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charts/chart4.xml" ContentType="application/vnd.openxmlformats-officedocument.drawingml.chart+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7.xml" ContentType="application/vnd.ms-office.chartstyle+xml"/>
  <Override PartName="/ppt/charts/colors7.xml" ContentType="application/vnd.ms-office.chartcolorstyle+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chart8.xml" ContentType="application/vnd.openxmlformats-officedocument.drawingml.chart+xml"/>
  <Override PartName="/ppt/charts/style8.xml" ContentType="application/vnd.ms-office.chartstyle+xml"/>
  <Override PartName="/ppt/charts/style2.xml" ContentType="application/vnd.ms-office.chartstyle+xml"/>
  <Override PartName="/ppt/charts/colors8.xml" ContentType="application/vnd.ms-office.chartcolor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chart3.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1" r:id="rId2"/>
    <p:sldId id="285" r:id="rId3"/>
    <p:sldId id="282" r:id="rId4"/>
    <p:sldId id="284" r:id="rId5"/>
    <p:sldId id="283" r:id="rId6"/>
    <p:sldId id="293" r:id="rId7"/>
    <p:sldId id="276" r:id="rId8"/>
    <p:sldId id="286" r:id="rId9"/>
    <p:sldId id="290" r:id="rId10"/>
    <p:sldId id="291" r:id="rId11"/>
    <p:sldId id="297" r:id="rId12"/>
    <p:sldId id="292" r:id="rId13"/>
    <p:sldId id="294" r:id="rId14"/>
    <p:sldId id="260" r:id="rId15"/>
    <p:sldId id="264" r:id="rId16"/>
    <p:sldId id="261" r:id="rId17"/>
    <p:sldId id="265" r:id="rId18"/>
    <p:sldId id="279" r:id="rId19"/>
    <p:sldId id="262" r:id="rId20"/>
    <p:sldId id="263" r:id="rId21"/>
    <p:sldId id="278" r:id="rId22"/>
    <p:sldId id="267" r:id="rId23"/>
    <p:sldId id="274" r:id="rId24"/>
    <p:sldId id="299" r:id="rId25"/>
    <p:sldId id="300" r:id="rId26"/>
    <p:sldId id="301" r:id="rId27"/>
    <p:sldId id="302" r:id="rId28"/>
    <p:sldId id="295" r:id="rId29"/>
    <p:sldId id="271" r:id="rId30"/>
    <p:sldId id="269" r:id="rId31"/>
    <p:sldId id="288" r:id="rId32"/>
    <p:sldId id="289" r:id="rId33"/>
    <p:sldId id="287" r:id="rId34"/>
    <p:sldId id="303" r:id="rId35"/>
    <p:sldId id="298"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7F2"/>
    <a:srgbClr val="FF9933"/>
    <a:srgbClr val="CDDCE9"/>
    <a:srgbClr val="99B9D3"/>
    <a:srgbClr val="7EA7C8"/>
    <a:srgbClr val="B9CFE1"/>
    <a:srgbClr val="6394BD"/>
    <a:srgbClr val="43759F"/>
    <a:srgbClr val="355C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G:\Mon%20disque\Yvan\A%20-%20Trousse%20de%20travail\C&#233;gep\DISH\Pr&#233;sentation%20colloque\Sondage%20IA%20semaine%20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G:\Mon%20disque\Yvan\A%20-%20Trousse%20de%20travail\C&#233;gep\DISH\Pr&#233;sentation%20colloque\Sondage%20IA%20semaine%20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G:\Mon%20disque\Yvan\A%20-%20Trousse%20de%20travail\C&#233;gep\DISH\Pr&#233;sentation%20colloque\Sondage%20IA%20semaine%20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G:\Mon%20disque\Yvan\A%20-%20Trousse%20de%20travail\C&#233;gep\DISH\Pr&#233;sentation%20colloque\Sondage%20IA%20semaine%20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G:\Mon%20disque\Yvan\A%20-%20Trousse%20de%20travail\C&#233;gep\DISH\Pr&#233;sentation%20colloque\Sondage%20IA%20semaine%20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G:\Mon%20disque\Yvan\A%20-%20Trousse%20de%20travail\C&#233;gep\DISH\Pr&#233;sentation%20colloque\Sondage%20IA%20semaine%20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G:\Mon%20disque\Yvan\A%20-%20Trousse%20de%20travail\C&#233;gep\DISH\Pr&#233;sentation%20colloque\Sondage%20IA%20semaine%209.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G:\Mon%20disque\Yvan\A%20-%20Trousse%20de%20travail\C&#233;gep\DISH\Pr&#233;sentation%20colloque\Sondage%20IA%20semaine%209.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3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Traces!$B$4:$B$8</c:f>
              <c:strCache>
                <c:ptCount val="5"/>
                <c:pt idx="0">
                  <c:v>Non respect des consignes</c:v>
                </c:pt>
                <c:pt idx="1">
                  <c:v>Insuffisant</c:v>
                </c:pt>
                <c:pt idx="2">
                  <c:v>Moyen</c:v>
                </c:pt>
                <c:pt idx="3">
                  <c:v>Bon</c:v>
                </c:pt>
                <c:pt idx="4">
                  <c:v>Très bon</c:v>
                </c:pt>
              </c:strCache>
            </c:strRef>
          </c:cat>
          <c:val>
            <c:numRef>
              <c:f>Traces!$C$4:$C$8</c:f>
              <c:numCache>
                <c:formatCode>General</c:formatCode>
                <c:ptCount val="5"/>
                <c:pt idx="0">
                  <c:v>4</c:v>
                </c:pt>
                <c:pt idx="1">
                  <c:v>8</c:v>
                </c:pt>
                <c:pt idx="2">
                  <c:v>5</c:v>
                </c:pt>
                <c:pt idx="3">
                  <c:v>8</c:v>
                </c:pt>
                <c:pt idx="4">
                  <c:v>12</c:v>
                </c:pt>
              </c:numCache>
            </c:numRef>
          </c:val>
          <c:extLst>
            <c:ext xmlns:c16="http://schemas.microsoft.com/office/drawing/2014/chart" uri="{C3380CC4-5D6E-409C-BE32-E72D297353CC}">
              <c16:uniqueId val="{00000000-39FB-444D-8C02-D2491B11679E}"/>
            </c:ext>
          </c:extLst>
        </c:ser>
        <c:dLbls>
          <c:showLegendKey val="0"/>
          <c:showVal val="1"/>
          <c:showCatName val="0"/>
          <c:showSerName val="0"/>
          <c:showPercent val="0"/>
          <c:showBubbleSize val="0"/>
        </c:dLbls>
        <c:gapWidth val="75"/>
        <c:axId val="203456560"/>
        <c:axId val="203458480"/>
      </c:barChart>
      <c:catAx>
        <c:axId val="20345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fr-FR"/>
          </a:p>
        </c:txPr>
        <c:crossAx val="203458480"/>
        <c:crosses val="autoZero"/>
        <c:auto val="1"/>
        <c:lblAlgn val="ctr"/>
        <c:lblOffset val="100"/>
        <c:noMultiLvlLbl val="0"/>
      </c:catAx>
      <c:valAx>
        <c:axId val="203458480"/>
        <c:scaling>
          <c:orientation val="minMax"/>
        </c:scaling>
        <c:delete val="1"/>
        <c:axPos val="l"/>
        <c:numFmt formatCode="General" sourceLinked="1"/>
        <c:majorTickMark val="none"/>
        <c:minorTickMark val="none"/>
        <c:tickLblPos val="nextTo"/>
        <c:crossAx val="203456560"/>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67311345418892E-2"/>
          <c:y val="8.3144241006914005E-2"/>
          <c:w val="0.97286537730916223"/>
          <c:h val="0.74739768485017777"/>
        </c:manualLayout>
      </c:layout>
      <c:barChart>
        <c:barDir val="col"/>
        <c:grouping val="clustered"/>
        <c:varyColors val="0"/>
        <c:ser>
          <c:idx val="0"/>
          <c:order val="0"/>
          <c:spPr>
            <a:solidFill>
              <a:schemeClr val="accent1"/>
            </a:solidFill>
            <a:ln>
              <a:noFill/>
            </a:ln>
            <a:effectLst/>
          </c:spPr>
          <c:invertIfNegative val="0"/>
          <c:dLbls>
            <c:dLbl>
              <c:idx val="3"/>
              <c:layout>
                <c:manualLayout>
                  <c:x val="-9.0447697443273533E-17"/>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58-4F82-BB22-7E1B90400FE3}"/>
                </c:ext>
              </c:extLst>
            </c:dLbl>
            <c:spPr>
              <a:noFill/>
              <a:ln>
                <a:noFill/>
              </a:ln>
              <a:effectLst/>
            </c:spPr>
            <c:txPr>
              <a:bodyPr rot="0" spcFirstLastPara="1" vertOverflow="ellipsis" vert="horz" wrap="square" anchor="ctr" anchorCtr="1"/>
              <a:lstStyle/>
              <a:p>
                <a:pPr>
                  <a:defRPr sz="3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'Q1'!$B$2:$B$6</c:f>
              <c:strCache>
                <c:ptCount val="5"/>
                <c:pt idx="0">
                  <c:v>Très difficile</c:v>
                </c:pt>
                <c:pt idx="1">
                  <c:v>Difficile</c:v>
                </c:pt>
                <c:pt idx="2">
                  <c:v>Ni facile ni difficile</c:v>
                </c:pt>
                <c:pt idx="3">
                  <c:v>Facile</c:v>
                </c:pt>
                <c:pt idx="4">
                  <c:v>Très facile</c:v>
                </c:pt>
              </c:strCache>
            </c:strRef>
          </c:cat>
          <c:val>
            <c:numRef>
              <c:f>'Q1'!$C$2:$C$6</c:f>
              <c:numCache>
                <c:formatCode>General</c:formatCode>
                <c:ptCount val="5"/>
                <c:pt idx="0">
                  <c:v>1</c:v>
                </c:pt>
                <c:pt idx="1">
                  <c:v>2</c:v>
                </c:pt>
                <c:pt idx="2">
                  <c:v>10</c:v>
                </c:pt>
                <c:pt idx="3">
                  <c:v>16</c:v>
                </c:pt>
                <c:pt idx="4">
                  <c:v>8</c:v>
                </c:pt>
              </c:numCache>
            </c:numRef>
          </c:val>
          <c:extLst>
            <c:ext xmlns:c16="http://schemas.microsoft.com/office/drawing/2014/chart" uri="{C3380CC4-5D6E-409C-BE32-E72D297353CC}">
              <c16:uniqueId val="{00000000-BA58-4F82-BB22-7E1B90400FE3}"/>
            </c:ext>
          </c:extLst>
        </c:ser>
        <c:dLbls>
          <c:showLegendKey val="0"/>
          <c:showVal val="1"/>
          <c:showCatName val="0"/>
          <c:showSerName val="0"/>
          <c:showPercent val="0"/>
          <c:showBubbleSize val="0"/>
        </c:dLbls>
        <c:gapWidth val="75"/>
        <c:axId val="700700512"/>
        <c:axId val="700723072"/>
      </c:barChart>
      <c:catAx>
        <c:axId val="70070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900" b="0" i="0" u="none" strike="noStrike" kern="1200" baseline="0">
                <a:solidFill>
                  <a:schemeClr val="tx1">
                    <a:lumMod val="65000"/>
                    <a:lumOff val="35000"/>
                  </a:schemeClr>
                </a:solidFill>
                <a:latin typeface="+mn-lt"/>
                <a:ea typeface="+mn-ea"/>
                <a:cs typeface="+mn-cs"/>
              </a:defRPr>
            </a:pPr>
            <a:endParaRPr lang="fr-FR"/>
          </a:p>
        </c:txPr>
        <c:crossAx val="700723072"/>
        <c:crosses val="autoZero"/>
        <c:auto val="1"/>
        <c:lblAlgn val="ctr"/>
        <c:lblOffset val="100"/>
        <c:noMultiLvlLbl val="0"/>
      </c:catAx>
      <c:valAx>
        <c:axId val="700723072"/>
        <c:scaling>
          <c:orientation val="minMax"/>
          <c:max val="17"/>
        </c:scaling>
        <c:delete val="1"/>
        <c:axPos val="l"/>
        <c:numFmt formatCode="General" sourceLinked="1"/>
        <c:majorTickMark val="none"/>
        <c:minorTickMark val="none"/>
        <c:tickLblPos val="nextTo"/>
        <c:crossAx val="700700512"/>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698677245553561E-2"/>
          <c:y val="6.3963204304712029E-2"/>
          <c:w val="0.97660264550889286"/>
          <c:h val="0.67858470465833054"/>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3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'Q18'!$A$2:$A$5</c:f>
              <c:strCache>
                <c:ptCount val="4"/>
                <c:pt idx="0">
                  <c:v>NSP</c:v>
                </c:pt>
                <c:pt idx="1">
                  <c:v>Non, pas vraiment</c:v>
                </c:pt>
                <c:pt idx="2">
                  <c:v>Oui, un peu</c:v>
                </c:pt>
                <c:pt idx="3">
                  <c:v>Oui, beaucoup</c:v>
                </c:pt>
              </c:strCache>
            </c:strRef>
          </c:cat>
          <c:val>
            <c:numRef>
              <c:f>'Q18'!$B$2:$B$5</c:f>
              <c:numCache>
                <c:formatCode>General</c:formatCode>
                <c:ptCount val="4"/>
                <c:pt idx="0">
                  <c:v>1</c:v>
                </c:pt>
                <c:pt idx="1">
                  <c:v>13</c:v>
                </c:pt>
                <c:pt idx="2">
                  <c:v>12</c:v>
                </c:pt>
                <c:pt idx="3">
                  <c:v>11</c:v>
                </c:pt>
              </c:numCache>
            </c:numRef>
          </c:val>
          <c:extLst>
            <c:ext xmlns:c16="http://schemas.microsoft.com/office/drawing/2014/chart" uri="{C3380CC4-5D6E-409C-BE32-E72D297353CC}">
              <c16:uniqueId val="{00000000-FA02-47B0-ACD2-96E97CA4B687}"/>
            </c:ext>
          </c:extLst>
        </c:ser>
        <c:dLbls>
          <c:showLegendKey val="0"/>
          <c:showVal val="1"/>
          <c:showCatName val="0"/>
          <c:showSerName val="0"/>
          <c:showPercent val="0"/>
          <c:showBubbleSize val="0"/>
        </c:dLbls>
        <c:gapWidth val="75"/>
        <c:axId val="1455558287"/>
        <c:axId val="1455556847"/>
      </c:barChart>
      <c:catAx>
        <c:axId val="1455558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fr-FR"/>
          </a:p>
        </c:txPr>
        <c:crossAx val="1455556847"/>
        <c:crosses val="autoZero"/>
        <c:auto val="1"/>
        <c:lblAlgn val="ctr"/>
        <c:lblOffset val="100"/>
        <c:noMultiLvlLbl val="0"/>
      </c:catAx>
      <c:valAx>
        <c:axId val="1455556847"/>
        <c:scaling>
          <c:orientation val="minMax"/>
        </c:scaling>
        <c:delete val="1"/>
        <c:axPos val="l"/>
        <c:numFmt formatCode="General" sourceLinked="1"/>
        <c:majorTickMark val="none"/>
        <c:minorTickMark val="none"/>
        <c:tickLblPos val="nextTo"/>
        <c:crossAx val="1455558287"/>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36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'Q3'!$B$2:$B$6</c:f>
              <c:strCache>
                <c:ptCount val="5"/>
                <c:pt idx="0">
                  <c:v>Jamais</c:v>
                </c:pt>
                <c:pt idx="1">
                  <c:v>Rarement</c:v>
                </c:pt>
                <c:pt idx="2">
                  <c:v>Parfois</c:v>
                </c:pt>
                <c:pt idx="3">
                  <c:v>Souvent</c:v>
                </c:pt>
                <c:pt idx="4">
                  <c:v>Très souvent</c:v>
                </c:pt>
              </c:strCache>
            </c:strRef>
          </c:cat>
          <c:val>
            <c:numRef>
              <c:f>'Q3'!$C$2:$C$6</c:f>
              <c:numCache>
                <c:formatCode>General</c:formatCode>
                <c:ptCount val="5"/>
                <c:pt idx="0">
                  <c:v>1</c:v>
                </c:pt>
                <c:pt idx="1">
                  <c:v>7</c:v>
                </c:pt>
                <c:pt idx="2">
                  <c:v>21</c:v>
                </c:pt>
                <c:pt idx="3">
                  <c:v>6</c:v>
                </c:pt>
                <c:pt idx="4">
                  <c:v>2</c:v>
                </c:pt>
              </c:numCache>
            </c:numRef>
          </c:val>
          <c:extLst>
            <c:ext xmlns:c16="http://schemas.microsoft.com/office/drawing/2014/chart" uri="{C3380CC4-5D6E-409C-BE32-E72D297353CC}">
              <c16:uniqueId val="{00000000-12E4-4FDB-80F6-1D577A926AB0}"/>
            </c:ext>
          </c:extLst>
        </c:ser>
        <c:dLbls>
          <c:showLegendKey val="0"/>
          <c:showVal val="1"/>
          <c:showCatName val="0"/>
          <c:showSerName val="0"/>
          <c:showPercent val="0"/>
          <c:showBubbleSize val="0"/>
        </c:dLbls>
        <c:gapWidth val="75"/>
        <c:axId val="700731712"/>
        <c:axId val="700733152"/>
      </c:barChart>
      <c:catAx>
        <c:axId val="70073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fr-FR"/>
          </a:p>
        </c:txPr>
        <c:crossAx val="700733152"/>
        <c:crosses val="autoZero"/>
        <c:auto val="1"/>
        <c:lblAlgn val="ctr"/>
        <c:lblOffset val="100"/>
        <c:noMultiLvlLbl val="0"/>
      </c:catAx>
      <c:valAx>
        <c:axId val="700733152"/>
        <c:scaling>
          <c:orientation val="minMax"/>
        </c:scaling>
        <c:delete val="1"/>
        <c:axPos val="l"/>
        <c:numFmt formatCode="General" sourceLinked="1"/>
        <c:majorTickMark val="none"/>
        <c:minorTickMark val="none"/>
        <c:tickLblPos val="nextTo"/>
        <c:crossAx val="700731712"/>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'Q2'!$J$2:$J$11</c:f>
              <c:strCache>
                <c:ptCount val="10"/>
                <c:pt idx="0">
                  <c:v>Créer une image</c:v>
                </c:pt>
                <c:pt idx="1">
                  <c:v>Compléter des notes de cours</c:v>
                </c:pt>
                <c:pt idx="2">
                  <c:v>Résoudre des exercices ou des problèmes</c:v>
                </c:pt>
                <c:pt idx="3">
                  <c:v>Chercher des sources</c:v>
                </c:pt>
                <c:pt idx="4">
                  <c:v>Aider à la rédaction d’un texte</c:v>
                </c:pt>
                <c:pt idx="5">
                  <c:v>Construire un plan détaillé</c:v>
                </c:pt>
                <c:pt idx="6">
                  <c:v>Résumer des textes ou des notes de cours</c:v>
                </c:pt>
                <c:pt idx="7">
                  <c:v>Corriger la langue et les fautes</c:v>
                </c:pt>
                <c:pt idx="8">
                  <c:v>Chercher de l’information</c:v>
                </c:pt>
                <c:pt idx="9">
                  <c:v>Trouver des idées</c:v>
                </c:pt>
              </c:strCache>
            </c:strRef>
          </c:cat>
          <c:val>
            <c:numRef>
              <c:f>'Q2'!$K$2:$K$11</c:f>
              <c:numCache>
                <c:formatCode>General</c:formatCode>
                <c:ptCount val="10"/>
                <c:pt idx="0">
                  <c:v>7</c:v>
                </c:pt>
                <c:pt idx="1">
                  <c:v>12</c:v>
                </c:pt>
                <c:pt idx="2">
                  <c:v>13</c:v>
                </c:pt>
                <c:pt idx="3">
                  <c:v>14</c:v>
                </c:pt>
                <c:pt idx="4">
                  <c:v>15</c:v>
                </c:pt>
                <c:pt idx="5">
                  <c:v>17</c:v>
                </c:pt>
                <c:pt idx="6">
                  <c:v>20</c:v>
                </c:pt>
                <c:pt idx="7">
                  <c:v>21</c:v>
                </c:pt>
                <c:pt idx="8">
                  <c:v>21</c:v>
                </c:pt>
                <c:pt idx="9">
                  <c:v>32</c:v>
                </c:pt>
              </c:numCache>
            </c:numRef>
          </c:val>
          <c:extLst>
            <c:ext xmlns:c16="http://schemas.microsoft.com/office/drawing/2014/chart" uri="{C3380CC4-5D6E-409C-BE32-E72D297353CC}">
              <c16:uniqueId val="{00000000-B4E4-4093-A16C-916F837BB489}"/>
            </c:ext>
          </c:extLst>
        </c:ser>
        <c:dLbls>
          <c:showLegendKey val="0"/>
          <c:showVal val="1"/>
          <c:showCatName val="0"/>
          <c:showSerName val="0"/>
          <c:showPercent val="0"/>
          <c:showBubbleSize val="0"/>
        </c:dLbls>
        <c:gapWidth val="75"/>
        <c:axId val="889634495"/>
        <c:axId val="889633535"/>
      </c:barChart>
      <c:catAx>
        <c:axId val="8896344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r-FR"/>
          </a:p>
        </c:txPr>
        <c:crossAx val="889633535"/>
        <c:crosses val="autoZero"/>
        <c:auto val="1"/>
        <c:lblAlgn val="ctr"/>
        <c:lblOffset val="100"/>
        <c:noMultiLvlLbl val="0"/>
      </c:catAx>
      <c:valAx>
        <c:axId val="889633535"/>
        <c:scaling>
          <c:orientation val="minMax"/>
        </c:scaling>
        <c:delete val="1"/>
        <c:axPos val="b"/>
        <c:numFmt formatCode="General" sourceLinked="1"/>
        <c:majorTickMark val="none"/>
        <c:minorTickMark val="none"/>
        <c:tickLblPos val="nextTo"/>
        <c:crossAx val="88963449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869659078241531E-2"/>
          <c:y val="3.622769821471615E-2"/>
          <c:w val="0.97626068184351689"/>
          <c:h val="0.75131174823970914"/>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3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'Q4'!$B$3:$B$6</c:f>
              <c:strCache>
                <c:ptCount val="4"/>
                <c:pt idx="0">
                  <c:v>Pas confiance</c:v>
                </c:pt>
                <c:pt idx="1">
                  <c:v>Moyennement confiance</c:v>
                </c:pt>
                <c:pt idx="2">
                  <c:v>Plutôt confiance</c:v>
                </c:pt>
                <c:pt idx="3">
                  <c:v>Très confiance</c:v>
                </c:pt>
              </c:strCache>
            </c:strRef>
          </c:cat>
          <c:val>
            <c:numRef>
              <c:f>'Q4'!$C$3:$C$6</c:f>
              <c:numCache>
                <c:formatCode>General</c:formatCode>
                <c:ptCount val="4"/>
                <c:pt idx="0">
                  <c:v>0</c:v>
                </c:pt>
                <c:pt idx="1">
                  <c:v>28</c:v>
                </c:pt>
                <c:pt idx="2">
                  <c:v>9</c:v>
                </c:pt>
                <c:pt idx="3">
                  <c:v>0</c:v>
                </c:pt>
              </c:numCache>
            </c:numRef>
          </c:val>
          <c:extLst>
            <c:ext xmlns:c16="http://schemas.microsoft.com/office/drawing/2014/chart" uri="{C3380CC4-5D6E-409C-BE32-E72D297353CC}">
              <c16:uniqueId val="{00000000-2F4D-43B7-90C0-E9DFA4354F84}"/>
            </c:ext>
          </c:extLst>
        </c:ser>
        <c:dLbls>
          <c:showLegendKey val="0"/>
          <c:showVal val="1"/>
          <c:showCatName val="0"/>
          <c:showSerName val="0"/>
          <c:showPercent val="0"/>
          <c:showBubbleSize val="0"/>
        </c:dLbls>
        <c:gapWidth val="75"/>
        <c:axId val="700695232"/>
        <c:axId val="700705792"/>
      </c:barChart>
      <c:catAx>
        <c:axId val="70069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fr-FR"/>
          </a:p>
        </c:txPr>
        <c:crossAx val="700705792"/>
        <c:crosses val="autoZero"/>
        <c:auto val="1"/>
        <c:lblAlgn val="ctr"/>
        <c:lblOffset val="100"/>
        <c:noMultiLvlLbl val="0"/>
      </c:catAx>
      <c:valAx>
        <c:axId val="700705792"/>
        <c:scaling>
          <c:orientation val="minMax"/>
        </c:scaling>
        <c:delete val="1"/>
        <c:axPos val="l"/>
        <c:numFmt formatCode="General" sourceLinked="1"/>
        <c:majorTickMark val="none"/>
        <c:minorTickMark val="none"/>
        <c:tickLblPos val="nextTo"/>
        <c:crossAx val="700695232"/>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3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'Q5'!$B$3:$B$7</c:f>
              <c:strCache>
                <c:ptCount val="5"/>
                <c:pt idx="0">
                  <c:v>Jamais</c:v>
                </c:pt>
                <c:pt idx="1">
                  <c:v>Rarement</c:v>
                </c:pt>
                <c:pt idx="2">
                  <c:v>Parfois</c:v>
                </c:pt>
                <c:pt idx="3">
                  <c:v>Souvent</c:v>
                </c:pt>
                <c:pt idx="4">
                  <c:v>Toujours</c:v>
                </c:pt>
              </c:strCache>
            </c:strRef>
          </c:cat>
          <c:val>
            <c:numRef>
              <c:f>'Q5'!$C$3:$C$7</c:f>
              <c:numCache>
                <c:formatCode>General</c:formatCode>
                <c:ptCount val="5"/>
                <c:pt idx="0">
                  <c:v>1</c:v>
                </c:pt>
                <c:pt idx="1">
                  <c:v>7</c:v>
                </c:pt>
                <c:pt idx="2">
                  <c:v>9</c:v>
                </c:pt>
                <c:pt idx="3">
                  <c:v>10</c:v>
                </c:pt>
                <c:pt idx="4">
                  <c:v>10</c:v>
                </c:pt>
              </c:numCache>
            </c:numRef>
          </c:val>
          <c:extLst>
            <c:ext xmlns:c16="http://schemas.microsoft.com/office/drawing/2014/chart" uri="{C3380CC4-5D6E-409C-BE32-E72D297353CC}">
              <c16:uniqueId val="{00000000-7129-4734-8B93-8F52FE556AE6}"/>
            </c:ext>
          </c:extLst>
        </c:ser>
        <c:dLbls>
          <c:showLegendKey val="0"/>
          <c:showVal val="1"/>
          <c:showCatName val="0"/>
          <c:showSerName val="0"/>
          <c:showPercent val="0"/>
          <c:showBubbleSize val="0"/>
        </c:dLbls>
        <c:gapWidth val="75"/>
        <c:axId val="774890896"/>
        <c:axId val="774883696"/>
      </c:barChart>
      <c:catAx>
        <c:axId val="77489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fr-FR"/>
          </a:p>
        </c:txPr>
        <c:crossAx val="774883696"/>
        <c:crosses val="autoZero"/>
        <c:auto val="1"/>
        <c:lblAlgn val="ctr"/>
        <c:lblOffset val="100"/>
        <c:noMultiLvlLbl val="0"/>
      </c:catAx>
      <c:valAx>
        <c:axId val="774883696"/>
        <c:scaling>
          <c:orientation val="minMax"/>
        </c:scaling>
        <c:delete val="1"/>
        <c:axPos val="l"/>
        <c:numFmt formatCode="General" sourceLinked="1"/>
        <c:majorTickMark val="none"/>
        <c:minorTickMark val="none"/>
        <c:tickLblPos val="nextTo"/>
        <c:crossAx val="774890896"/>
        <c:crosses val="autoZero"/>
        <c:crossBetween val="between"/>
      </c:valAx>
      <c:spPr>
        <a:noFill/>
        <a:ln>
          <a:noFill/>
        </a:ln>
        <a:effectLst/>
      </c:spPr>
    </c:plotArea>
    <c:plotVisOnly val="1"/>
    <c:dispBlanksAs val="gap"/>
    <c:showDLblsOverMax val="0"/>
  </c:chart>
  <c:spPr>
    <a:noFill/>
    <a:ln>
      <a:noFill/>
    </a:ln>
    <a:effectLst/>
  </c:spPr>
  <c:txPr>
    <a:bodyPr/>
    <a:lstStyle/>
    <a:p>
      <a:pPr>
        <a:defRPr sz="2400"/>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800" b="1"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'Q9'!$G$2:$G$7</c:f>
              <c:strCache>
                <c:ptCount val="6"/>
                <c:pt idx="0">
                  <c:v>Difficulté à utiliser l’IA correctement</c:v>
                </c:pt>
                <c:pt idx="1">
                  <c:v>Impact environnemental</c:v>
                </c:pt>
                <c:pt idx="2">
                  <c:v>Problème moral ou éthique</c:v>
                </c:pt>
                <c:pt idx="3">
                  <c:v>Manque de fiabilité des réponses de l’IA</c:v>
                </c:pt>
                <c:pt idx="4">
                  <c:v>Ne pas développer soi-même des compétences importantes</c:v>
                </c:pt>
                <c:pt idx="5">
                  <c:v>Risque d’être accusé.e de plagiat ou tricherie</c:v>
                </c:pt>
              </c:strCache>
            </c:strRef>
          </c:cat>
          <c:val>
            <c:numRef>
              <c:f>'Q9'!$H$2:$H$7</c:f>
              <c:numCache>
                <c:formatCode>General</c:formatCode>
                <c:ptCount val="6"/>
                <c:pt idx="0">
                  <c:v>1</c:v>
                </c:pt>
                <c:pt idx="1">
                  <c:v>5</c:v>
                </c:pt>
                <c:pt idx="2">
                  <c:v>6</c:v>
                </c:pt>
                <c:pt idx="3">
                  <c:v>21</c:v>
                </c:pt>
                <c:pt idx="4">
                  <c:v>26</c:v>
                </c:pt>
                <c:pt idx="5">
                  <c:v>26</c:v>
                </c:pt>
              </c:numCache>
            </c:numRef>
          </c:val>
          <c:extLst>
            <c:ext xmlns:c16="http://schemas.microsoft.com/office/drawing/2014/chart" uri="{C3380CC4-5D6E-409C-BE32-E72D297353CC}">
              <c16:uniqueId val="{00000000-81C6-43C2-ABB2-914750258E8E}"/>
            </c:ext>
          </c:extLst>
        </c:ser>
        <c:dLbls>
          <c:showLegendKey val="0"/>
          <c:showVal val="1"/>
          <c:showCatName val="0"/>
          <c:showSerName val="0"/>
          <c:showPercent val="0"/>
          <c:showBubbleSize val="0"/>
        </c:dLbls>
        <c:gapWidth val="75"/>
        <c:axId val="889647455"/>
        <c:axId val="889634975"/>
      </c:barChart>
      <c:catAx>
        <c:axId val="8896474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r-FR"/>
          </a:p>
        </c:txPr>
        <c:crossAx val="889634975"/>
        <c:crosses val="autoZero"/>
        <c:auto val="1"/>
        <c:lblAlgn val="ctr"/>
        <c:lblOffset val="100"/>
        <c:noMultiLvlLbl val="0"/>
      </c:catAx>
      <c:valAx>
        <c:axId val="889634975"/>
        <c:scaling>
          <c:orientation val="minMax"/>
        </c:scaling>
        <c:delete val="1"/>
        <c:axPos val="b"/>
        <c:numFmt formatCode="General" sourceLinked="1"/>
        <c:majorTickMark val="none"/>
        <c:minorTickMark val="none"/>
        <c:tickLblPos val="nextTo"/>
        <c:crossAx val="889647455"/>
        <c:crosses val="autoZero"/>
        <c:crossBetween val="between"/>
      </c:valAx>
      <c:spPr>
        <a:noFill/>
        <a:ln>
          <a:noFill/>
        </a:ln>
        <a:effectLst/>
      </c:spPr>
    </c:plotArea>
    <c:plotVisOnly val="1"/>
    <c:dispBlanksAs val="gap"/>
    <c:showDLblsOverMax val="0"/>
  </c:chart>
  <c:spPr>
    <a:noFill/>
    <a:ln>
      <a:noFill/>
    </a:ln>
    <a:effectLst/>
  </c:spPr>
  <c:txPr>
    <a:bodyPr/>
    <a:lstStyle/>
    <a:p>
      <a:pPr>
        <a:defRPr sz="2400">
          <a:solidFill>
            <a:schemeClr val="tx1"/>
          </a:solidFill>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D6B97F-B629-47D7-903D-5348E8519AE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CA"/>
        </a:p>
      </dgm:t>
    </dgm:pt>
    <dgm:pt modelId="{EC30FA2E-4EE4-46DA-9FCA-D577562DB2E4}">
      <dgm:prSet phldrT="[Texte]" phldr="0"/>
      <dgm:spPr>
        <a:solidFill>
          <a:schemeClr val="accent5">
            <a:lumMod val="60000"/>
            <a:lumOff val="40000"/>
          </a:schemeClr>
        </a:solidFill>
      </dgm:spPr>
      <dgm:t>
        <a:bodyPr/>
        <a:lstStyle/>
        <a:p>
          <a:r>
            <a:rPr lang="fr-CA" dirty="0"/>
            <a:t>Décomposition du travail en étapes avec un code couleur</a:t>
          </a:r>
        </a:p>
      </dgm:t>
    </dgm:pt>
    <dgm:pt modelId="{915EC75E-A03F-44F9-97D9-D6B9A2109092}" type="parTrans" cxnId="{8FA9FE09-FEEC-440A-BF9A-14E25B2032F0}">
      <dgm:prSet/>
      <dgm:spPr/>
      <dgm:t>
        <a:bodyPr/>
        <a:lstStyle/>
        <a:p>
          <a:endParaRPr lang="fr-CA"/>
        </a:p>
      </dgm:t>
    </dgm:pt>
    <dgm:pt modelId="{9A803570-5F23-43FC-96B5-F37E44B07963}" type="sibTrans" cxnId="{8FA9FE09-FEEC-440A-BF9A-14E25B2032F0}">
      <dgm:prSet/>
      <dgm:spPr/>
      <dgm:t>
        <a:bodyPr/>
        <a:lstStyle/>
        <a:p>
          <a:endParaRPr lang="fr-CA"/>
        </a:p>
      </dgm:t>
    </dgm:pt>
    <dgm:pt modelId="{5D804DAC-4362-4436-BFDD-548F6A4053B2}">
      <dgm:prSet phldrT="[Texte]" phldr="0"/>
      <dgm:spPr>
        <a:solidFill>
          <a:schemeClr val="accent2">
            <a:lumMod val="75000"/>
          </a:schemeClr>
        </a:solidFill>
      </dgm:spPr>
      <dgm:t>
        <a:bodyPr/>
        <a:lstStyle/>
        <a:p>
          <a:r>
            <a:rPr lang="fr-CA" dirty="0"/>
            <a:t>Partage avec le prof des requêtes faites à l’IA</a:t>
          </a:r>
        </a:p>
      </dgm:t>
    </dgm:pt>
    <dgm:pt modelId="{DB393EEC-CE8E-4658-A422-DE9CAC55CB4D}" type="parTrans" cxnId="{F9AB1676-FCB1-45AC-BD7F-0DF70384D8E1}">
      <dgm:prSet/>
      <dgm:spPr/>
      <dgm:t>
        <a:bodyPr/>
        <a:lstStyle/>
        <a:p>
          <a:endParaRPr lang="fr-CA"/>
        </a:p>
      </dgm:t>
    </dgm:pt>
    <dgm:pt modelId="{FB703480-4E5D-420A-B428-C67109D28539}" type="sibTrans" cxnId="{F9AB1676-FCB1-45AC-BD7F-0DF70384D8E1}">
      <dgm:prSet/>
      <dgm:spPr/>
      <dgm:t>
        <a:bodyPr/>
        <a:lstStyle/>
        <a:p>
          <a:endParaRPr lang="fr-CA"/>
        </a:p>
      </dgm:t>
    </dgm:pt>
    <dgm:pt modelId="{F1DD7CE8-85B5-48F2-B24F-D5114FE7F84E}">
      <dgm:prSet phldrT="[Texte]" phldr="0"/>
      <dgm:spPr>
        <a:solidFill>
          <a:srgbClr val="00B0F0"/>
        </a:solidFill>
      </dgm:spPr>
      <dgm:t>
        <a:bodyPr/>
        <a:lstStyle/>
        <a:p>
          <a:r>
            <a:rPr lang="fr-CA" dirty="0"/>
            <a:t>Traçabilité et « preuves » d’études</a:t>
          </a:r>
        </a:p>
      </dgm:t>
    </dgm:pt>
    <dgm:pt modelId="{69F5D7CE-ABCD-4405-8CFE-D307207C697E}" type="parTrans" cxnId="{035E4711-0EDD-4460-B850-65DF753AB4F9}">
      <dgm:prSet/>
      <dgm:spPr/>
      <dgm:t>
        <a:bodyPr/>
        <a:lstStyle/>
        <a:p>
          <a:endParaRPr lang="fr-CA"/>
        </a:p>
      </dgm:t>
    </dgm:pt>
    <dgm:pt modelId="{59923F16-A872-431B-B5E7-4F91894C4CCA}" type="sibTrans" cxnId="{035E4711-0EDD-4460-B850-65DF753AB4F9}">
      <dgm:prSet/>
      <dgm:spPr/>
      <dgm:t>
        <a:bodyPr/>
        <a:lstStyle/>
        <a:p>
          <a:endParaRPr lang="fr-CA"/>
        </a:p>
      </dgm:t>
    </dgm:pt>
    <dgm:pt modelId="{00DBB0B6-4074-41CC-89F4-A3918D1E56FD}">
      <dgm:prSet/>
      <dgm:spPr>
        <a:solidFill>
          <a:schemeClr val="bg2">
            <a:lumMod val="50000"/>
          </a:schemeClr>
        </a:solidFill>
      </dgm:spPr>
      <dgm:t>
        <a:bodyPr/>
        <a:lstStyle/>
        <a:p>
          <a:r>
            <a:rPr lang="fr-CA" dirty="0"/>
            <a:t>Évaluation orale et/ou réflexive</a:t>
          </a:r>
        </a:p>
      </dgm:t>
    </dgm:pt>
    <dgm:pt modelId="{E7FB3F6D-90AB-4D66-BDAC-43D09FA54F3C}" type="parTrans" cxnId="{0B6A2227-9C55-4344-BB17-B51DB8E1D54A}">
      <dgm:prSet/>
      <dgm:spPr/>
      <dgm:t>
        <a:bodyPr/>
        <a:lstStyle/>
        <a:p>
          <a:endParaRPr lang="fr-CA"/>
        </a:p>
      </dgm:t>
    </dgm:pt>
    <dgm:pt modelId="{B036CE65-4CEA-462C-9FC3-7851ED24A090}" type="sibTrans" cxnId="{0B6A2227-9C55-4344-BB17-B51DB8E1D54A}">
      <dgm:prSet/>
      <dgm:spPr/>
      <dgm:t>
        <a:bodyPr/>
        <a:lstStyle/>
        <a:p>
          <a:endParaRPr lang="fr-CA"/>
        </a:p>
      </dgm:t>
    </dgm:pt>
    <dgm:pt modelId="{72810F2F-C2C8-42C4-B3C3-2B9FD9702D8C}">
      <dgm:prSet/>
      <dgm:spPr>
        <a:solidFill>
          <a:schemeClr val="accent2"/>
        </a:solidFill>
      </dgm:spPr>
      <dgm:t>
        <a:bodyPr/>
        <a:lstStyle/>
        <a:p>
          <a:r>
            <a:rPr lang="fr-CA" dirty="0"/>
            <a:t>Créativité, collaboration, originalité</a:t>
          </a:r>
        </a:p>
      </dgm:t>
    </dgm:pt>
    <dgm:pt modelId="{FC7E24FE-CE24-47E0-B2FD-8D66C1FE50C5}" type="parTrans" cxnId="{2B29F75C-764A-4366-87E2-9ADBDF1AD72E}">
      <dgm:prSet/>
      <dgm:spPr/>
      <dgm:t>
        <a:bodyPr/>
        <a:lstStyle/>
        <a:p>
          <a:endParaRPr lang="fr-CA"/>
        </a:p>
      </dgm:t>
    </dgm:pt>
    <dgm:pt modelId="{A535283D-A9CF-4FCD-8413-812DCA65532B}" type="sibTrans" cxnId="{2B29F75C-764A-4366-87E2-9ADBDF1AD72E}">
      <dgm:prSet/>
      <dgm:spPr/>
      <dgm:t>
        <a:bodyPr/>
        <a:lstStyle/>
        <a:p>
          <a:endParaRPr lang="fr-CA"/>
        </a:p>
      </dgm:t>
    </dgm:pt>
    <dgm:pt modelId="{2A4D8D73-4446-4F76-9B32-7B9EEA4E87DF}">
      <dgm:prSet/>
      <dgm:spPr>
        <a:solidFill>
          <a:srgbClr val="00B050"/>
        </a:solidFill>
      </dgm:spPr>
      <dgm:t>
        <a:bodyPr/>
        <a:lstStyle/>
        <a:p>
          <a:r>
            <a:rPr lang="fr-CA"/>
            <a:t>Étapes obligatoires en classe</a:t>
          </a:r>
          <a:endParaRPr lang="fr-CA" dirty="0"/>
        </a:p>
      </dgm:t>
    </dgm:pt>
    <dgm:pt modelId="{4AF2E444-07A3-4AC5-9077-5976DBEB16DD}" type="parTrans" cxnId="{10499D9A-D980-435A-91C1-1E7324A860D2}">
      <dgm:prSet/>
      <dgm:spPr/>
      <dgm:t>
        <a:bodyPr/>
        <a:lstStyle/>
        <a:p>
          <a:endParaRPr lang="fr-CA"/>
        </a:p>
      </dgm:t>
    </dgm:pt>
    <dgm:pt modelId="{D285EB80-D596-45CC-920D-4CE66FE43F0C}" type="sibTrans" cxnId="{10499D9A-D980-435A-91C1-1E7324A860D2}">
      <dgm:prSet/>
      <dgm:spPr/>
      <dgm:t>
        <a:bodyPr/>
        <a:lstStyle/>
        <a:p>
          <a:endParaRPr lang="fr-CA"/>
        </a:p>
      </dgm:t>
    </dgm:pt>
    <dgm:pt modelId="{9571B57B-4320-4C51-BD4D-0B78FBCFFFEC}">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CA" dirty="0"/>
            <a:t>Sensibilisation et sanction</a:t>
          </a:r>
        </a:p>
      </dgm:t>
    </dgm:pt>
    <dgm:pt modelId="{110A1D70-5208-4501-918E-55DD9C01D2E2}" type="parTrans" cxnId="{7284F21F-448C-44EF-BB76-C9B059C01762}">
      <dgm:prSet/>
      <dgm:spPr/>
      <dgm:t>
        <a:bodyPr/>
        <a:lstStyle/>
        <a:p>
          <a:endParaRPr lang="fr-CA"/>
        </a:p>
      </dgm:t>
    </dgm:pt>
    <dgm:pt modelId="{F54B7E8A-35CD-43C5-8F6A-D84789CFE19B}" type="sibTrans" cxnId="{7284F21F-448C-44EF-BB76-C9B059C01762}">
      <dgm:prSet/>
      <dgm:spPr/>
      <dgm:t>
        <a:bodyPr/>
        <a:lstStyle/>
        <a:p>
          <a:endParaRPr lang="fr-CA"/>
        </a:p>
      </dgm:t>
    </dgm:pt>
    <dgm:pt modelId="{583FB502-B16B-4C9D-BD6A-4B1344839335}" type="pres">
      <dgm:prSet presAssocID="{CDD6B97F-B629-47D7-903D-5348E8519AEC}" presName="Name0" presStyleCnt="0">
        <dgm:presLayoutVars>
          <dgm:chMax val="7"/>
          <dgm:chPref val="7"/>
          <dgm:dir/>
        </dgm:presLayoutVars>
      </dgm:prSet>
      <dgm:spPr/>
    </dgm:pt>
    <dgm:pt modelId="{16401AEB-81F7-49F3-A9C3-2D9344CE90C4}" type="pres">
      <dgm:prSet presAssocID="{CDD6B97F-B629-47D7-903D-5348E8519AEC}" presName="Name1" presStyleCnt="0"/>
      <dgm:spPr/>
    </dgm:pt>
    <dgm:pt modelId="{F0AFB495-B401-4837-9298-75F08CA9E1A9}" type="pres">
      <dgm:prSet presAssocID="{CDD6B97F-B629-47D7-903D-5348E8519AEC}" presName="cycle" presStyleCnt="0"/>
      <dgm:spPr/>
    </dgm:pt>
    <dgm:pt modelId="{C78B5534-6A32-4C79-AF78-EBA49A3589E3}" type="pres">
      <dgm:prSet presAssocID="{CDD6B97F-B629-47D7-903D-5348E8519AEC}" presName="srcNode" presStyleLbl="node1" presStyleIdx="0" presStyleCnt="7"/>
      <dgm:spPr/>
    </dgm:pt>
    <dgm:pt modelId="{92C37928-54BB-49FB-9283-637256A4EC42}" type="pres">
      <dgm:prSet presAssocID="{CDD6B97F-B629-47D7-903D-5348E8519AEC}" presName="conn" presStyleLbl="parChTrans1D2" presStyleIdx="0" presStyleCnt="1"/>
      <dgm:spPr/>
    </dgm:pt>
    <dgm:pt modelId="{E8151928-BDC9-49EA-B88E-F6D31ED2B948}" type="pres">
      <dgm:prSet presAssocID="{CDD6B97F-B629-47D7-903D-5348E8519AEC}" presName="extraNode" presStyleLbl="node1" presStyleIdx="0" presStyleCnt="7"/>
      <dgm:spPr/>
    </dgm:pt>
    <dgm:pt modelId="{88910E6E-786E-4598-9FE1-0C3893E35141}" type="pres">
      <dgm:prSet presAssocID="{CDD6B97F-B629-47D7-903D-5348E8519AEC}" presName="dstNode" presStyleLbl="node1" presStyleIdx="0" presStyleCnt="7"/>
      <dgm:spPr/>
    </dgm:pt>
    <dgm:pt modelId="{F4CF797D-6EBF-4437-B868-1CBDE970FE3E}" type="pres">
      <dgm:prSet presAssocID="{EC30FA2E-4EE4-46DA-9FCA-D577562DB2E4}" presName="text_1" presStyleLbl="node1" presStyleIdx="0" presStyleCnt="7">
        <dgm:presLayoutVars>
          <dgm:bulletEnabled val="1"/>
        </dgm:presLayoutVars>
      </dgm:prSet>
      <dgm:spPr/>
    </dgm:pt>
    <dgm:pt modelId="{840877CF-9C27-445D-BCA8-DF797A99B727}" type="pres">
      <dgm:prSet presAssocID="{EC30FA2E-4EE4-46DA-9FCA-D577562DB2E4}" presName="accent_1" presStyleCnt="0"/>
      <dgm:spPr/>
    </dgm:pt>
    <dgm:pt modelId="{F7A59CBE-F574-4FCD-8739-D64596F5E039}" type="pres">
      <dgm:prSet presAssocID="{EC30FA2E-4EE4-46DA-9FCA-D577562DB2E4}" presName="accentRepeatNode" presStyleLbl="solidFgAcc1" presStyleIdx="0" presStyleCnt="7"/>
      <dgm:spPr/>
    </dgm:pt>
    <dgm:pt modelId="{3129E2E4-5BB1-47D2-8C7D-4D42BC48F19D}" type="pres">
      <dgm:prSet presAssocID="{9571B57B-4320-4C51-BD4D-0B78FBCFFFEC}" presName="text_2" presStyleLbl="node1" presStyleIdx="1" presStyleCnt="7">
        <dgm:presLayoutVars>
          <dgm:bulletEnabled val="1"/>
        </dgm:presLayoutVars>
      </dgm:prSet>
      <dgm:spPr/>
    </dgm:pt>
    <dgm:pt modelId="{E3886AA0-A7BD-45C8-BF6A-EC546960241E}" type="pres">
      <dgm:prSet presAssocID="{9571B57B-4320-4C51-BD4D-0B78FBCFFFEC}" presName="accent_2" presStyleCnt="0"/>
      <dgm:spPr/>
    </dgm:pt>
    <dgm:pt modelId="{CE2920BE-C35D-4A54-B1BC-C6173A40E31D}" type="pres">
      <dgm:prSet presAssocID="{9571B57B-4320-4C51-BD4D-0B78FBCFFFEC}" presName="accentRepeatNode" presStyleLbl="solidFgAcc1" presStyleIdx="1" presStyleCnt="7"/>
      <dgm:spPr/>
    </dgm:pt>
    <dgm:pt modelId="{8520F1C0-3996-4A25-B287-FD3ABD738956}" type="pres">
      <dgm:prSet presAssocID="{5D804DAC-4362-4436-BFDD-548F6A4053B2}" presName="text_3" presStyleLbl="node1" presStyleIdx="2" presStyleCnt="7">
        <dgm:presLayoutVars>
          <dgm:bulletEnabled val="1"/>
        </dgm:presLayoutVars>
      </dgm:prSet>
      <dgm:spPr/>
    </dgm:pt>
    <dgm:pt modelId="{1F88B300-45ED-48FD-B0D8-145479D9687E}" type="pres">
      <dgm:prSet presAssocID="{5D804DAC-4362-4436-BFDD-548F6A4053B2}" presName="accent_3" presStyleCnt="0"/>
      <dgm:spPr/>
    </dgm:pt>
    <dgm:pt modelId="{6731356B-2D1F-46B2-B85D-4872A02F0511}" type="pres">
      <dgm:prSet presAssocID="{5D804DAC-4362-4436-BFDD-548F6A4053B2}" presName="accentRepeatNode" presStyleLbl="solidFgAcc1" presStyleIdx="2" presStyleCnt="7"/>
      <dgm:spPr/>
    </dgm:pt>
    <dgm:pt modelId="{99A3D317-774B-4C16-AF6F-014DB0E5BA49}" type="pres">
      <dgm:prSet presAssocID="{F1DD7CE8-85B5-48F2-B24F-D5114FE7F84E}" presName="text_4" presStyleLbl="node1" presStyleIdx="3" presStyleCnt="7">
        <dgm:presLayoutVars>
          <dgm:bulletEnabled val="1"/>
        </dgm:presLayoutVars>
      </dgm:prSet>
      <dgm:spPr/>
    </dgm:pt>
    <dgm:pt modelId="{24B524C4-A3D1-496C-AA1D-BF43B8121952}" type="pres">
      <dgm:prSet presAssocID="{F1DD7CE8-85B5-48F2-B24F-D5114FE7F84E}" presName="accent_4" presStyleCnt="0"/>
      <dgm:spPr/>
    </dgm:pt>
    <dgm:pt modelId="{6B0A9A30-798C-4D48-A2E6-D81C7BA87514}" type="pres">
      <dgm:prSet presAssocID="{F1DD7CE8-85B5-48F2-B24F-D5114FE7F84E}" presName="accentRepeatNode" presStyleLbl="solidFgAcc1" presStyleIdx="3" presStyleCnt="7"/>
      <dgm:spPr/>
    </dgm:pt>
    <dgm:pt modelId="{70F3AC08-C540-48C7-ADDA-3C187E09EAFD}" type="pres">
      <dgm:prSet presAssocID="{2A4D8D73-4446-4F76-9B32-7B9EEA4E87DF}" presName="text_5" presStyleLbl="node1" presStyleIdx="4" presStyleCnt="7">
        <dgm:presLayoutVars>
          <dgm:bulletEnabled val="1"/>
        </dgm:presLayoutVars>
      </dgm:prSet>
      <dgm:spPr/>
    </dgm:pt>
    <dgm:pt modelId="{B1621161-8823-4BD6-B895-332DDF82FAAB}" type="pres">
      <dgm:prSet presAssocID="{2A4D8D73-4446-4F76-9B32-7B9EEA4E87DF}" presName="accent_5" presStyleCnt="0"/>
      <dgm:spPr/>
    </dgm:pt>
    <dgm:pt modelId="{1F9E87F1-2B0B-4347-8787-F23D62312997}" type="pres">
      <dgm:prSet presAssocID="{2A4D8D73-4446-4F76-9B32-7B9EEA4E87DF}" presName="accentRepeatNode" presStyleLbl="solidFgAcc1" presStyleIdx="4" presStyleCnt="7"/>
      <dgm:spPr/>
    </dgm:pt>
    <dgm:pt modelId="{729EDA90-31A6-4A95-B3BC-5201077041DE}" type="pres">
      <dgm:prSet presAssocID="{00DBB0B6-4074-41CC-89F4-A3918D1E56FD}" presName="text_6" presStyleLbl="node1" presStyleIdx="5" presStyleCnt="7">
        <dgm:presLayoutVars>
          <dgm:bulletEnabled val="1"/>
        </dgm:presLayoutVars>
      </dgm:prSet>
      <dgm:spPr/>
    </dgm:pt>
    <dgm:pt modelId="{3F0B1276-6640-468A-8945-1E87E84B62E5}" type="pres">
      <dgm:prSet presAssocID="{00DBB0B6-4074-41CC-89F4-A3918D1E56FD}" presName="accent_6" presStyleCnt="0"/>
      <dgm:spPr/>
    </dgm:pt>
    <dgm:pt modelId="{0A185B16-4A40-48BB-B9CF-DF2483486222}" type="pres">
      <dgm:prSet presAssocID="{00DBB0B6-4074-41CC-89F4-A3918D1E56FD}" presName="accentRepeatNode" presStyleLbl="solidFgAcc1" presStyleIdx="5" presStyleCnt="7"/>
      <dgm:spPr/>
    </dgm:pt>
    <dgm:pt modelId="{3E934BCC-01E9-4834-A8E2-2471330FDD3D}" type="pres">
      <dgm:prSet presAssocID="{72810F2F-C2C8-42C4-B3C3-2B9FD9702D8C}" presName="text_7" presStyleLbl="node1" presStyleIdx="6" presStyleCnt="7">
        <dgm:presLayoutVars>
          <dgm:bulletEnabled val="1"/>
        </dgm:presLayoutVars>
      </dgm:prSet>
      <dgm:spPr/>
    </dgm:pt>
    <dgm:pt modelId="{B6C92E49-7A10-4237-8C91-16FEB11F2C3D}" type="pres">
      <dgm:prSet presAssocID="{72810F2F-C2C8-42C4-B3C3-2B9FD9702D8C}" presName="accent_7" presStyleCnt="0"/>
      <dgm:spPr/>
    </dgm:pt>
    <dgm:pt modelId="{CBF0F083-5571-4D9F-BBA0-B290A9D3B644}" type="pres">
      <dgm:prSet presAssocID="{72810F2F-C2C8-42C4-B3C3-2B9FD9702D8C}" presName="accentRepeatNode" presStyleLbl="solidFgAcc1" presStyleIdx="6" presStyleCnt="7"/>
      <dgm:spPr/>
    </dgm:pt>
  </dgm:ptLst>
  <dgm:cxnLst>
    <dgm:cxn modelId="{8FA9FE09-FEEC-440A-BF9A-14E25B2032F0}" srcId="{CDD6B97F-B629-47D7-903D-5348E8519AEC}" destId="{EC30FA2E-4EE4-46DA-9FCA-D577562DB2E4}" srcOrd="0" destOrd="0" parTransId="{915EC75E-A03F-44F9-97D9-D6B9A2109092}" sibTransId="{9A803570-5F23-43FC-96B5-F37E44B07963}"/>
    <dgm:cxn modelId="{035E4711-0EDD-4460-B850-65DF753AB4F9}" srcId="{CDD6B97F-B629-47D7-903D-5348E8519AEC}" destId="{F1DD7CE8-85B5-48F2-B24F-D5114FE7F84E}" srcOrd="3" destOrd="0" parTransId="{69F5D7CE-ABCD-4405-8CFE-D307207C697E}" sibTransId="{59923F16-A872-431B-B5E7-4F91894C4CCA}"/>
    <dgm:cxn modelId="{7284F21F-448C-44EF-BB76-C9B059C01762}" srcId="{CDD6B97F-B629-47D7-903D-5348E8519AEC}" destId="{9571B57B-4320-4C51-BD4D-0B78FBCFFFEC}" srcOrd="1" destOrd="0" parTransId="{110A1D70-5208-4501-918E-55DD9C01D2E2}" sibTransId="{F54B7E8A-35CD-43C5-8F6A-D84789CFE19B}"/>
    <dgm:cxn modelId="{0B6A2227-9C55-4344-BB17-B51DB8E1D54A}" srcId="{CDD6B97F-B629-47D7-903D-5348E8519AEC}" destId="{00DBB0B6-4074-41CC-89F4-A3918D1E56FD}" srcOrd="5" destOrd="0" parTransId="{E7FB3F6D-90AB-4D66-BDAC-43D09FA54F3C}" sibTransId="{B036CE65-4CEA-462C-9FC3-7851ED24A090}"/>
    <dgm:cxn modelId="{7E50E03B-2A91-4186-B973-EE434ED5DDEC}" type="presOf" srcId="{00DBB0B6-4074-41CC-89F4-A3918D1E56FD}" destId="{729EDA90-31A6-4A95-B3BC-5201077041DE}" srcOrd="0" destOrd="0" presId="urn:microsoft.com/office/officeart/2008/layout/VerticalCurvedList"/>
    <dgm:cxn modelId="{AA451640-602F-46DD-B36E-951BE8D3C87C}" type="presOf" srcId="{72810F2F-C2C8-42C4-B3C3-2B9FD9702D8C}" destId="{3E934BCC-01E9-4834-A8E2-2471330FDD3D}" srcOrd="0" destOrd="0" presId="urn:microsoft.com/office/officeart/2008/layout/VerticalCurvedList"/>
    <dgm:cxn modelId="{2B29F75C-764A-4366-87E2-9ADBDF1AD72E}" srcId="{CDD6B97F-B629-47D7-903D-5348E8519AEC}" destId="{72810F2F-C2C8-42C4-B3C3-2B9FD9702D8C}" srcOrd="6" destOrd="0" parTransId="{FC7E24FE-CE24-47E0-B2FD-8D66C1FE50C5}" sibTransId="{A535283D-A9CF-4FCD-8413-812DCA65532B}"/>
    <dgm:cxn modelId="{AC9C1860-1F07-4C10-885B-6E00A725B43F}" type="presOf" srcId="{9571B57B-4320-4C51-BD4D-0B78FBCFFFEC}" destId="{3129E2E4-5BB1-47D2-8C7D-4D42BC48F19D}" srcOrd="0" destOrd="0" presId="urn:microsoft.com/office/officeart/2008/layout/VerticalCurvedList"/>
    <dgm:cxn modelId="{94DD194A-15EB-4B13-BC99-70294A7B8B7E}" type="presOf" srcId="{9A803570-5F23-43FC-96B5-F37E44B07963}" destId="{92C37928-54BB-49FB-9283-637256A4EC42}" srcOrd="0" destOrd="0" presId="urn:microsoft.com/office/officeart/2008/layout/VerticalCurvedList"/>
    <dgm:cxn modelId="{E25DCF6A-A84B-4A52-9E92-288F2B71E412}" type="presOf" srcId="{5D804DAC-4362-4436-BFDD-548F6A4053B2}" destId="{8520F1C0-3996-4A25-B287-FD3ABD738956}" srcOrd="0" destOrd="0" presId="urn:microsoft.com/office/officeart/2008/layout/VerticalCurvedList"/>
    <dgm:cxn modelId="{24BB5972-1605-44AE-A63B-23D456385BC7}" type="presOf" srcId="{2A4D8D73-4446-4F76-9B32-7B9EEA4E87DF}" destId="{70F3AC08-C540-48C7-ADDA-3C187E09EAFD}" srcOrd="0" destOrd="0" presId="urn:microsoft.com/office/officeart/2008/layout/VerticalCurvedList"/>
    <dgm:cxn modelId="{F9AB1676-FCB1-45AC-BD7F-0DF70384D8E1}" srcId="{CDD6B97F-B629-47D7-903D-5348E8519AEC}" destId="{5D804DAC-4362-4436-BFDD-548F6A4053B2}" srcOrd="2" destOrd="0" parTransId="{DB393EEC-CE8E-4658-A422-DE9CAC55CB4D}" sibTransId="{FB703480-4E5D-420A-B428-C67109D28539}"/>
    <dgm:cxn modelId="{7F9E257E-7B91-4513-93A7-806A5E2D8D59}" type="presOf" srcId="{EC30FA2E-4EE4-46DA-9FCA-D577562DB2E4}" destId="{F4CF797D-6EBF-4437-B868-1CBDE970FE3E}" srcOrd="0" destOrd="0" presId="urn:microsoft.com/office/officeart/2008/layout/VerticalCurvedList"/>
    <dgm:cxn modelId="{8F06FA7E-E9A4-4E94-8494-70F9A3E6A59D}" type="presOf" srcId="{CDD6B97F-B629-47D7-903D-5348E8519AEC}" destId="{583FB502-B16B-4C9D-BD6A-4B1344839335}" srcOrd="0" destOrd="0" presId="urn:microsoft.com/office/officeart/2008/layout/VerticalCurvedList"/>
    <dgm:cxn modelId="{10499D9A-D980-435A-91C1-1E7324A860D2}" srcId="{CDD6B97F-B629-47D7-903D-5348E8519AEC}" destId="{2A4D8D73-4446-4F76-9B32-7B9EEA4E87DF}" srcOrd="4" destOrd="0" parTransId="{4AF2E444-07A3-4AC5-9077-5976DBEB16DD}" sibTransId="{D285EB80-D596-45CC-920D-4CE66FE43F0C}"/>
    <dgm:cxn modelId="{6C5B86FE-3FA5-40FA-A5B7-0C86D88F03A0}" type="presOf" srcId="{F1DD7CE8-85B5-48F2-B24F-D5114FE7F84E}" destId="{99A3D317-774B-4C16-AF6F-014DB0E5BA49}" srcOrd="0" destOrd="0" presId="urn:microsoft.com/office/officeart/2008/layout/VerticalCurvedList"/>
    <dgm:cxn modelId="{778F6C48-4143-40F4-ACCE-67CE51D78049}" type="presParOf" srcId="{583FB502-B16B-4C9D-BD6A-4B1344839335}" destId="{16401AEB-81F7-49F3-A9C3-2D9344CE90C4}" srcOrd="0" destOrd="0" presId="urn:microsoft.com/office/officeart/2008/layout/VerticalCurvedList"/>
    <dgm:cxn modelId="{94FCD684-5463-47AF-8758-B43877DDAF15}" type="presParOf" srcId="{16401AEB-81F7-49F3-A9C3-2D9344CE90C4}" destId="{F0AFB495-B401-4837-9298-75F08CA9E1A9}" srcOrd="0" destOrd="0" presId="urn:microsoft.com/office/officeart/2008/layout/VerticalCurvedList"/>
    <dgm:cxn modelId="{593DF2E0-1456-40AF-95E6-0BD0489C010F}" type="presParOf" srcId="{F0AFB495-B401-4837-9298-75F08CA9E1A9}" destId="{C78B5534-6A32-4C79-AF78-EBA49A3589E3}" srcOrd="0" destOrd="0" presId="urn:microsoft.com/office/officeart/2008/layout/VerticalCurvedList"/>
    <dgm:cxn modelId="{D8672751-C2BD-4773-9CF2-C1F3E6748A6E}" type="presParOf" srcId="{F0AFB495-B401-4837-9298-75F08CA9E1A9}" destId="{92C37928-54BB-49FB-9283-637256A4EC42}" srcOrd="1" destOrd="0" presId="urn:microsoft.com/office/officeart/2008/layout/VerticalCurvedList"/>
    <dgm:cxn modelId="{8EDF3BF6-F635-4351-A4C1-4C0681039679}" type="presParOf" srcId="{F0AFB495-B401-4837-9298-75F08CA9E1A9}" destId="{E8151928-BDC9-49EA-B88E-F6D31ED2B948}" srcOrd="2" destOrd="0" presId="urn:microsoft.com/office/officeart/2008/layout/VerticalCurvedList"/>
    <dgm:cxn modelId="{566F6059-688F-45E8-B135-5BA6817C1CB7}" type="presParOf" srcId="{F0AFB495-B401-4837-9298-75F08CA9E1A9}" destId="{88910E6E-786E-4598-9FE1-0C3893E35141}" srcOrd="3" destOrd="0" presId="urn:microsoft.com/office/officeart/2008/layout/VerticalCurvedList"/>
    <dgm:cxn modelId="{439176D5-B21E-4702-8E7D-3D92D06934A4}" type="presParOf" srcId="{16401AEB-81F7-49F3-A9C3-2D9344CE90C4}" destId="{F4CF797D-6EBF-4437-B868-1CBDE970FE3E}" srcOrd="1" destOrd="0" presId="urn:microsoft.com/office/officeart/2008/layout/VerticalCurvedList"/>
    <dgm:cxn modelId="{D1DD9234-4C9C-4660-B5A6-9A624B3FBA0B}" type="presParOf" srcId="{16401AEB-81F7-49F3-A9C3-2D9344CE90C4}" destId="{840877CF-9C27-445D-BCA8-DF797A99B727}" srcOrd="2" destOrd="0" presId="urn:microsoft.com/office/officeart/2008/layout/VerticalCurvedList"/>
    <dgm:cxn modelId="{1BFC8FE3-E9C1-4884-8FF1-6D9937D2789F}" type="presParOf" srcId="{840877CF-9C27-445D-BCA8-DF797A99B727}" destId="{F7A59CBE-F574-4FCD-8739-D64596F5E039}" srcOrd="0" destOrd="0" presId="urn:microsoft.com/office/officeart/2008/layout/VerticalCurvedList"/>
    <dgm:cxn modelId="{1EE53C4F-D12E-426F-8E4D-805EA2FDCE5E}" type="presParOf" srcId="{16401AEB-81F7-49F3-A9C3-2D9344CE90C4}" destId="{3129E2E4-5BB1-47D2-8C7D-4D42BC48F19D}" srcOrd="3" destOrd="0" presId="urn:microsoft.com/office/officeart/2008/layout/VerticalCurvedList"/>
    <dgm:cxn modelId="{CD77D318-E298-4347-A65C-94070ADDED39}" type="presParOf" srcId="{16401AEB-81F7-49F3-A9C3-2D9344CE90C4}" destId="{E3886AA0-A7BD-45C8-BF6A-EC546960241E}" srcOrd="4" destOrd="0" presId="urn:microsoft.com/office/officeart/2008/layout/VerticalCurvedList"/>
    <dgm:cxn modelId="{B892A871-713B-4803-AD0F-320590521060}" type="presParOf" srcId="{E3886AA0-A7BD-45C8-BF6A-EC546960241E}" destId="{CE2920BE-C35D-4A54-B1BC-C6173A40E31D}" srcOrd="0" destOrd="0" presId="urn:microsoft.com/office/officeart/2008/layout/VerticalCurvedList"/>
    <dgm:cxn modelId="{D5E0DC7C-5BEC-41E2-8907-746116793216}" type="presParOf" srcId="{16401AEB-81F7-49F3-A9C3-2D9344CE90C4}" destId="{8520F1C0-3996-4A25-B287-FD3ABD738956}" srcOrd="5" destOrd="0" presId="urn:microsoft.com/office/officeart/2008/layout/VerticalCurvedList"/>
    <dgm:cxn modelId="{91750425-C64D-4635-BD70-F8C11F221D3A}" type="presParOf" srcId="{16401AEB-81F7-49F3-A9C3-2D9344CE90C4}" destId="{1F88B300-45ED-48FD-B0D8-145479D9687E}" srcOrd="6" destOrd="0" presId="urn:microsoft.com/office/officeart/2008/layout/VerticalCurvedList"/>
    <dgm:cxn modelId="{F96CE1AA-BF10-4E0D-9B16-AC10FFD4F69D}" type="presParOf" srcId="{1F88B300-45ED-48FD-B0D8-145479D9687E}" destId="{6731356B-2D1F-46B2-B85D-4872A02F0511}" srcOrd="0" destOrd="0" presId="urn:microsoft.com/office/officeart/2008/layout/VerticalCurvedList"/>
    <dgm:cxn modelId="{7D0BCBC4-0A7C-4553-A3A4-AC5A7C9A88DC}" type="presParOf" srcId="{16401AEB-81F7-49F3-A9C3-2D9344CE90C4}" destId="{99A3D317-774B-4C16-AF6F-014DB0E5BA49}" srcOrd="7" destOrd="0" presId="urn:microsoft.com/office/officeart/2008/layout/VerticalCurvedList"/>
    <dgm:cxn modelId="{0B24CC1A-DAD1-4BB1-8CF4-AFC0E206F70A}" type="presParOf" srcId="{16401AEB-81F7-49F3-A9C3-2D9344CE90C4}" destId="{24B524C4-A3D1-496C-AA1D-BF43B8121952}" srcOrd="8" destOrd="0" presId="urn:microsoft.com/office/officeart/2008/layout/VerticalCurvedList"/>
    <dgm:cxn modelId="{06D84666-6214-46E2-8198-B65609424D4B}" type="presParOf" srcId="{24B524C4-A3D1-496C-AA1D-BF43B8121952}" destId="{6B0A9A30-798C-4D48-A2E6-D81C7BA87514}" srcOrd="0" destOrd="0" presId="urn:microsoft.com/office/officeart/2008/layout/VerticalCurvedList"/>
    <dgm:cxn modelId="{FA81281A-9F72-42F2-B3E2-D0439777402B}" type="presParOf" srcId="{16401AEB-81F7-49F3-A9C3-2D9344CE90C4}" destId="{70F3AC08-C540-48C7-ADDA-3C187E09EAFD}" srcOrd="9" destOrd="0" presId="urn:microsoft.com/office/officeart/2008/layout/VerticalCurvedList"/>
    <dgm:cxn modelId="{6D0FF220-58CD-410E-AE03-3A0F387AC1D1}" type="presParOf" srcId="{16401AEB-81F7-49F3-A9C3-2D9344CE90C4}" destId="{B1621161-8823-4BD6-B895-332DDF82FAAB}" srcOrd="10" destOrd="0" presId="urn:microsoft.com/office/officeart/2008/layout/VerticalCurvedList"/>
    <dgm:cxn modelId="{FBD12741-1D17-4EEF-B4BB-BA9228A5BCA0}" type="presParOf" srcId="{B1621161-8823-4BD6-B895-332DDF82FAAB}" destId="{1F9E87F1-2B0B-4347-8787-F23D62312997}" srcOrd="0" destOrd="0" presId="urn:microsoft.com/office/officeart/2008/layout/VerticalCurvedList"/>
    <dgm:cxn modelId="{5875DEDE-9AC3-4BA7-8F0A-4660CA675620}" type="presParOf" srcId="{16401AEB-81F7-49F3-A9C3-2D9344CE90C4}" destId="{729EDA90-31A6-4A95-B3BC-5201077041DE}" srcOrd="11" destOrd="0" presId="urn:microsoft.com/office/officeart/2008/layout/VerticalCurvedList"/>
    <dgm:cxn modelId="{98D0216E-B3A4-4DB2-AB7A-A8D10E56897A}" type="presParOf" srcId="{16401AEB-81F7-49F3-A9C3-2D9344CE90C4}" destId="{3F0B1276-6640-468A-8945-1E87E84B62E5}" srcOrd="12" destOrd="0" presId="urn:microsoft.com/office/officeart/2008/layout/VerticalCurvedList"/>
    <dgm:cxn modelId="{F25FC6B6-FCB5-434A-9D8B-993BAF8717C3}" type="presParOf" srcId="{3F0B1276-6640-468A-8945-1E87E84B62E5}" destId="{0A185B16-4A40-48BB-B9CF-DF2483486222}" srcOrd="0" destOrd="0" presId="urn:microsoft.com/office/officeart/2008/layout/VerticalCurvedList"/>
    <dgm:cxn modelId="{0FDB83F9-2152-4862-8BCC-679238C8A1E2}" type="presParOf" srcId="{16401AEB-81F7-49F3-A9C3-2D9344CE90C4}" destId="{3E934BCC-01E9-4834-A8E2-2471330FDD3D}" srcOrd="13" destOrd="0" presId="urn:microsoft.com/office/officeart/2008/layout/VerticalCurvedList"/>
    <dgm:cxn modelId="{77519A94-1C1D-4426-AC9C-BDF758A4BF15}" type="presParOf" srcId="{16401AEB-81F7-49F3-A9C3-2D9344CE90C4}" destId="{B6C92E49-7A10-4237-8C91-16FEB11F2C3D}" srcOrd="14" destOrd="0" presId="urn:microsoft.com/office/officeart/2008/layout/VerticalCurvedList"/>
    <dgm:cxn modelId="{2A41A0C6-D331-4E62-8FA0-53A418D2E4B1}" type="presParOf" srcId="{B6C92E49-7A10-4237-8C91-16FEB11F2C3D}" destId="{CBF0F083-5571-4D9F-BBA0-B290A9D3B644}" srcOrd="0" destOrd="0" presId="urn:microsoft.com/office/officeart/2008/layout/VerticalCurv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C37928-54BB-49FB-9283-637256A4EC42}">
      <dsp:nvSpPr>
        <dsp:cNvPr id="0" name=""/>
        <dsp:cNvSpPr/>
      </dsp:nvSpPr>
      <dsp:spPr>
        <a:xfrm>
          <a:off x="-7399315" y="-1131904"/>
          <a:ext cx="8813252" cy="8813252"/>
        </a:xfrm>
        <a:prstGeom prst="blockArc">
          <a:avLst>
            <a:gd name="adj1" fmla="val 18900000"/>
            <a:gd name="adj2" fmla="val 2700000"/>
            <a:gd name="adj3" fmla="val 245"/>
          </a:avLst>
        </a:pr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CF797D-6EBF-4437-B868-1CBDE970FE3E}">
      <dsp:nvSpPr>
        <dsp:cNvPr id="0" name=""/>
        <dsp:cNvSpPr/>
      </dsp:nvSpPr>
      <dsp:spPr>
        <a:xfrm>
          <a:off x="459443" y="297737"/>
          <a:ext cx="9442603" cy="595213"/>
        </a:xfrm>
        <a:prstGeom prst="rect">
          <a:avLst/>
        </a:prstGeom>
        <a:solidFill>
          <a:schemeClr val="accent5">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2451" tIns="71120" rIns="71120" bIns="71120" numCol="1" spcCol="1270" anchor="ctr" anchorCtr="0">
          <a:noAutofit/>
        </a:bodyPr>
        <a:lstStyle/>
        <a:p>
          <a:pPr marL="0" lvl="0" indent="0" algn="l" defTabSz="1244600">
            <a:lnSpc>
              <a:spcPct val="90000"/>
            </a:lnSpc>
            <a:spcBef>
              <a:spcPct val="0"/>
            </a:spcBef>
            <a:spcAft>
              <a:spcPct val="35000"/>
            </a:spcAft>
            <a:buNone/>
          </a:pPr>
          <a:r>
            <a:rPr lang="fr-CA" sz="2800" kern="1200" dirty="0"/>
            <a:t>Décomposition du travail en étapes avec un code couleur</a:t>
          </a:r>
        </a:p>
      </dsp:txBody>
      <dsp:txXfrm>
        <a:off x="459443" y="297737"/>
        <a:ext cx="9442603" cy="595213"/>
      </dsp:txXfrm>
    </dsp:sp>
    <dsp:sp modelId="{F7A59CBE-F574-4FCD-8739-D64596F5E039}">
      <dsp:nvSpPr>
        <dsp:cNvPr id="0" name=""/>
        <dsp:cNvSpPr/>
      </dsp:nvSpPr>
      <dsp:spPr>
        <a:xfrm>
          <a:off x="87435" y="223336"/>
          <a:ext cx="744016" cy="744016"/>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29E2E4-5BB1-47D2-8C7D-4D42BC48F19D}">
      <dsp:nvSpPr>
        <dsp:cNvPr id="0" name=""/>
        <dsp:cNvSpPr/>
      </dsp:nvSpPr>
      <dsp:spPr>
        <a:xfrm>
          <a:off x="998462" y="1191081"/>
          <a:ext cx="8903584" cy="59521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2451" tIns="71120" rIns="71120" bIns="7112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r-CA" sz="2800" kern="1200" dirty="0"/>
            <a:t>Sensibilisation et sanction</a:t>
          </a:r>
        </a:p>
      </dsp:txBody>
      <dsp:txXfrm>
        <a:off x="998462" y="1191081"/>
        <a:ext cx="8903584" cy="595213"/>
      </dsp:txXfrm>
    </dsp:sp>
    <dsp:sp modelId="{CE2920BE-C35D-4A54-B1BC-C6173A40E31D}">
      <dsp:nvSpPr>
        <dsp:cNvPr id="0" name=""/>
        <dsp:cNvSpPr/>
      </dsp:nvSpPr>
      <dsp:spPr>
        <a:xfrm>
          <a:off x="626454" y="1116680"/>
          <a:ext cx="744016" cy="744016"/>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20F1C0-3996-4A25-B287-FD3ABD738956}">
      <dsp:nvSpPr>
        <dsp:cNvPr id="0" name=""/>
        <dsp:cNvSpPr/>
      </dsp:nvSpPr>
      <dsp:spPr>
        <a:xfrm>
          <a:off x="1293842" y="2083771"/>
          <a:ext cx="8608204" cy="595213"/>
        </a:xfrm>
        <a:prstGeom prst="rect">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2451" tIns="71120" rIns="71120" bIns="71120" numCol="1" spcCol="1270" anchor="ctr" anchorCtr="0">
          <a:noAutofit/>
        </a:bodyPr>
        <a:lstStyle/>
        <a:p>
          <a:pPr marL="0" lvl="0" indent="0" algn="l" defTabSz="1244600">
            <a:lnSpc>
              <a:spcPct val="90000"/>
            </a:lnSpc>
            <a:spcBef>
              <a:spcPct val="0"/>
            </a:spcBef>
            <a:spcAft>
              <a:spcPct val="35000"/>
            </a:spcAft>
            <a:buNone/>
          </a:pPr>
          <a:r>
            <a:rPr lang="fr-CA" sz="2800" kern="1200" dirty="0"/>
            <a:t>Partage avec le prof des requêtes faites à l’IA</a:t>
          </a:r>
        </a:p>
      </dsp:txBody>
      <dsp:txXfrm>
        <a:off x="1293842" y="2083771"/>
        <a:ext cx="8608204" cy="595213"/>
      </dsp:txXfrm>
    </dsp:sp>
    <dsp:sp modelId="{6731356B-2D1F-46B2-B85D-4872A02F0511}">
      <dsp:nvSpPr>
        <dsp:cNvPr id="0" name=""/>
        <dsp:cNvSpPr/>
      </dsp:nvSpPr>
      <dsp:spPr>
        <a:xfrm>
          <a:off x="921834" y="2009369"/>
          <a:ext cx="744016" cy="744016"/>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A3D317-774B-4C16-AF6F-014DB0E5BA49}">
      <dsp:nvSpPr>
        <dsp:cNvPr id="0" name=""/>
        <dsp:cNvSpPr/>
      </dsp:nvSpPr>
      <dsp:spPr>
        <a:xfrm>
          <a:off x="1388154" y="2977115"/>
          <a:ext cx="8513892" cy="595213"/>
        </a:xfrm>
        <a:prstGeom prst="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2451" tIns="71120" rIns="71120" bIns="71120" numCol="1" spcCol="1270" anchor="ctr" anchorCtr="0">
          <a:noAutofit/>
        </a:bodyPr>
        <a:lstStyle/>
        <a:p>
          <a:pPr marL="0" lvl="0" indent="0" algn="l" defTabSz="1244600">
            <a:lnSpc>
              <a:spcPct val="90000"/>
            </a:lnSpc>
            <a:spcBef>
              <a:spcPct val="0"/>
            </a:spcBef>
            <a:spcAft>
              <a:spcPct val="35000"/>
            </a:spcAft>
            <a:buNone/>
          </a:pPr>
          <a:r>
            <a:rPr lang="fr-CA" sz="2800" kern="1200" dirty="0"/>
            <a:t>Traçabilité et « preuves » d’études</a:t>
          </a:r>
        </a:p>
      </dsp:txBody>
      <dsp:txXfrm>
        <a:off x="1388154" y="2977115"/>
        <a:ext cx="8513892" cy="595213"/>
      </dsp:txXfrm>
    </dsp:sp>
    <dsp:sp modelId="{6B0A9A30-798C-4D48-A2E6-D81C7BA87514}">
      <dsp:nvSpPr>
        <dsp:cNvPr id="0" name=""/>
        <dsp:cNvSpPr/>
      </dsp:nvSpPr>
      <dsp:spPr>
        <a:xfrm>
          <a:off x="1016146" y="2902713"/>
          <a:ext cx="744016" cy="744016"/>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F3AC08-C540-48C7-ADDA-3C187E09EAFD}">
      <dsp:nvSpPr>
        <dsp:cNvPr id="0" name=""/>
        <dsp:cNvSpPr/>
      </dsp:nvSpPr>
      <dsp:spPr>
        <a:xfrm>
          <a:off x="1293842" y="3870459"/>
          <a:ext cx="8608204" cy="595213"/>
        </a:xfrm>
        <a:prstGeom prst="rect">
          <a:avLst/>
        </a:prstGeom>
        <a:solidFill>
          <a:srgbClr val="00B05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2451" tIns="71120" rIns="71120" bIns="71120" numCol="1" spcCol="1270" anchor="ctr" anchorCtr="0">
          <a:noAutofit/>
        </a:bodyPr>
        <a:lstStyle/>
        <a:p>
          <a:pPr marL="0" lvl="0" indent="0" algn="l" defTabSz="1244600">
            <a:lnSpc>
              <a:spcPct val="90000"/>
            </a:lnSpc>
            <a:spcBef>
              <a:spcPct val="0"/>
            </a:spcBef>
            <a:spcAft>
              <a:spcPct val="35000"/>
            </a:spcAft>
            <a:buNone/>
          </a:pPr>
          <a:r>
            <a:rPr lang="fr-CA" sz="2800" kern="1200"/>
            <a:t>Étapes obligatoires en classe</a:t>
          </a:r>
          <a:endParaRPr lang="fr-CA" sz="2800" kern="1200" dirty="0"/>
        </a:p>
      </dsp:txBody>
      <dsp:txXfrm>
        <a:off x="1293842" y="3870459"/>
        <a:ext cx="8608204" cy="595213"/>
      </dsp:txXfrm>
    </dsp:sp>
    <dsp:sp modelId="{1F9E87F1-2B0B-4347-8787-F23D62312997}">
      <dsp:nvSpPr>
        <dsp:cNvPr id="0" name=""/>
        <dsp:cNvSpPr/>
      </dsp:nvSpPr>
      <dsp:spPr>
        <a:xfrm>
          <a:off x="921834" y="3796057"/>
          <a:ext cx="744016" cy="744016"/>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9EDA90-31A6-4A95-B3BC-5201077041DE}">
      <dsp:nvSpPr>
        <dsp:cNvPr id="0" name=""/>
        <dsp:cNvSpPr/>
      </dsp:nvSpPr>
      <dsp:spPr>
        <a:xfrm>
          <a:off x="998462" y="4763148"/>
          <a:ext cx="8903584" cy="595213"/>
        </a:xfrm>
        <a:prstGeom prst="rect">
          <a:avLst/>
        </a:prstGeom>
        <a:solidFill>
          <a:schemeClr val="bg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2451" tIns="71120" rIns="71120" bIns="71120" numCol="1" spcCol="1270" anchor="ctr" anchorCtr="0">
          <a:noAutofit/>
        </a:bodyPr>
        <a:lstStyle/>
        <a:p>
          <a:pPr marL="0" lvl="0" indent="0" algn="l" defTabSz="1244600">
            <a:lnSpc>
              <a:spcPct val="90000"/>
            </a:lnSpc>
            <a:spcBef>
              <a:spcPct val="0"/>
            </a:spcBef>
            <a:spcAft>
              <a:spcPct val="35000"/>
            </a:spcAft>
            <a:buNone/>
          </a:pPr>
          <a:r>
            <a:rPr lang="fr-CA" sz="2800" kern="1200" dirty="0"/>
            <a:t>Évaluation orale et/ou réflexive</a:t>
          </a:r>
        </a:p>
      </dsp:txBody>
      <dsp:txXfrm>
        <a:off x="998462" y="4763148"/>
        <a:ext cx="8903584" cy="595213"/>
      </dsp:txXfrm>
    </dsp:sp>
    <dsp:sp modelId="{0A185B16-4A40-48BB-B9CF-DF2483486222}">
      <dsp:nvSpPr>
        <dsp:cNvPr id="0" name=""/>
        <dsp:cNvSpPr/>
      </dsp:nvSpPr>
      <dsp:spPr>
        <a:xfrm>
          <a:off x="626454" y="4688746"/>
          <a:ext cx="744016" cy="744016"/>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E934BCC-01E9-4834-A8E2-2471330FDD3D}">
      <dsp:nvSpPr>
        <dsp:cNvPr id="0" name=""/>
        <dsp:cNvSpPr/>
      </dsp:nvSpPr>
      <dsp:spPr>
        <a:xfrm>
          <a:off x="459443" y="5656492"/>
          <a:ext cx="9442603" cy="595213"/>
        </a:xfrm>
        <a:prstGeom prst="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2451" tIns="71120" rIns="71120" bIns="71120" numCol="1" spcCol="1270" anchor="ctr" anchorCtr="0">
          <a:noAutofit/>
        </a:bodyPr>
        <a:lstStyle/>
        <a:p>
          <a:pPr marL="0" lvl="0" indent="0" algn="l" defTabSz="1244600">
            <a:lnSpc>
              <a:spcPct val="90000"/>
            </a:lnSpc>
            <a:spcBef>
              <a:spcPct val="0"/>
            </a:spcBef>
            <a:spcAft>
              <a:spcPct val="35000"/>
            </a:spcAft>
            <a:buNone/>
          </a:pPr>
          <a:r>
            <a:rPr lang="fr-CA" sz="2800" kern="1200" dirty="0"/>
            <a:t>Créativité, collaboration, originalité</a:t>
          </a:r>
        </a:p>
      </dsp:txBody>
      <dsp:txXfrm>
        <a:off x="459443" y="5656492"/>
        <a:ext cx="9442603" cy="595213"/>
      </dsp:txXfrm>
    </dsp:sp>
    <dsp:sp modelId="{CBF0F083-5571-4D9F-BBA0-B290A9D3B644}">
      <dsp:nvSpPr>
        <dsp:cNvPr id="0" name=""/>
        <dsp:cNvSpPr/>
      </dsp:nvSpPr>
      <dsp:spPr>
        <a:xfrm>
          <a:off x="87435" y="5582091"/>
          <a:ext cx="744016" cy="744016"/>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DD294C-7BDC-4B83-A3A6-8BFFA504B7F6}" type="datetimeFigureOut">
              <a:rPr lang="fr-CA" smtClean="0"/>
              <a:t>2026-03-18</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EE3B3-9009-4BF1-AC55-9176A6524C2A}" type="slidenum">
              <a:rPr lang="fr-CA" smtClean="0"/>
              <a:t>‹N°›</a:t>
            </a:fld>
            <a:endParaRPr lang="fr-CA"/>
          </a:p>
        </p:txBody>
      </p:sp>
    </p:spTree>
    <p:extLst>
      <p:ext uri="{BB962C8B-B14F-4D97-AF65-F5344CB8AC3E}">
        <p14:creationId xmlns:p14="http://schemas.microsoft.com/office/powerpoint/2010/main" val="3567214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A8B44-8F0D-5A3A-8E56-7EEFEFEF11B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0FD6798-4913-77AC-7E01-735F4E34F88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983D17-9CF7-DDE2-378C-AD7FC32016E1}"/>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A74864C9-C541-0366-11B4-F4399852CA12}"/>
              </a:ext>
            </a:extLst>
          </p:cNvPr>
          <p:cNvSpPr>
            <a:spLocks noGrp="1"/>
          </p:cNvSpPr>
          <p:nvPr>
            <p:ph type="sldNum" sz="quarter" idx="5"/>
          </p:nvPr>
        </p:nvSpPr>
        <p:spPr/>
        <p:txBody>
          <a:bodyPr/>
          <a:lstStyle/>
          <a:p>
            <a:fld id="{682EE3B3-9009-4BF1-AC55-9176A6524C2A}" type="slidenum">
              <a:rPr lang="fr-CA" smtClean="0"/>
              <a:t>21</a:t>
            </a:fld>
            <a:endParaRPr lang="fr-CA"/>
          </a:p>
        </p:txBody>
      </p:sp>
    </p:spTree>
    <p:extLst>
      <p:ext uri="{BB962C8B-B14F-4D97-AF65-F5344CB8AC3E}">
        <p14:creationId xmlns:p14="http://schemas.microsoft.com/office/powerpoint/2010/main" val="3256506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D5B62E-9CF4-EED8-AE2E-0131D522DF1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728ABD27-2DFA-C721-DB6B-572679D867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sp>
        <p:nvSpPr>
          <p:cNvPr id="4" name="Espace réservé de la date 3">
            <a:extLst>
              <a:ext uri="{FF2B5EF4-FFF2-40B4-BE49-F238E27FC236}">
                <a16:creationId xmlns:a16="http://schemas.microsoft.com/office/drawing/2014/main" id="{21A8923E-1D0A-EE08-5044-CB12D75F50C9}"/>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5" name="Espace réservé du pied de page 4">
            <a:extLst>
              <a:ext uri="{FF2B5EF4-FFF2-40B4-BE49-F238E27FC236}">
                <a16:creationId xmlns:a16="http://schemas.microsoft.com/office/drawing/2014/main" id="{E0040F42-14F3-DE55-3017-C25FC52A8B0D}"/>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A0303A87-30C5-1974-9583-E0654E01C6D3}"/>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1766701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7FB877-A394-CDAC-8FD5-44ACBEE0FCD6}"/>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94D256C4-5BCF-7EB1-7E8C-7954B3004A0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466B5281-8037-A98D-E184-B9DC71529A72}"/>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5" name="Espace réservé du pied de page 4">
            <a:extLst>
              <a:ext uri="{FF2B5EF4-FFF2-40B4-BE49-F238E27FC236}">
                <a16:creationId xmlns:a16="http://schemas.microsoft.com/office/drawing/2014/main" id="{60A04EB0-1455-0B33-7018-2778DE98F6CB}"/>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D6AEAA73-0A5B-6083-8ABE-BD640096FAEC}"/>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1720472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0E5DF7-381F-6E41-8CD1-6420798087E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0BC7AC43-8D27-E70E-F247-B1D7837B75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5F968F0-2B0A-D3CA-29C8-5692E6E219A0}"/>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5" name="Espace réservé du pied de page 4">
            <a:extLst>
              <a:ext uri="{FF2B5EF4-FFF2-40B4-BE49-F238E27FC236}">
                <a16:creationId xmlns:a16="http://schemas.microsoft.com/office/drawing/2014/main" id="{B195DAB0-AD6D-8CFD-BCEA-D93006E00904}"/>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020C24D8-38D9-560E-89B1-6019C87970EC}"/>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2755910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AB9DFE-9071-9D3A-BD78-46CAEB902529}"/>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647AF83A-2B9A-F434-44B8-54A4711912E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0487F34A-184F-FAA2-DDBB-98DEE14959A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F58307C0-EC09-40CD-952F-BB9EB5994635}"/>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6" name="Espace réservé du pied de page 5">
            <a:extLst>
              <a:ext uri="{FF2B5EF4-FFF2-40B4-BE49-F238E27FC236}">
                <a16:creationId xmlns:a16="http://schemas.microsoft.com/office/drawing/2014/main" id="{FE355D8C-9EEF-1A4B-A65A-ECF8B912B53A}"/>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2E48DDC6-3298-5EDC-14B8-868A544142F6}"/>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2099008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017217-9628-C423-08D2-F0FD59DDDC32}"/>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8F116463-5494-652A-C24F-7730EB8619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AB2AB91-EC1B-9138-071A-88E4F0A2D63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DE93951B-F760-6DC7-4805-F83D3D71C3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CA633F8-5CAA-2913-3A56-EC7A0311B65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0E7ABA20-6247-E49A-CEFD-145BC56A6D11}"/>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8" name="Espace réservé du pied de page 7">
            <a:extLst>
              <a:ext uri="{FF2B5EF4-FFF2-40B4-BE49-F238E27FC236}">
                <a16:creationId xmlns:a16="http://schemas.microsoft.com/office/drawing/2014/main" id="{E3986E8B-3DC4-048D-982A-F8E7B6238876}"/>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7E0721EA-B7A5-ECE8-9BB6-2B9D9D3A0FE3}"/>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4035777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40B22D-D979-C289-D5BB-9CF3FCFF383F}"/>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7E1A1886-3BBF-0541-5E6D-0824D2AD1D8F}"/>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4" name="Espace réservé du pied de page 3">
            <a:extLst>
              <a:ext uri="{FF2B5EF4-FFF2-40B4-BE49-F238E27FC236}">
                <a16:creationId xmlns:a16="http://schemas.microsoft.com/office/drawing/2014/main" id="{BA5159CA-F128-26DC-0F38-F5379E589D0F}"/>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4331C3CF-AE28-CF26-5C0F-527A02F14F7E}"/>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2392193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9209512-99C1-3C75-4F84-E22F1967AAF1}"/>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3" name="Espace réservé du pied de page 2">
            <a:extLst>
              <a:ext uri="{FF2B5EF4-FFF2-40B4-BE49-F238E27FC236}">
                <a16:creationId xmlns:a16="http://schemas.microsoft.com/office/drawing/2014/main" id="{1F4CFDC4-E6D5-6023-E497-0984A1BB319D}"/>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595053B4-A42C-7F99-F21E-08F66799E53C}"/>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2700379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2AFEB2-9BCB-FE05-7CF2-E754C222873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1386EC07-101C-378A-B1CC-239718F451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CCD46F9E-8A0F-43C9-6D00-A0086AAD72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B23FA21-82DB-BE09-4998-3375ACC452FD}"/>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6" name="Espace réservé du pied de page 5">
            <a:extLst>
              <a:ext uri="{FF2B5EF4-FFF2-40B4-BE49-F238E27FC236}">
                <a16:creationId xmlns:a16="http://schemas.microsoft.com/office/drawing/2014/main" id="{DDB9FCC0-C89B-592B-512C-7C43C3B096D4}"/>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0BF18EB1-90A8-5970-1FE8-C9BF2D0A44CF}"/>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1524111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C49C4E-9796-5FE6-1AEB-7A38BBDC2F5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1C726485-204A-C604-0A36-129861D80D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05D13B2D-8C5A-DCBC-121A-B6518B23C6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9C50026-7FAE-B6E4-2003-38F3008C1E16}"/>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6" name="Espace réservé du pied de page 5">
            <a:extLst>
              <a:ext uri="{FF2B5EF4-FFF2-40B4-BE49-F238E27FC236}">
                <a16:creationId xmlns:a16="http://schemas.microsoft.com/office/drawing/2014/main" id="{FA040426-07A6-5B1B-82A7-53DE3FF2B05B}"/>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AFB07177-4B20-0788-D406-91E3D4EB5DCE}"/>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259908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06070-7A17-DA34-E8A4-ABA4BF300DE5}"/>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13CB422E-5259-DD3D-FF21-268A3D55458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D27DF82C-22B9-3327-DB5E-57DAD2CBFA8D}"/>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5" name="Espace réservé du pied de page 4">
            <a:extLst>
              <a:ext uri="{FF2B5EF4-FFF2-40B4-BE49-F238E27FC236}">
                <a16:creationId xmlns:a16="http://schemas.microsoft.com/office/drawing/2014/main" id="{25BF5A2E-CB39-CADF-B67C-F51421B070B6}"/>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8CD1704D-8E96-2080-2A0A-FE7986FDAFA5}"/>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2468638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7C13B93-F33B-8C51-823E-FDBCC23B2351}"/>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864F8ECD-3ED0-2CA2-836D-0243E90C6A2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3AFECD3C-3EE0-78D1-A099-5EC3FBB700CB}"/>
              </a:ext>
            </a:extLst>
          </p:cNvPr>
          <p:cNvSpPr>
            <a:spLocks noGrp="1"/>
          </p:cNvSpPr>
          <p:nvPr>
            <p:ph type="dt" sz="half" idx="10"/>
          </p:nvPr>
        </p:nvSpPr>
        <p:spPr/>
        <p:txBody>
          <a:bodyPr/>
          <a:lstStyle/>
          <a:p>
            <a:fld id="{54813216-CE5A-43DE-9716-5BC4C60ACF57}" type="datetimeFigureOut">
              <a:rPr lang="fr-CA" smtClean="0"/>
              <a:t>2026-03-18</a:t>
            </a:fld>
            <a:endParaRPr lang="fr-CA"/>
          </a:p>
        </p:txBody>
      </p:sp>
      <p:sp>
        <p:nvSpPr>
          <p:cNvPr id="5" name="Espace réservé du pied de page 4">
            <a:extLst>
              <a:ext uri="{FF2B5EF4-FFF2-40B4-BE49-F238E27FC236}">
                <a16:creationId xmlns:a16="http://schemas.microsoft.com/office/drawing/2014/main" id="{D9D8D3B5-927B-3689-E8D2-29D169421EC3}"/>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2CE2374C-DFDD-FB13-D817-B5C6DE76487E}"/>
              </a:ext>
            </a:extLst>
          </p:cNvPr>
          <p:cNvSpPr>
            <a:spLocks noGrp="1"/>
          </p:cNvSpPr>
          <p:nvPr>
            <p:ph type="sldNum" sz="quarter" idx="12"/>
          </p:nvPr>
        </p:nvSpPr>
        <p:spPr/>
        <p:txBody>
          <a:bodyPr/>
          <a:lstStyle/>
          <a:p>
            <a:fld id="{B456B386-756A-476F-B33F-45B7E6867B84}" type="slidenum">
              <a:rPr lang="fr-CA" smtClean="0"/>
              <a:t>‹N°›</a:t>
            </a:fld>
            <a:endParaRPr lang="fr-CA"/>
          </a:p>
        </p:txBody>
      </p:sp>
    </p:spTree>
    <p:extLst>
      <p:ext uri="{BB962C8B-B14F-4D97-AF65-F5344CB8AC3E}">
        <p14:creationId xmlns:p14="http://schemas.microsoft.com/office/powerpoint/2010/main" val="3802489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9AC3819-85DC-C6F3-4596-ECF0644A9D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69732B82-0240-D307-EE11-E96A58745C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F0DE49D3-D3EE-A0C7-03C6-260FA96E58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813216-CE5A-43DE-9716-5BC4C60ACF57}" type="datetimeFigureOut">
              <a:rPr lang="fr-CA" smtClean="0"/>
              <a:t>2026-03-18</a:t>
            </a:fld>
            <a:endParaRPr lang="fr-CA"/>
          </a:p>
        </p:txBody>
      </p:sp>
      <p:sp>
        <p:nvSpPr>
          <p:cNvPr id="5" name="Espace réservé du pied de page 4">
            <a:extLst>
              <a:ext uri="{FF2B5EF4-FFF2-40B4-BE49-F238E27FC236}">
                <a16:creationId xmlns:a16="http://schemas.microsoft.com/office/drawing/2014/main" id="{280048E5-A03C-6A91-FC3E-A41D4A5355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95C47372-7163-C3F7-6AAD-B018123E6D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56B386-756A-476F-B33F-45B7E6867B84}" type="slidenum">
              <a:rPr lang="fr-CA" smtClean="0"/>
              <a:t>‹N°›</a:t>
            </a:fld>
            <a:endParaRPr lang="fr-CA"/>
          </a:p>
        </p:txBody>
      </p:sp>
    </p:spTree>
    <p:extLst>
      <p:ext uri="{BB962C8B-B14F-4D97-AF65-F5344CB8AC3E}">
        <p14:creationId xmlns:p14="http://schemas.microsoft.com/office/powerpoint/2010/main" val="3138789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7.sv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6.png"/><Relationship Id="rId5" Type="http://schemas.openxmlformats.org/officeDocument/2006/relationships/diagramColors" Target="../diagrams/colors1.xml"/><Relationship Id="rId10" Type="http://schemas.openxmlformats.org/officeDocument/2006/relationships/image" Target="../media/image5.svg"/><Relationship Id="rId4" Type="http://schemas.openxmlformats.org/officeDocument/2006/relationships/diagramQuickStyle" Target="../diagrams/quickStyle1.xml"/><Relationship Id="rId9" Type="http://schemas.openxmlformats.org/officeDocument/2006/relationships/image" Target="../media/image4.png"/><Relationship Id="rId14" Type="http://schemas.openxmlformats.org/officeDocument/2006/relationships/image" Target="../media/image9.sv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C6A0476-545E-33DA-841E-B83606BEC9FF}"/>
              </a:ext>
            </a:extLst>
          </p:cNvPr>
          <p:cNvSpPr txBox="1"/>
          <p:nvPr/>
        </p:nvSpPr>
        <p:spPr>
          <a:xfrm>
            <a:off x="488886" y="387333"/>
            <a:ext cx="11362099" cy="3041667"/>
          </a:xfrm>
          <a:prstGeom prst="rect">
            <a:avLst/>
          </a:prstGeom>
          <a:noFill/>
        </p:spPr>
        <p:txBody>
          <a:bodyPr wrap="square">
            <a:spAutoFit/>
          </a:bodyPr>
          <a:lstStyle/>
          <a:p>
            <a:pPr algn="just">
              <a:lnSpc>
                <a:spcPct val="150000"/>
              </a:lnSpc>
            </a:pPr>
            <a:r>
              <a:rPr lang="fr-CA" sz="4400" b="1" dirty="0">
                <a:solidFill>
                  <a:srgbClr val="355C7D"/>
                </a:solidFill>
              </a:rPr>
              <a:t>Chercher, écrire, créer avec ou </a:t>
            </a:r>
            <a:r>
              <a:rPr lang="fr-CA" sz="4400" b="1">
                <a:solidFill>
                  <a:srgbClr val="355C7D"/>
                </a:solidFill>
              </a:rPr>
              <a:t>sans l'IA </a:t>
            </a:r>
            <a:r>
              <a:rPr lang="fr-CA" sz="4400" b="1" dirty="0">
                <a:solidFill>
                  <a:srgbClr val="355C7D"/>
                </a:solidFill>
              </a:rPr>
              <a:t>: paroles et pratiques d’élèves dans un cours de sciences humaines</a:t>
            </a:r>
          </a:p>
        </p:txBody>
      </p:sp>
      <p:cxnSp>
        <p:nvCxnSpPr>
          <p:cNvPr id="3" name="Connecteur droit 2">
            <a:extLst>
              <a:ext uri="{FF2B5EF4-FFF2-40B4-BE49-F238E27FC236}">
                <a16:creationId xmlns:a16="http://schemas.microsoft.com/office/drawing/2014/main" id="{87F4804D-D6E3-EDEB-2F33-420679AB97C6}"/>
              </a:ext>
            </a:extLst>
          </p:cNvPr>
          <p:cNvCxnSpPr>
            <a:cxnSpLocks/>
          </p:cNvCxnSpPr>
          <p:nvPr/>
        </p:nvCxnSpPr>
        <p:spPr>
          <a:xfrm>
            <a:off x="588475" y="3693818"/>
            <a:ext cx="11262511" cy="0"/>
          </a:xfrm>
          <a:prstGeom prst="line">
            <a:avLst/>
          </a:prstGeom>
          <a:ln w="76200"/>
        </p:spPr>
        <p:style>
          <a:lnRef idx="3">
            <a:schemeClr val="accent1"/>
          </a:lnRef>
          <a:fillRef idx="0">
            <a:schemeClr val="accent1"/>
          </a:fillRef>
          <a:effectRef idx="2">
            <a:schemeClr val="accent1"/>
          </a:effectRef>
          <a:fontRef idx="minor">
            <a:schemeClr val="tx1"/>
          </a:fontRef>
        </p:style>
      </p:cxnSp>
      <p:sp>
        <p:nvSpPr>
          <p:cNvPr id="4" name="ZoneTexte 3">
            <a:extLst>
              <a:ext uri="{FF2B5EF4-FFF2-40B4-BE49-F238E27FC236}">
                <a16:creationId xmlns:a16="http://schemas.microsoft.com/office/drawing/2014/main" id="{6B00D54A-B659-9305-E56D-013E7A0CE249}"/>
              </a:ext>
            </a:extLst>
          </p:cNvPr>
          <p:cNvSpPr txBox="1"/>
          <p:nvPr/>
        </p:nvSpPr>
        <p:spPr>
          <a:xfrm>
            <a:off x="461726" y="4349419"/>
            <a:ext cx="11389259" cy="1969193"/>
          </a:xfrm>
          <a:prstGeom prst="rect">
            <a:avLst/>
          </a:prstGeom>
          <a:noFill/>
        </p:spPr>
        <p:txBody>
          <a:bodyPr wrap="square" rtlCol="0">
            <a:spAutoFit/>
          </a:bodyPr>
          <a:lstStyle/>
          <a:p>
            <a:pPr algn="just">
              <a:lnSpc>
                <a:spcPct val="110000"/>
              </a:lnSpc>
            </a:pPr>
            <a:r>
              <a:rPr lang="fr-CA" sz="2800" i="1" dirty="0"/>
              <a:t>Yvan Urunuela</a:t>
            </a:r>
          </a:p>
          <a:p>
            <a:pPr algn="just">
              <a:lnSpc>
                <a:spcPct val="110000"/>
              </a:lnSpc>
            </a:pPr>
            <a:r>
              <a:rPr lang="fr-CA" sz="2800" i="1" dirty="0"/>
              <a:t>Enseignant en économie</a:t>
            </a:r>
          </a:p>
          <a:p>
            <a:pPr algn="just">
              <a:lnSpc>
                <a:spcPct val="110000"/>
              </a:lnSpc>
            </a:pPr>
            <a:r>
              <a:rPr lang="fr-CA" sz="2800" i="1" dirty="0"/>
              <a:t>Département de sciences sociales</a:t>
            </a:r>
          </a:p>
          <a:p>
            <a:pPr algn="just">
              <a:lnSpc>
                <a:spcPct val="110000"/>
              </a:lnSpc>
            </a:pPr>
            <a:r>
              <a:rPr lang="fr-CA" sz="2800" i="1" dirty="0"/>
              <a:t>Collège Ahuntsic</a:t>
            </a:r>
          </a:p>
        </p:txBody>
      </p:sp>
    </p:spTree>
    <p:extLst>
      <p:ext uri="{BB962C8B-B14F-4D97-AF65-F5344CB8AC3E}">
        <p14:creationId xmlns:p14="http://schemas.microsoft.com/office/powerpoint/2010/main" val="4219757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98688128-A311-6274-AAF3-7439C96A254C}"/>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174F118F-735E-DEC4-8AD4-90A82C5EC3A0}"/>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Présentation du cours</a:t>
            </a:r>
          </a:p>
        </p:txBody>
      </p:sp>
      <p:sp>
        <p:nvSpPr>
          <p:cNvPr id="9" name="ZoneTexte 8">
            <a:extLst>
              <a:ext uri="{FF2B5EF4-FFF2-40B4-BE49-F238E27FC236}">
                <a16:creationId xmlns:a16="http://schemas.microsoft.com/office/drawing/2014/main" id="{3F2E166A-2F89-58BE-7961-50B3C87BDC90}"/>
              </a:ext>
            </a:extLst>
          </p:cNvPr>
          <p:cNvSpPr txBox="1"/>
          <p:nvPr/>
        </p:nvSpPr>
        <p:spPr>
          <a:xfrm>
            <a:off x="93552" y="1085227"/>
            <a:ext cx="12004894" cy="4453335"/>
          </a:xfrm>
          <a:prstGeom prst="rect">
            <a:avLst/>
          </a:prstGeom>
          <a:noFill/>
        </p:spPr>
        <p:txBody>
          <a:bodyPr wrap="square" rtlCol="0">
            <a:spAutoFit/>
          </a:bodyPr>
          <a:lstStyle/>
          <a:p>
            <a:pPr>
              <a:lnSpc>
                <a:spcPct val="150000"/>
              </a:lnSpc>
            </a:pPr>
            <a:r>
              <a:rPr lang="fr-CA" sz="3200" dirty="0"/>
              <a:t>DISH (démarche d’intégration en sciences humaines) </a:t>
            </a:r>
          </a:p>
          <a:p>
            <a:pPr>
              <a:lnSpc>
                <a:spcPct val="150000"/>
              </a:lnSpc>
            </a:pPr>
            <a:r>
              <a:rPr lang="fr-CA" sz="3200" dirty="0"/>
              <a:t>Cours :</a:t>
            </a:r>
          </a:p>
          <a:p>
            <a:pPr marL="1028700" lvl="1" indent="-571500">
              <a:lnSpc>
                <a:spcPct val="150000"/>
              </a:lnSpc>
              <a:buFont typeface="Arial" panose="020B0604020202020204" pitchFamily="34" charset="0"/>
              <a:buChar char="•"/>
            </a:pPr>
            <a:r>
              <a:rPr lang="fr-CA" sz="3200" dirty="0"/>
              <a:t>obligatoire dans le programme sciences humaines </a:t>
            </a:r>
          </a:p>
          <a:p>
            <a:pPr marL="1028700" lvl="1" indent="-571500">
              <a:lnSpc>
                <a:spcPct val="150000"/>
              </a:lnSpc>
              <a:buFont typeface="Arial" panose="020B0604020202020204" pitchFamily="34" charset="0"/>
              <a:buChar char="•"/>
            </a:pPr>
            <a:r>
              <a:rPr lang="fr-CA" sz="3200" dirty="0"/>
              <a:t>en 4</a:t>
            </a:r>
            <a:r>
              <a:rPr lang="fr-CA" sz="3200" baseline="30000" dirty="0"/>
              <a:t>e</a:t>
            </a:r>
            <a:r>
              <a:rPr lang="fr-CA" sz="3200" dirty="0"/>
              <a:t> session, 45 heures, multidisciplinaire</a:t>
            </a:r>
          </a:p>
          <a:p>
            <a:pPr marL="1028700" lvl="1" indent="-571500">
              <a:lnSpc>
                <a:spcPct val="150000"/>
              </a:lnSpc>
              <a:buFont typeface="Arial" panose="020B0604020202020204" pitchFamily="34" charset="0"/>
              <a:buChar char="•"/>
            </a:pPr>
            <a:r>
              <a:rPr lang="fr-CA" sz="3200" dirty="0"/>
              <a:t>porteur de l’épreuve synthèse de programme</a:t>
            </a:r>
          </a:p>
          <a:p>
            <a:pPr marL="1028700" lvl="1" indent="-571500">
              <a:lnSpc>
                <a:spcPct val="150000"/>
              </a:lnSpc>
              <a:buFont typeface="Arial" panose="020B0604020202020204" pitchFamily="34" charset="0"/>
              <a:buChar char="•"/>
            </a:pPr>
            <a:r>
              <a:rPr lang="fr-CA" sz="3200" dirty="0"/>
              <a:t>dernier cours de la séquence des </a:t>
            </a:r>
            <a:r>
              <a:rPr lang="fr-CA" sz="3200" b="1" dirty="0"/>
              <a:t>4</a:t>
            </a:r>
            <a:r>
              <a:rPr lang="fr-CA" sz="3200" dirty="0"/>
              <a:t> </a:t>
            </a:r>
            <a:r>
              <a:rPr lang="fr-CA" sz="3200" b="1" dirty="0"/>
              <a:t>cours méthodologiques</a:t>
            </a:r>
            <a:endParaRPr lang="fr-CA" sz="3200" dirty="0"/>
          </a:p>
        </p:txBody>
      </p:sp>
    </p:spTree>
    <p:extLst>
      <p:ext uri="{BB962C8B-B14F-4D97-AF65-F5344CB8AC3E}">
        <p14:creationId xmlns:p14="http://schemas.microsoft.com/office/powerpoint/2010/main" val="363162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9B4B947A-8529-7EAD-0FAC-A2F73A7031D1}"/>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B6AC966C-8198-9184-59AF-1CEC72BA2C06}"/>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Aperçu de la compétence ministérielle</a:t>
            </a:r>
          </a:p>
        </p:txBody>
      </p:sp>
      <p:pic>
        <p:nvPicPr>
          <p:cNvPr id="3" name="Image 2" descr="Une image contenant texte, capture d’écran, nombre, Police&#10;&#10;Le contenu généré par l’IA peut être incorrect.">
            <a:extLst>
              <a:ext uri="{FF2B5EF4-FFF2-40B4-BE49-F238E27FC236}">
                <a16:creationId xmlns:a16="http://schemas.microsoft.com/office/drawing/2014/main" id="{5B738264-9BCD-0C95-3001-D44C0E8029A3}"/>
              </a:ext>
            </a:extLst>
          </p:cNvPr>
          <p:cNvPicPr>
            <a:picLocks noChangeAspect="1"/>
          </p:cNvPicPr>
          <p:nvPr/>
        </p:nvPicPr>
        <p:blipFill>
          <a:blip r:embed="rId2"/>
          <a:stretch>
            <a:fillRect/>
          </a:stretch>
        </p:blipFill>
        <p:spPr>
          <a:xfrm>
            <a:off x="4181842" y="846027"/>
            <a:ext cx="7938589" cy="6011973"/>
          </a:xfrm>
          <a:prstGeom prst="rect">
            <a:avLst/>
          </a:prstGeom>
        </p:spPr>
      </p:pic>
      <p:sp>
        <p:nvSpPr>
          <p:cNvPr id="2" name="ZoneTexte 1">
            <a:extLst>
              <a:ext uri="{FF2B5EF4-FFF2-40B4-BE49-F238E27FC236}">
                <a16:creationId xmlns:a16="http://schemas.microsoft.com/office/drawing/2014/main" id="{752DC3E9-6A0B-25FD-C1F5-6CBCC0F646CC}"/>
              </a:ext>
            </a:extLst>
          </p:cNvPr>
          <p:cNvSpPr txBox="1"/>
          <p:nvPr/>
        </p:nvSpPr>
        <p:spPr>
          <a:xfrm>
            <a:off x="71569" y="5006566"/>
            <a:ext cx="3667512" cy="1569660"/>
          </a:xfrm>
          <a:prstGeom prst="rect">
            <a:avLst/>
          </a:prstGeom>
          <a:noFill/>
        </p:spPr>
        <p:txBody>
          <a:bodyPr wrap="square" rtlCol="0">
            <a:spAutoFit/>
          </a:bodyPr>
          <a:lstStyle/>
          <a:p>
            <a:pPr algn="just"/>
            <a:r>
              <a:rPr lang="fr-CA" sz="2400" b="1" dirty="0">
                <a:solidFill>
                  <a:srgbClr val="7030A0"/>
                </a:solidFill>
              </a:rPr>
              <a:t>Le questionnement sur l’utilisation de l’IA des étudiant.es s’est fait dans le cadre de</a:t>
            </a:r>
          </a:p>
        </p:txBody>
      </p:sp>
      <p:cxnSp>
        <p:nvCxnSpPr>
          <p:cNvPr id="5" name="Connecteur : en angle 4">
            <a:extLst>
              <a:ext uri="{FF2B5EF4-FFF2-40B4-BE49-F238E27FC236}">
                <a16:creationId xmlns:a16="http://schemas.microsoft.com/office/drawing/2014/main" id="{4DA96F2C-F675-FA88-1813-30C1B813A669}"/>
              </a:ext>
            </a:extLst>
          </p:cNvPr>
          <p:cNvCxnSpPr>
            <a:cxnSpLocks/>
          </p:cNvCxnSpPr>
          <p:nvPr/>
        </p:nvCxnSpPr>
        <p:spPr>
          <a:xfrm>
            <a:off x="2516863" y="6355533"/>
            <a:ext cx="2208617" cy="202586"/>
          </a:xfrm>
          <a:prstGeom prst="bentConnector3">
            <a:avLst/>
          </a:prstGeom>
          <a:ln w="57150">
            <a:solidFill>
              <a:srgbClr val="7030A0"/>
            </a:solidFill>
            <a:tailEnd type="triangle"/>
          </a:ln>
        </p:spPr>
        <p:style>
          <a:lnRef idx="2">
            <a:schemeClr val="accent5"/>
          </a:lnRef>
          <a:fillRef idx="0">
            <a:schemeClr val="accent5"/>
          </a:fillRef>
          <a:effectRef idx="1">
            <a:schemeClr val="accent5"/>
          </a:effectRef>
          <a:fontRef idx="minor">
            <a:schemeClr val="tx1"/>
          </a:fontRef>
        </p:style>
      </p:cxnSp>
      <p:sp>
        <p:nvSpPr>
          <p:cNvPr id="9" name="ZoneTexte 8">
            <a:extLst>
              <a:ext uri="{FF2B5EF4-FFF2-40B4-BE49-F238E27FC236}">
                <a16:creationId xmlns:a16="http://schemas.microsoft.com/office/drawing/2014/main" id="{26BB901C-E84C-EF5D-9BCE-50C8323EEF84}"/>
              </a:ext>
            </a:extLst>
          </p:cNvPr>
          <p:cNvSpPr txBox="1"/>
          <p:nvPr/>
        </p:nvSpPr>
        <p:spPr>
          <a:xfrm>
            <a:off x="121038" y="2647189"/>
            <a:ext cx="3667512" cy="1938992"/>
          </a:xfrm>
          <a:prstGeom prst="rect">
            <a:avLst/>
          </a:prstGeom>
          <a:noFill/>
        </p:spPr>
        <p:txBody>
          <a:bodyPr wrap="square" rtlCol="0">
            <a:spAutoFit/>
          </a:bodyPr>
          <a:lstStyle/>
          <a:p>
            <a:pPr algn="just"/>
            <a:r>
              <a:rPr lang="fr-CA" sz="2400" b="1" dirty="0">
                <a:solidFill>
                  <a:srgbClr val="7030A0"/>
                </a:solidFill>
              </a:rPr>
              <a:t>Travail par étapes, à la fois académique et créatif, ne pouvant pas être fait uniquement en classe (exposition à l’IA) </a:t>
            </a:r>
          </a:p>
        </p:txBody>
      </p:sp>
      <p:sp>
        <p:nvSpPr>
          <p:cNvPr id="10" name="Accolade ouvrante 9">
            <a:extLst>
              <a:ext uri="{FF2B5EF4-FFF2-40B4-BE49-F238E27FC236}">
                <a16:creationId xmlns:a16="http://schemas.microsoft.com/office/drawing/2014/main" id="{CF5FBE76-5AA7-890F-74E8-BB219A522899}"/>
              </a:ext>
            </a:extLst>
          </p:cNvPr>
          <p:cNvSpPr/>
          <p:nvPr/>
        </p:nvSpPr>
        <p:spPr>
          <a:xfrm>
            <a:off x="3965418" y="3105339"/>
            <a:ext cx="334978" cy="2399168"/>
          </a:xfrm>
          <a:prstGeom prst="leftBrace">
            <a:avLst/>
          </a:prstGeom>
          <a:ln w="57150">
            <a:solidFill>
              <a:srgbClr val="7030A0"/>
            </a:solidFill>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fr-CA"/>
          </a:p>
        </p:txBody>
      </p:sp>
    </p:spTree>
    <p:extLst>
      <p:ext uri="{BB962C8B-B14F-4D97-AF65-F5344CB8AC3E}">
        <p14:creationId xmlns:p14="http://schemas.microsoft.com/office/powerpoint/2010/main" val="86613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264B602B-A208-CA0D-88AB-4A44CE6920D2}"/>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4C9DBD45-6F79-C859-C06B-823966F4A805}"/>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Grandes étapes du cours </a:t>
            </a:r>
          </a:p>
        </p:txBody>
      </p:sp>
      <p:sp>
        <p:nvSpPr>
          <p:cNvPr id="2" name="ZoneTexte 1">
            <a:extLst>
              <a:ext uri="{FF2B5EF4-FFF2-40B4-BE49-F238E27FC236}">
                <a16:creationId xmlns:a16="http://schemas.microsoft.com/office/drawing/2014/main" id="{47995A32-CD00-1037-2C78-C7677FBB5B6C}"/>
              </a:ext>
            </a:extLst>
          </p:cNvPr>
          <p:cNvSpPr txBox="1"/>
          <p:nvPr/>
        </p:nvSpPr>
        <p:spPr>
          <a:xfrm>
            <a:off x="93552" y="791409"/>
            <a:ext cx="12004894" cy="5597110"/>
          </a:xfrm>
          <a:prstGeom prst="rect">
            <a:avLst/>
          </a:prstGeom>
          <a:noFill/>
        </p:spPr>
        <p:txBody>
          <a:bodyPr wrap="square" rtlCol="0">
            <a:spAutoFit/>
          </a:bodyPr>
          <a:lstStyle/>
          <a:p>
            <a:pPr marL="514350" indent="-514350" algn="just">
              <a:lnSpc>
                <a:spcPct val="125000"/>
              </a:lnSpc>
              <a:buAutoNum type="arabicPeriod"/>
            </a:pPr>
            <a:r>
              <a:rPr lang="fr-CA" sz="2800" dirty="0"/>
              <a:t>Bilan des acquis (méthodologiques, disciplinaires, savoir être)</a:t>
            </a:r>
          </a:p>
          <a:p>
            <a:pPr marL="514350" indent="-514350" algn="just">
              <a:lnSpc>
                <a:spcPct val="125000"/>
              </a:lnSpc>
              <a:buAutoNum type="arabicPeriod"/>
            </a:pPr>
            <a:r>
              <a:rPr lang="fr-CA" sz="2800" dirty="0"/>
              <a:t>Recherche documentaire sur un enjeu social (individuel) :</a:t>
            </a:r>
          </a:p>
          <a:p>
            <a:pPr marL="914400" lvl="1" indent="-457200" algn="just">
              <a:lnSpc>
                <a:spcPct val="125000"/>
              </a:lnSpc>
              <a:buFontTx/>
              <a:buChar char="-"/>
            </a:pPr>
            <a:r>
              <a:rPr lang="fr-CA" sz="2800" dirty="0"/>
              <a:t>Médiagraphie commentée basée sur 10 sources fiables</a:t>
            </a:r>
          </a:p>
          <a:p>
            <a:pPr marL="914400" lvl="1" indent="-457200" algn="just">
              <a:lnSpc>
                <a:spcPct val="125000"/>
              </a:lnSpc>
              <a:buFontTx/>
              <a:buChar char="-"/>
            </a:pPr>
            <a:r>
              <a:rPr lang="fr-CA" sz="2800" dirty="0"/>
              <a:t>Plan (très) détaillé</a:t>
            </a:r>
          </a:p>
          <a:p>
            <a:pPr marL="914400" lvl="1" indent="-457200" algn="just">
              <a:lnSpc>
                <a:spcPct val="125000"/>
              </a:lnSpc>
              <a:buFontTx/>
              <a:buChar char="-"/>
            </a:pPr>
            <a:r>
              <a:rPr lang="fr-CA" sz="2800" dirty="0"/>
              <a:t>Rédaction d’un état de la question (80% en classe)</a:t>
            </a:r>
          </a:p>
          <a:p>
            <a:pPr marL="914400" lvl="1" indent="-457200" algn="just">
              <a:lnSpc>
                <a:spcPct val="125000"/>
              </a:lnSpc>
              <a:buFontTx/>
              <a:buChar char="-"/>
            </a:pPr>
            <a:r>
              <a:rPr lang="fr-CA" sz="2800" dirty="0"/>
              <a:t>Rapport de recherche (aux normes académiques) (2000 mots)</a:t>
            </a:r>
          </a:p>
          <a:p>
            <a:pPr algn="just">
              <a:lnSpc>
                <a:spcPct val="125000"/>
              </a:lnSpc>
            </a:pPr>
            <a:r>
              <a:rPr lang="fr-CA" sz="2800" dirty="0"/>
              <a:t>3. Création d’une production originale (individuel ou en équipe)</a:t>
            </a:r>
          </a:p>
          <a:p>
            <a:pPr algn="just">
              <a:lnSpc>
                <a:spcPct val="125000"/>
              </a:lnSpc>
            </a:pPr>
            <a:r>
              <a:rPr lang="fr-CA" sz="2800" dirty="0"/>
              <a:t>4. Exposition au public de la production originale</a:t>
            </a:r>
          </a:p>
          <a:p>
            <a:pPr algn="just">
              <a:lnSpc>
                <a:spcPct val="125000"/>
              </a:lnSpc>
              <a:spcBef>
                <a:spcPts val="1200"/>
              </a:spcBef>
            </a:pPr>
            <a:r>
              <a:rPr lang="fr-CA" sz="2800" dirty="0">
                <a:highlight>
                  <a:srgbClr val="FFFF00"/>
                </a:highlight>
              </a:rPr>
              <a:t>Deux oraux (semaines 9 et 15) + un journal réflexif (papier et vidéo) complété en cours de session + un questionnaire anonyme (semaine 9)</a:t>
            </a:r>
          </a:p>
        </p:txBody>
      </p:sp>
    </p:spTree>
    <p:extLst>
      <p:ext uri="{BB962C8B-B14F-4D97-AF65-F5344CB8AC3E}">
        <p14:creationId xmlns:p14="http://schemas.microsoft.com/office/powerpoint/2010/main" val="3240651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98425DA8-D3C5-66CF-9FE9-6409915DC481}"/>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27E93EF0-10A8-0B97-EBD0-42F916E7018C}"/>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Profil des étudiant.es</a:t>
            </a:r>
          </a:p>
        </p:txBody>
      </p:sp>
      <p:sp>
        <p:nvSpPr>
          <p:cNvPr id="9" name="ZoneTexte 8">
            <a:extLst>
              <a:ext uri="{FF2B5EF4-FFF2-40B4-BE49-F238E27FC236}">
                <a16:creationId xmlns:a16="http://schemas.microsoft.com/office/drawing/2014/main" id="{E1A440E7-C846-7BB3-5378-4240407077C2}"/>
              </a:ext>
            </a:extLst>
          </p:cNvPr>
          <p:cNvSpPr txBox="1"/>
          <p:nvPr/>
        </p:nvSpPr>
        <p:spPr>
          <a:xfrm>
            <a:off x="93552" y="1430545"/>
            <a:ext cx="12004894" cy="5376665"/>
          </a:xfrm>
          <a:prstGeom prst="rect">
            <a:avLst/>
          </a:prstGeom>
          <a:noFill/>
        </p:spPr>
        <p:txBody>
          <a:bodyPr wrap="square" rtlCol="0">
            <a:spAutoFit/>
          </a:bodyPr>
          <a:lstStyle/>
          <a:p>
            <a:pPr marL="571500" indent="-571500" algn="just">
              <a:lnSpc>
                <a:spcPct val="120000"/>
              </a:lnSpc>
              <a:buFont typeface="Arial" panose="020B0604020202020204" pitchFamily="34" charset="0"/>
              <a:buChar char="•"/>
            </a:pPr>
            <a:r>
              <a:rPr lang="fr-CA" sz="3200" dirty="0"/>
              <a:t>33 déclarent suivre le cours pour la 1</a:t>
            </a:r>
            <a:r>
              <a:rPr lang="fr-CA" sz="3200" baseline="30000" dirty="0"/>
              <a:t>ère</a:t>
            </a:r>
            <a:r>
              <a:rPr lang="fr-CA" sz="3200" dirty="0"/>
              <a:t> fois</a:t>
            </a:r>
          </a:p>
          <a:p>
            <a:pPr marL="571500" indent="-571500" algn="just">
              <a:lnSpc>
                <a:spcPct val="120000"/>
              </a:lnSpc>
              <a:buFont typeface="Arial" panose="020B0604020202020204" pitchFamily="34" charset="0"/>
              <a:buChar char="•"/>
            </a:pPr>
            <a:r>
              <a:rPr lang="fr-CA" sz="3200" dirty="0"/>
              <a:t>30 se déclarent en dernière session (automne 2025)</a:t>
            </a:r>
          </a:p>
          <a:p>
            <a:pPr marL="571500" indent="-571500" algn="just">
              <a:lnSpc>
                <a:spcPct val="120000"/>
              </a:lnSpc>
              <a:buFont typeface="Arial" panose="020B0604020202020204" pitchFamily="34" charset="0"/>
              <a:buChar char="•"/>
            </a:pPr>
            <a:r>
              <a:rPr lang="fr-CA" sz="3200" dirty="0"/>
              <a:t>34 déclarent vouloir suivre des études universitaires en lien (direct ou indirect) avec les sciences humaines</a:t>
            </a:r>
          </a:p>
          <a:p>
            <a:pPr marL="571500" indent="-571500" algn="just">
              <a:lnSpc>
                <a:spcPct val="120000"/>
              </a:lnSpc>
              <a:buFont typeface="Arial" panose="020B0604020202020204" pitchFamily="34" charset="0"/>
              <a:buChar char="•"/>
            </a:pPr>
            <a:r>
              <a:rPr lang="fr-CA" sz="3200" dirty="0"/>
              <a:t>21 déclarent être inscrit.es dans un cégep depuis 6 sessions ou plus</a:t>
            </a:r>
          </a:p>
          <a:p>
            <a:pPr marL="571500" indent="-571500" algn="just">
              <a:lnSpc>
                <a:spcPct val="120000"/>
              </a:lnSpc>
              <a:buFont typeface="Arial" panose="020B0604020202020204" pitchFamily="34" charset="0"/>
              <a:buChar char="•"/>
            </a:pPr>
            <a:r>
              <a:rPr lang="fr-CA" sz="3200" dirty="0"/>
              <a:t>34 déclarent avoir à la maison un espace de travail (chambre, bureau, etc.) pour travailler </a:t>
            </a:r>
            <a:r>
              <a:rPr lang="fr-CA" sz="3200" dirty="0" err="1"/>
              <a:t>seul.e</a:t>
            </a:r>
            <a:r>
              <a:rPr lang="fr-CA" sz="3200" dirty="0"/>
              <a:t> et au calme</a:t>
            </a:r>
          </a:p>
          <a:p>
            <a:pPr marL="571500" indent="-571500" algn="just">
              <a:lnSpc>
                <a:spcPct val="120000"/>
              </a:lnSpc>
              <a:buFont typeface="Arial" panose="020B0604020202020204" pitchFamily="34" charset="0"/>
              <a:buChar char="•"/>
            </a:pPr>
            <a:r>
              <a:rPr lang="fr-CA" sz="3200" b="1" dirty="0">
                <a:solidFill>
                  <a:srgbClr val="FF0000"/>
                </a:solidFill>
              </a:rPr>
              <a:t>Abandons (après la semaine 3) = 7</a:t>
            </a:r>
          </a:p>
        </p:txBody>
      </p:sp>
      <p:sp>
        <p:nvSpPr>
          <p:cNvPr id="2" name="Rectangle : coins arrondis 1">
            <a:extLst>
              <a:ext uri="{FF2B5EF4-FFF2-40B4-BE49-F238E27FC236}">
                <a16:creationId xmlns:a16="http://schemas.microsoft.com/office/drawing/2014/main" id="{51752968-533C-A2F9-D0C9-75BAE4EA0149}"/>
              </a:ext>
            </a:extLst>
          </p:cNvPr>
          <p:cNvSpPr/>
          <p:nvPr/>
        </p:nvSpPr>
        <p:spPr>
          <a:xfrm>
            <a:off x="4952247" y="821569"/>
            <a:ext cx="7146199" cy="58477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3200" dirty="0"/>
              <a:t>37 étudiant.es qui ont fini le cours</a:t>
            </a:r>
          </a:p>
        </p:txBody>
      </p:sp>
    </p:spTree>
    <p:extLst>
      <p:ext uri="{BB962C8B-B14F-4D97-AF65-F5344CB8AC3E}">
        <p14:creationId xmlns:p14="http://schemas.microsoft.com/office/powerpoint/2010/main" val="1254510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C33054E7-A335-44A5-F672-E1DC757C557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EE3806DC-7960-13E1-D67B-DC55F17628D1}"/>
              </a:ext>
            </a:extLst>
          </p:cNvPr>
          <p:cNvSpPr txBox="1"/>
          <p:nvPr/>
        </p:nvSpPr>
        <p:spPr>
          <a:xfrm>
            <a:off x="488887" y="586509"/>
            <a:ext cx="11362099" cy="2773580"/>
          </a:xfrm>
          <a:prstGeom prst="rect">
            <a:avLst/>
          </a:prstGeom>
          <a:noFill/>
        </p:spPr>
        <p:txBody>
          <a:bodyPr wrap="square">
            <a:spAutoFit/>
          </a:bodyPr>
          <a:lstStyle/>
          <a:p>
            <a:pPr algn="just">
              <a:lnSpc>
                <a:spcPct val="150000"/>
              </a:lnSpc>
            </a:pPr>
            <a:r>
              <a:rPr lang="fr-CA" sz="4000" b="1" dirty="0">
                <a:solidFill>
                  <a:srgbClr val="355C7D"/>
                </a:solidFill>
              </a:rPr>
              <a:t>Partie 2</a:t>
            </a:r>
          </a:p>
          <a:p>
            <a:pPr algn="just">
              <a:lnSpc>
                <a:spcPct val="150000"/>
              </a:lnSpc>
            </a:pPr>
            <a:r>
              <a:rPr lang="fr-CA" sz="4000" b="1" dirty="0">
                <a:solidFill>
                  <a:srgbClr val="355C7D"/>
                </a:solidFill>
              </a:rPr>
              <a:t>Bilan critique de ce que le prof a mis en place pour contrôler et baliser l’utilisation de l’IA</a:t>
            </a:r>
          </a:p>
        </p:txBody>
      </p:sp>
      <p:cxnSp>
        <p:nvCxnSpPr>
          <p:cNvPr id="3" name="Connecteur droit 2">
            <a:extLst>
              <a:ext uri="{FF2B5EF4-FFF2-40B4-BE49-F238E27FC236}">
                <a16:creationId xmlns:a16="http://schemas.microsoft.com/office/drawing/2014/main" id="{43586A28-2977-FE73-64BC-702B23263F48}"/>
              </a:ext>
            </a:extLst>
          </p:cNvPr>
          <p:cNvCxnSpPr>
            <a:cxnSpLocks/>
          </p:cNvCxnSpPr>
          <p:nvPr/>
        </p:nvCxnSpPr>
        <p:spPr>
          <a:xfrm>
            <a:off x="588475" y="3693818"/>
            <a:ext cx="11262511" cy="0"/>
          </a:xfrm>
          <a:prstGeom prst="line">
            <a:avLst/>
          </a:prstGeom>
          <a:ln w="762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19164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35791E48-32D6-57E6-4DBD-808363392526}"/>
            </a:ext>
          </a:extLst>
        </p:cNvPr>
        <p:cNvGrpSpPr/>
        <p:nvPr/>
      </p:nvGrpSpPr>
      <p:grpSpPr>
        <a:xfrm>
          <a:off x="0" y="0"/>
          <a:ext cx="0" cy="0"/>
          <a:chOff x="0" y="0"/>
          <a:chExt cx="0" cy="0"/>
        </a:xfrm>
      </p:grpSpPr>
      <p:graphicFrame>
        <p:nvGraphicFramePr>
          <p:cNvPr id="3" name="Diagramme 2">
            <a:extLst>
              <a:ext uri="{FF2B5EF4-FFF2-40B4-BE49-F238E27FC236}">
                <a16:creationId xmlns:a16="http://schemas.microsoft.com/office/drawing/2014/main" id="{4196EF58-FBA7-C2EB-15CB-FD0309CA5D9D}"/>
              </a:ext>
            </a:extLst>
          </p:cNvPr>
          <p:cNvGraphicFramePr/>
          <p:nvPr>
            <p:extLst>
              <p:ext uri="{D42A27DB-BD31-4B8C-83A1-F6EECF244321}">
                <p14:modId xmlns:p14="http://schemas.microsoft.com/office/powerpoint/2010/main" val="1187279616"/>
              </p:ext>
            </p:extLst>
          </p:nvPr>
        </p:nvGraphicFramePr>
        <p:xfrm>
          <a:off x="2015412" y="177282"/>
          <a:ext cx="9989482" cy="6549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a:extLst>
              <a:ext uri="{FF2B5EF4-FFF2-40B4-BE49-F238E27FC236}">
                <a16:creationId xmlns:a16="http://schemas.microsoft.com/office/drawing/2014/main" id="{429BC69F-DDBF-C221-69E4-C37059CF3704}"/>
              </a:ext>
            </a:extLst>
          </p:cNvPr>
          <p:cNvSpPr txBox="1"/>
          <p:nvPr/>
        </p:nvSpPr>
        <p:spPr>
          <a:xfrm>
            <a:off x="0" y="2012841"/>
            <a:ext cx="2855167" cy="2554545"/>
          </a:xfrm>
          <a:prstGeom prst="rect">
            <a:avLst/>
          </a:prstGeom>
          <a:noFill/>
        </p:spPr>
        <p:txBody>
          <a:bodyPr wrap="square" rtlCol="0">
            <a:spAutoFit/>
          </a:bodyPr>
          <a:lstStyle/>
          <a:p>
            <a:pPr algn="ctr"/>
            <a:r>
              <a:rPr lang="fr-CA" sz="4000" b="1" dirty="0">
                <a:solidFill>
                  <a:srgbClr val="355C7D"/>
                </a:solidFill>
              </a:rPr>
              <a:t>Baliser et contrôler l’utilisation de l’IA</a:t>
            </a:r>
          </a:p>
        </p:txBody>
      </p:sp>
      <p:pic>
        <p:nvPicPr>
          <p:cNvPr id="13" name="Graphique 12">
            <a:extLst>
              <a:ext uri="{FF2B5EF4-FFF2-40B4-BE49-F238E27FC236}">
                <a16:creationId xmlns:a16="http://schemas.microsoft.com/office/drawing/2014/main" id="{13268F8D-4CA4-A0DE-57C8-852530A7349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59943" y="2247900"/>
            <a:ext cx="651687" cy="651687"/>
          </a:xfrm>
          <a:prstGeom prst="rect">
            <a:avLst/>
          </a:prstGeom>
        </p:spPr>
      </p:pic>
      <p:pic>
        <p:nvPicPr>
          <p:cNvPr id="15" name="Graphique 14">
            <a:extLst>
              <a:ext uri="{FF2B5EF4-FFF2-40B4-BE49-F238E27FC236}">
                <a16:creationId xmlns:a16="http://schemas.microsoft.com/office/drawing/2014/main" id="{4FAD9D4E-E1A0-4536-257C-86DD5EAFF0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155854" y="414487"/>
            <a:ext cx="651688" cy="651688"/>
          </a:xfrm>
          <a:prstGeom prst="rect">
            <a:avLst/>
          </a:prstGeom>
        </p:spPr>
      </p:pic>
      <p:pic>
        <p:nvPicPr>
          <p:cNvPr id="16" name="Graphique 15">
            <a:extLst>
              <a:ext uri="{FF2B5EF4-FFF2-40B4-BE49-F238E27FC236}">
                <a16:creationId xmlns:a16="http://schemas.microsoft.com/office/drawing/2014/main" id="{2331C940-6096-CAA9-2D9D-AF0AD9D5F89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129373" y="5801582"/>
            <a:ext cx="651688" cy="651688"/>
          </a:xfrm>
          <a:prstGeom prst="rect">
            <a:avLst/>
          </a:prstGeom>
        </p:spPr>
      </p:pic>
      <p:pic>
        <p:nvPicPr>
          <p:cNvPr id="18" name="Graphique 17">
            <a:extLst>
              <a:ext uri="{FF2B5EF4-FFF2-40B4-BE49-F238E27FC236}">
                <a16:creationId xmlns:a16="http://schemas.microsoft.com/office/drawing/2014/main" id="{0AECC394-97D7-F15E-51C9-7C0C478B875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053199" y="3116668"/>
            <a:ext cx="651688" cy="651688"/>
          </a:xfrm>
          <a:prstGeom prst="rect">
            <a:avLst/>
          </a:prstGeom>
        </p:spPr>
      </p:pic>
      <p:pic>
        <p:nvPicPr>
          <p:cNvPr id="20" name="Graphique 19">
            <a:extLst>
              <a:ext uri="{FF2B5EF4-FFF2-40B4-BE49-F238E27FC236}">
                <a16:creationId xmlns:a16="http://schemas.microsoft.com/office/drawing/2014/main" id="{18921715-3442-D938-2F46-0FF4C2272E5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671726" y="1329809"/>
            <a:ext cx="651689" cy="651689"/>
          </a:xfrm>
          <a:prstGeom prst="rect">
            <a:avLst/>
          </a:prstGeom>
        </p:spPr>
      </p:pic>
      <p:pic>
        <p:nvPicPr>
          <p:cNvPr id="21" name="Graphique 20">
            <a:extLst>
              <a:ext uri="{FF2B5EF4-FFF2-40B4-BE49-F238E27FC236}">
                <a16:creationId xmlns:a16="http://schemas.microsoft.com/office/drawing/2014/main" id="{E5F20F99-A468-4C7F-6641-10878ABAE67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649537" y="4885556"/>
            <a:ext cx="696068" cy="696068"/>
          </a:xfrm>
          <a:prstGeom prst="rect">
            <a:avLst/>
          </a:prstGeom>
        </p:spPr>
      </p:pic>
      <p:pic>
        <p:nvPicPr>
          <p:cNvPr id="23" name="Graphique 22">
            <a:extLst>
              <a:ext uri="{FF2B5EF4-FFF2-40B4-BE49-F238E27FC236}">
                <a16:creationId xmlns:a16="http://schemas.microsoft.com/office/drawing/2014/main" id="{E7585DCD-A1AC-2255-4EDF-5323C1041E6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855167" y="3907145"/>
            <a:ext cx="830569" cy="830569"/>
          </a:xfrm>
          <a:prstGeom prst="rect">
            <a:avLst/>
          </a:prstGeom>
        </p:spPr>
      </p:pic>
    </p:spTree>
    <p:extLst>
      <p:ext uri="{BB962C8B-B14F-4D97-AF65-F5344CB8AC3E}">
        <p14:creationId xmlns:p14="http://schemas.microsoft.com/office/powerpoint/2010/main" val="261925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p:cNvGrpSpPr/>
        <p:nvPr/>
      </p:nvGrpSpPr>
      <p:grpSpPr>
        <a:xfrm>
          <a:off x="0" y="0"/>
          <a:ext cx="0" cy="0"/>
          <a:chOff x="0" y="0"/>
          <a:chExt cx="0" cy="0"/>
        </a:xfrm>
      </p:grpSpPr>
      <p:pic>
        <p:nvPicPr>
          <p:cNvPr id="7" name="Image 6" descr="Une image contenant texte, capture d’écran, Police, ligne&#10;&#10;Le contenu généré par l’IA peut être incorrect.">
            <a:extLst>
              <a:ext uri="{FF2B5EF4-FFF2-40B4-BE49-F238E27FC236}">
                <a16:creationId xmlns:a16="http://schemas.microsoft.com/office/drawing/2014/main" id="{A6E459EB-6D58-6E0B-A979-E7101E644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20995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1B3ADCC5-D86D-4834-0E61-20BF38CC06C4}"/>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092E7633-4B56-175C-0F6D-65F6D0A62EF4}"/>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Exemple de traçabilité des idées</a:t>
            </a:r>
          </a:p>
        </p:txBody>
      </p:sp>
      <p:pic>
        <p:nvPicPr>
          <p:cNvPr id="3" name="Image 2" descr="Une image contenant texte, capture d’écran, Police, document&#10;&#10;Le contenu généré par l’IA peut être incorrect.">
            <a:extLst>
              <a:ext uri="{FF2B5EF4-FFF2-40B4-BE49-F238E27FC236}">
                <a16:creationId xmlns:a16="http://schemas.microsoft.com/office/drawing/2014/main" id="{39599255-95FA-6ACB-F9D9-7A1451F84791}"/>
              </a:ext>
            </a:extLst>
          </p:cNvPr>
          <p:cNvPicPr>
            <a:picLocks noChangeAspect="1"/>
          </p:cNvPicPr>
          <p:nvPr/>
        </p:nvPicPr>
        <p:blipFill>
          <a:blip r:embed="rId2"/>
          <a:stretch>
            <a:fillRect/>
          </a:stretch>
        </p:blipFill>
        <p:spPr>
          <a:xfrm>
            <a:off x="236627" y="1359853"/>
            <a:ext cx="3448133" cy="3942346"/>
          </a:xfrm>
          <a:prstGeom prst="rect">
            <a:avLst/>
          </a:prstGeom>
        </p:spPr>
      </p:pic>
      <p:pic>
        <p:nvPicPr>
          <p:cNvPr id="5" name="Image 4" descr="Une image contenant texte, Police, capture d’écran, ligne&#10;&#10;Le contenu généré par l’IA peut être incorrect.">
            <a:extLst>
              <a:ext uri="{FF2B5EF4-FFF2-40B4-BE49-F238E27FC236}">
                <a16:creationId xmlns:a16="http://schemas.microsoft.com/office/drawing/2014/main" id="{4A1AADA4-30A1-D6BD-5962-8E5FB2E01A25}"/>
              </a:ext>
            </a:extLst>
          </p:cNvPr>
          <p:cNvPicPr>
            <a:picLocks noChangeAspect="1"/>
          </p:cNvPicPr>
          <p:nvPr/>
        </p:nvPicPr>
        <p:blipFill>
          <a:blip r:embed="rId3"/>
          <a:stretch>
            <a:fillRect/>
          </a:stretch>
        </p:blipFill>
        <p:spPr>
          <a:xfrm>
            <a:off x="622279" y="5399954"/>
            <a:ext cx="4893690" cy="1392347"/>
          </a:xfrm>
          <a:prstGeom prst="rect">
            <a:avLst/>
          </a:prstGeom>
        </p:spPr>
      </p:pic>
      <p:pic>
        <p:nvPicPr>
          <p:cNvPr id="7" name="Image 6" descr="Une image contenant texte, capture d’écran, Police, nombre&#10;&#10;Le contenu généré par l’IA peut être incorrect.">
            <a:extLst>
              <a:ext uri="{FF2B5EF4-FFF2-40B4-BE49-F238E27FC236}">
                <a16:creationId xmlns:a16="http://schemas.microsoft.com/office/drawing/2014/main" id="{6EE81BED-0BB8-D690-521D-CF63FB77CBAB}"/>
              </a:ext>
            </a:extLst>
          </p:cNvPr>
          <p:cNvPicPr>
            <a:picLocks noChangeAspect="1"/>
          </p:cNvPicPr>
          <p:nvPr/>
        </p:nvPicPr>
        <p:blipFill>
          <a:blip r:embed="rId4"/>
          <a:stretch>
            <a:fillRect/>
          </a:stretch>
        </p:blipFill>
        <p:spPr>
          <a:xfrm>
            <a:off x="5461093" y="1329888"/>
            <a:ext cx="6636810" cy="5477880"/>
          </a:xfrm>
          <a:prstGeom prst="rect">
            <a:avLst/>
          </a:prstGeom>
        </p:spPr>
      </p:pic>
      <p:sp>
        <p:nvSpPr>
          <p:cNvPr id="10" name="Rectangle : coins arrondis 9">
            <a:extLst>
              <a:ext uri="{FF2B5EF4-FFF2-40B4-BE49-F238E27FC236}">
                <a16:creationId xmlns:a16="http://schemas.microsoft.com/office/drawing/2014/main" id="{4D5D5BA0-989B-16E1-046E-4528CBAD7016}"/>
              </a:ext>
            </a:extLst>
          </p:cNvPr>
          <p:cNvSpPr/>
          <p:nvPr/>
        </p:nvSpPr>
        <p:spPr>
          <a:xfrm>
            <a:off x="169878" y="823385"/>
            <a:ext cx="4414529" cy="448888"/>
          </a:xfrm>
          <a:prstGeom prst="roundRect">
            <a:avLst/>
          </a:prstGeom>
          <a:solidFill>
            <a:schemeClr val="accent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400" dirty="0">
                <a:solidFill>
                  <a:schemeClr val="tx1"/>
                </a:solidFill>
              </a:rPr>
              <a:t>1 – lecture active de la source</a:t>
            </a:r>
          </a:p>
        </p:txBody>
      </p:sp>
      <p:sp>
        <p:nvSpPr>
          <p:cNvPr id="11" name="Rectangle : coins arrondis 10">
            <a:extLst>
              <a:ext uri="{FF2B5EF4-FFF2-40B4-BE49-F238E27FC236}">
                <a16:creationId xmlns:a16="http://schemas.microsoft.com/office/drawing/2014/main" id="{C692738A-A1FD-F93C-67E3-37A68F0F4442}"/>
              </a:ext>
            </a:extLst>
          </p:cNvPr>
          <p:cNvSpPr/>
          <p:nvPr/>
        </p:nvSpPr>
        <p:spPr>
          <a:xfrm>
            <a:off x="5515969" y="849109"/>
            <a:ext cx="4414529" cy="434472"/>
          </a:xfrm>
          <a:prstGeom prst="roundRect">
            <a:avLst/>
          </a:prstGeom>
          <a:solidFill>
            <a:schemeClr val="accent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400" dirty="0">
                <a:solidFill>
                  <a:schemeClr val="tx1"/>
                </a:solidFill>
              </a:rPr>
              <a:t>2 – médiagraphie commentée</a:t>
            </a:r>
          </a:p>
        </p:txBody>
      </p:sp>
      <p:cxnSp>
        <p:nvCxnSpPr>
          <p:cNvPr id="15" name="Connecteur : en angle 14">
            <a:extLst>
              <a:ext uri="{FF2B5EF4-FFF2-40B4-BE49-F238E27FC236}">
                <a16:creationId xmlns:a16="http://schemas.microsoft.com/office/drawing/2014/main" id="{F50A8ABD-188D-9501-EA93-9A781E62937D}"/>
              </a:ext>
            </a:extLst>
          </p:cNvPr>
          <p:cNvCxnSpPr>
            <a:cxnSpLocks/>
          </p:cNvCxnSpPr>
          <p:nvPr/>
        </p:nvCxnSpPr>
        <p:spPr>
          <a:xfrm rot="16200000" flipH="1">
            <a:off x="3485570" y="4502252"/>
            <a:ext cx="1102232" cy="889558"/>
          </a:xfrm>
          <a:prstGeom prst="bentConnector3">
            <a:avLst>
              <a:gd name="adj1" fmla="val 81212"/>
            </a:avLst>
          </a:prstGeom>
          <a:ln w="12700">
            <a:prstDash val="dash"/>
            <a:tailEnd type="triangle"/>
          </a:ln>
        </p:spPr>
        <p:style>
          <a:lnRef idx="2">
            <a:schemeClr val="dk1"/>
          </a:lnRef>
          <a:fillRef idx="0">
            <a:schemeClr val="dk1"/>
          </a:fillRef>
          <a:effectRef idx="1">
            <a:schemeClr val="dk1"/>
          </a:effectRef>
          <a:fontRef idx="minor">
            <a:schemeClr val="tx1"/>
          </a:fontRef>
        </p:style>
      </p:cxnSp>
      <p:sp>
        <p:nvSpPr>
          <p:cNvPr id="36" name="Rectangle : coins arrondis 35">
            <a:extLst>
              <a:ext uri="{FF2B5EF4-FFF2-40B4-BE49-F238E27FC236}">
                <a16:creationId xmlns:a16="http://schemas.microsoft.com/office/drawing/2014/main" id="{23607328-47A3-0244-9E73-C74AC9DFDE16}"/>
              </a:ext>
            </a:extLst>
          </p:cNvPr>
          <p:cNvSpPr/>
          <p:nvPr/>
        </p:nvSpPr>
        <p:spPr>
          <a:xfrm>
            <a:off x="5748950" y="4237021"/>
            <a:ext cx="6102036" cy="525101"/>
          </a:xfrm>
          <a:prstGeom prst="roundRect">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a:p>
        </p:txBody>
      </p:sp>
      <p:sp>
        <p:nvSpPr>
          <p:cNvPr id="37" name="Rectangle : coins arrondis 36">
            <a:extLst>
              <a:ext uri="{FF2B5EF4-FFF2-40B4-BE49-F238E27FC236}">
                <a16:creationId xmlns:a16="http://schemas.microsoft.com/office/drawing/2014/main" id="{F49F16DF-B87A-8780-D310-7784833AC3D2}"/>
              </a:ext>
            </a:extLst>
          </p:cNvPr>
          <p:cNvSpPr/>
          <p:nvPr/>
        </p:nvSpPr>
        <p:spPr>
          <a:xfrm>
            <a:off x="1928388" y="3956363"/>
            <a:ext cx="1756372" cy="544125"/>
          </a:xfrm>
          <a:prstGeom prst="roundRect">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a:p>
        </p:txBody>
      </p:sp>
    </p:spTree>
    <p:extLst>
      <p:ext uri="{BB962C8B-B14F-4D97-AF65-F5344CB8AC3E}">
        <p14:creationId xmlns:p14="http://schemas.microsoft.com/office/powerpoint/2010/main" val="3675691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A7C88A0D-85D4-E9EA-1C4C-D523CD6FF150}"/>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82056660-8B09-D354-22CF-D35352D2E693}"/>
              </a:ext>
            </a:extLst>
          </p:cNvPr>
          <p:cNvSpPr txBox="1"/>
          <p:nvPr/>
        </p:nvSpPr>
        <p:spPr>
          <a:xfrm>
            <a:off x="0" y="105023"/>
            <a:ext cx="12191999" cy="646331"/>
          </a:xfrm>
          <a:prstGeom prst="rect">
            <a:avLst/>
          </a:prstGeom>
          <a:solidFill>
            <a:srgbClr val="355C7D"/>
          </a:solidFill>
        </p:spPr>
        <p:txBody>
          <a:bodyPr wrap="square">
            <a:spAutoFit/>
          </a:bodyPr>
          <a:lstStyle/>
          <a:p>
            <a:pPr algn="ctr">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Exemple de traçabilité des idées</a:t>
            </a:r>
          </a:p>
        </p:txBody>
      </p:sp>
      <p:pic>
        <p:nvPicPr>
          <p:cNvPr id="9" name="Image 8" descr="Une image contenant texte, capture d’écran, Police, ligne&#10;&#10;Le contenu généré par l’IA peut être incorrect.">
            <a:extLst>
              <a:ext uri="{FF2B5EF4-FFF2-40B4-BE49-F238E27FC236}">
                <a16:creationId xmlns:a16="http://schemas.microsoft.com/office/drawing/2014/main" id="{18406AA6-C4E6-9236-232A-8C50D13B4C44}"/>
              </a:ext>
            </a:extLst>
          </p:cNvPr>
          <p:cNvPicPr>
            <a:picLocks noChangeAspect="1"/>
          </p:cNvPicPr>
          <p:nvPr/>
        </p:nvPicPr>
        <p:blipFill>
          <a:blip r:embed="rId2"/>
          <a:stretch>
            <a:fillRect/>
          </a:stretch>
        </p:blipFill>
        <p:spPr>
          <a:xfrm>
            <a:off x="99174" y="1397822"/>
            <a:ext cx="11993649" cy="2467319"/>
          </a:xfrm>
          <a:prstGeom prst="rect">
            <a:avLst/>
          </a:prstGeom>
        </p:spPr>
      </p:pic>
      <p:pic>
        <p:nvPicPr>
          <p:cNvPr id="11" name="Image 10" descr="Une image contenant texte, Police, capture d’écran, blanc&#10;&#10;Le contenu généré par l’IA peut être incorrect.">
            <a:extLst>
              <a:ext uri="{FF2B5EF4-FFF2-40B4-BE49-F238E27FC236}">
                <a16:creationId xmlns:a16="http://schemas.microsoft.com/office/drawing/2014/main" id="{5F208151-178B-DBCB-91E5-2CB59E4D081C}"/>
              </a:ext>
            </a:extLst>
          </p:cNvPr>
          <p:cNvPicPr>
            <a:picLocks noChangeAspect="1"/>
          </p:cNvPicPr>
          <p:nvPr/>
        </p:nvPicPr>
        <p:blipFill>
          <a:blip r:embed="rId3"/>
          <a:stretch>
            <a:fillRect/>
          </a:stretch>
        </p:blipFill>
        <p:spPr>
          <a:xfrm>
            <a:off x="2985810" y="4517679"/>
            <a:ext cx="8847567" cy="2235298"/>
          </a:xfrm>
          <a:prstGeom prst="rect">
            <a:avLst/>
          </a:prstGeom>
        </p:spPr>
      </p:pic>
      <p:sp>
        <p:nvSpPr>
          <p:cNvPr id="12" name="Rectangle : coins arrondis 11">
            <a:extLst>
              <a:ext uri="{FF2B5EF4-FFF2-40B4-BE49-F238E27FC236}">
                <a16:creationId xmlns:a16="http://schemas.microsoft.com/office/drawing/2014/main" id="{364ACF8B-0C63-2546-A5EE-D5FF8E3646D2}"/>
              </a:ext>
            </a:extLst>
          </p:cNvPr>
          <p:cNvSpPr/>
          <p:nvPr/>
        </p:nvSpPr>
        <p:spPr>
          <a:xfrm>
            <a:off x="2985810" y="3959127"/>
            <a:ext cx="5324877" cy="434472"/>
          </a:xfrm>
          <a:prstGeom prst="roundRect">
            <a:avLst/>
          </a:prstGeom>
          <a:solidFill>
            <a:schemeClr val="accent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400" dirty="0">
                <a:solidFill>
                  <a:schemeClr val="tx1"/>
                </a:solidFill>
              </a:rPr>
              <a:t>4 – rédaction de l’état de la question</a:t>
            </a:r>
          </a:p>
        </p:txBody>
      </p:sp>
      <p:sp>
        <p:nvSpPr>
          <p:cNvPr id="13" name="Rectangle : coins arrondis 12">
            <a:extLst>
              <a:ext uri="{FF2B5EF4-FFF2-40B4-BE49-F238E27FC236}">
                <a16:creationId xmlns:a16="http://schemas.microsoft.com/office/drawing/2014/main" id="{8A46754C-E8A4-01FB-7F21-21F12AA5B399}"/>
              </a:ext>
            </a:extLst>
          </p:cNvPr>
          <p:cNvSpPr/>
          <p:nvPr/>
        </p:nvSpPr>
        <p:spPr>
          <a:xfrm>
            <a:off x="151855" y="877603"/>
            <a:ext cx="5324877" cy="434472"/>
          </a:xfrm>
          <a:prstGeom prst="roundRect">
            <a:avLst/>
          </a:prstGeom>
          <a:solidFill>
            <a:schemeClr val="accent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400" dirty="0">
                <a:solidFill>
                  <a:schemeClr val="tx1"/>
                </a:solidFill>
              </a:rPr>
              <a:t>3 – plan détaillé</a:t>
            </a:r>
          </a:p>
        </p:txBody>
      </p:sp>
      <p:sp>
        <p:nvSpPr>
          <p:cNvPr id="14" name="Rectangle : coins arrondis 13">
            <a:extLst>
              <a:ext uri="{FF2B5EF4-FFF2-40B4-BE49-F238E27FC236}">
                <a16:creationId xmlns:a16="http://schemas.microsoft.com/office/drawing/2014/main" id="{7A3FD25A-F802-0D6C-9BCC-34D09A6EF22B}"/>
              </a:ext>
            </a:extLst>
          </p:cNvPr>
          <p:cNvSpPr/>
          <p:nvPr/>
        </p:nvSpPr>
        <p:spPr>
          <a:xfrm>
            <a:off x="2879002" y="2227152"/>
            <a:ext cx="9125893" cy="624690"/>
          </a:xfrm>
          <a:prstGeom prst="roundRect">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a:p>
        </p:txBody>
      </p:sp>
      <p:sp>
        <p:nvSpPr>
          <p:cNvPr id="15" name="Rectangle : coins arrondis 14">
            <a:extLst>
              <a:ext uri="{FF2B5EF4-FFF2-40B4-BE49-F238E27FC236}">
                <a16:creationId xmlns:a16="http://schemas.microsoft.com/office/drawing/2014/main" id="{F10F0CDA-FBFD-AB3A-63CC-AF411852ECAE}"/>
              </a:ext>
            </a:extLst>
          </p:cNvPr>
          <p:cNvSpPr/>
          <p:nvPr/>
        </p:nvSpPr>
        <p:spPr>
          <a:xfrm>
            <a:off x="2814293" y="4487585"/>
            <a:ext cx="9190602" cy="2265392"/>
          </a:xfrm>
          <a:prstGeom prst="roundRect">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a:p>
        </p:txBody>
      </p:sp>
    </p:spTree>
    <p:extLst>
      <p:ext uri="{BB962C8B-B14F-4D97-AF65-F5344CB8AC3E}">
        <p14:creationId xmlns:p14="http://schemas.microsoft.com/office/powerpoint/2010/main" val="1403560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3B75E-D527-2B38-117A-D4FF966CD51D}"/>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9B34B1CB-DF58-F9CC-3313-020EF1A1ECF2}"/>
              </a:ext>
            </a:extLst>
          </p:cNvPr>
          <p:cNvSpPr txBox="1"/>
          <p:nvPr/>
        </p:nvSpPr>
        <p:spPr>
          <a:xfrm>
            <a:off x="0" y="105023"/>
            <a:ext cx="12191999" cy="584775"/>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200" b="1" dirty="0">
                <a:solidFill>
                  <a:schemeClr val="bg1"/>
                </a:solidFill>
              </a:rPr>
              <a:t>Évaluation (qualité / quantité) des traces d’études remises</a:t>
            </a:r>
          </a:p>
        </p:txBody>
      </p:sp>
      <p:graphicFrame>
        <p:nvGraphicFramePr>
          <p:cNvPr id="3" name="Graphique 2">
            <a:extLst>
              <a:ext uri="{FF2B5EF4-FFF2-40B4-BE49-F238E27FC236}">
                <a16:creationId xmlns:a16="http://schemas.microsoft.com/office/drawing/2014/main" id="{713F765B-9C3C-B8AF-5E34-A51901843F19}"/>
              </a:ext>
            </a:extLst>
          </p:cNvPr>
          <p:cNvGraphicFramePr>
            <a:graphicFrameLocks/>
          </p:cNvGraphicFramePr>
          <p:nvPr>
            <p:extLst>
              <p:ext uri="{D42A27DB-BD31-4B8C-83A1-F6EECF244321}">
                <p14:modId xmlns:p14="http://schemas.microsoft.com/office/powerpoint/2010/main" val="2677216868"/>
              </p:ext>
            </p:extLst>
          </p:nvPr>
        </p:nvGraphicFramePr>
        <p:xfrm>
          <a:off x="307818" y="851027"/>
          <a:ext cx="11525061" cy="590195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 coins arrondis 4">
            <a:extLst>
              <a:ext uri="{FF2B5EF4-FFF2-40B4-BE49-F238E27FC236}">
                <a16:creationId xmlns:a16="http://schemas.microsoft.com/office/drawing/2014/main" id="{7FE6603C-FA45-9B9B-BC89-EF968F29CEC0}"/>
              </a:ext>
            </a:extLst>
          </p:cNvPr>
          <p:cNvSpPr/>
          <p:nvPr/>
        </p:nvSpPr>
        <p:spPr>
          <a:xfrm>
            <a:off x="359121" y="851027"/>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étudiant.es</a:t>
            </a:r>
          </a:p>
        </p:txBody>
      </p:sp>
    </p:spTree>
    <p:extLst>
      <p:ext uri="{BB962C8B-B14F-4D97-AF65-F5344CB8AC3E}">
        <p14:creationId xmlns:p14="http://schemas.microsoft.com/office/powerpoint/2010/main" val="800056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5F25608C-9184-DBFD-00E5-7DBDBDB5DEF8}"/>
            </a:ext>
          </a:extLst>
        </p:cNvPr>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A8EB0295-8B46-7BB7-2210-AA59FB3ABF28}"/>
              </a:ext>
            </a:extLst>
          </p:cNvPr>
          <p:cNvGraphicFramePr>
            <a:graphicFrameLocks noGrp="1"/>
          </p:cNvGraphicFramePr>
          <p:nvPr>
            <p:extLst>
              <p:ext uri="{D42A27DB-BD31-4B8C-83A1-F6EECF244321}">
                <p14:modId xmlns:p14="http://schemas.microsoft.com/office/powerpoint/2010/main" val="418411464"/>
              </p:ext>
            </p:extLst>
          </p:nvPr>
        </p:nvGraphicFramePr>
        <p:xfrm>
          <a:off x="142025" y="941559"/>
          <a:ext cx="11907948" cy="5739288"/>
        </p:xfrm>
        <a:graphic>
          <a:graphicData uri="http://schemas.openxmlformats.org/drawingml/2006/table">
            <a:tbl>
              <a:tblPr firstRow="1" bandRow="1">
                <a:tableStyleId>{5C22544A-7EE6-4342-B048-85BDC9FD1C3A}</a:tableStyleId>
              </a:tblPr>
              <a:tblGrid>
                <a:gridCol w="3969316">
                  <a:extLst>
                    <a:ext uri="{9D8B030D-6E8A-4147-A177-3AD203B41FA5}">
                      <a16:colId xmlns:a16="http://schemas.microsoft.com/office/drawing/2014/main" val="953271303"/>
                    </a:ext>
                  </a:extLst>
                </a:gridCol>
                <a:gridCol w="3969316">
                  <a:extLst>
                    <a:ext uri="{9D8B030D-6E8A-4147-A177-3AD203B41FA5}">
                      <a16:colId xmlns:a16="http://schemas.microsoft.com/office/drawing/2014/main" val="4035858202"/>
                    </a:ext>
                  </a:extLst>
                </a:gridCol>
                <a:gridCol w="3969316">
                  <a:extLst>
                    <a:ext uri="{9D8B030D-6E8A-4147-A177-3AD203B41FA5}">
                      <a16:colId xmlns:a16="http://schemas.microsoft.com/office/drawing/2014/main" val="2102965611"/>
                    </a:ext>
                  </a:extLst>
                </a:gridCol>
              </a:tblGrid>
              <a:tr h="1749474">
                <a:tc>
                  <a:txBody>
                    <a:bodyPr/>
                    <a:lstStyle/>
                    <a:p>
                      <a:pPr algn="ctr"/>
                      <a:r>
                        <a:rPr lang="fr-CA" sz="3200" dirty="0"/>
                        <a:t>Cours enseignés (automne 2025)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3200" dirty="0"/>
                        <a:t>Nombre d’élèves</a:t>
                      </a:r>
                    </a:p>
                  </a:txBody>
                  <a:tcPr anchor="ctr"/>
                </a:tc>
                <a:tc>
                  <a:txBody>
                    <a:bodyPr/>
                    <a:lstStyle/>
                    <a:p>
                      <a:pPr algn="ctr"/>
                      <a:r>
                        <a:rPr lang="fr-CA" sz="3200" dirty="0"/>
                        <a:t>Nombre de MIO </a:t>
                      </a:r>
                      <a:r>
                        <a:rPr lang="fr-CA" sz="3200" i="1" dirty="0">
                          <a:solidFill>
                            <a:schemeClr val="accent3">
                              <a:lumMod val="40000"/>
                              <a:lumOff val="60000"/>
                            </a:schemeClr>
                          </a:solidFill>
                        </a:rPr>
                        <a:t>reçus</a:t>
                      </a:r>
                      <a:r>
                        <a:rPr lang="fr-CA" sz="3200" dirty="0"/>
                        <a:t> des élèves (automne 25)</a:t>
                      </a:r>
                    </a:p>
                  </a:txBody>
                  <a:tcPr anchor="ctr"/>
                </a:tc>
                <a:extLst>
                  <a:ext uri="{0D108BD9-81ED-4DB2-BD59-A6C34878D82A}">
                    <a16:rowId xmlns:a16="http://schemas.microsoft.com/office/drawing/2014/main" val="1517445969"/>
                  </a:ext>
                </a:extLst>
              </a:tr>
              <a:tr h="1217667">
                <a:tc>
                  <a:txBody>
                    <a:bodyPr/>
                    <a:lstStyle/>
                    <a:p>
                      <a:pPr algn="ctr"/>
                      <a:r>
                        <a:rPr lang="fr-CA" sz="3200" dirty="0"/>
                        <a:t>Démographie et actualité économique</a:t>
                      </a:r>
                    </a:p>
                  </a:txBody>
                  <a:tcPr anchor="ctr"/>
                </a:tc>
                <a:tc>
                  <a:txBody>
                    <a:bodyPr/>
                    <a:lstStyle/>
                    <a:p>
                      <a:pPr algn="ctr"/>
                      <a:r>
                        <a:rPr lang="fr-CA" sz="3200" dirty="0"/>
                        <a:t>33 </a:t>
                      </a:r>
                    </a:p>
                    <a:p>
                      <a:pPr algn="ctr"/>
                      <a:r>
                        <a:rPr lang="fr-CA" sz="3200" dirty="0"/>
                        <a:t>1 groupe</a:t>
                      </a:r>
                    </a:p>
                  </a:txBody>
                  <a:tcPr anchor="ctr"/>
                </a:tc>
                <a:tc>
                  <a:txBody>
                    <a:bodyPr/>
                    <a:lstStyle/>
                    <a:p>
                      <a:pPr algn="ctr"/>
                      <a:r>
                        <a:rPr lang="fr-CA" sz="3200" dirty="0"/>
                        <a:t>65</a:t>
                      </a:r>
                    </a:p>
                  </a:txBody>
                  <a:tcPr anchor="ctr"/>
                </a:tc>
                <a:extLst>
                  <a:ext uri="{0D108BD9-81ED-4DB2-BD59-A6C34878D82A}">
                    <a16:rowId xmlns:a16="http://schemas.microsoft.com/office/drawing/2014/main" val="4280548128"/>
                  </a:ext>
                </a:extLst>
              </a:tr>
              <a:tr h="1217667">
                <a:tc>
                  <a:txBody>
                    <a:bodyPr/>
                    <a:lstStyle/>
                    <a:p>
                      <a:pPr algn="ctr"/>
                      <a:r>
                        <a:rPr lang="fr-CA" sz="3200" dirty="0"/>
                        <a:t>Recherche quantitative en SH</a:t>
                      </a:r>
                    </a:p>
                  </a:txBody>
                  <a:tcPr anchor="ctr"/>
                </a:tc>
                <a:tc>
                  <a:txBody>
                    <a:bodyPr/>
                    <a:lstStyle/>
                    <a:p>
                      <a:pPr algn="ctr"/>
                      <a:r>
                        <a:rPr lang="fr-CA" sz="3200" dirty="0"/>
                        <a:t>25</a:t>
                      </a:r>
                    </a:p>
                    <a:p>
                      <a:pPr algn="ctr"/>
                      <a:r>
                        <a:rPr lang="fr-CA" sz="3200" dirty="0"/>
                        <a:t>1 groupe</a:t>
                      </a:r>
                    </a:p>
                  </a:txBody>
                  <a:tcPr anchor="ctr"/>
                </a:tc>
                <a:tc>
                  <a:txBody>
                    <a:bodyPr/>
                    <a:lstStyle/>
                    <a:p>
                      <a:pPr algn="ctr"/>
                      <a:r>
                        <a:rPr lang="fr-CA" sz="3200" dirty="0"/>
                        <a:t>49</a:t>
                      </a:r>
                    </a:p>
                  </a:txBody>
                  <a:tcPr anchor="ctr"/>
                </a:tc>
                <a:extLst>
                  <a:ext uri="{0D108BD9-81ED-4DB2-BD59-A6C34878D82A}">
                    <a16:rowId xmlns:a16="http://schemas.microsoft.com/office/drawing/2014/main" val="748389557"/>
                  </a:ext>
                </a:extLst>
              </a:tr>
              <a:tr h="1217667">
                <a:tc>
                  <a:txBody>
                    <a:bodyPr/>
                    <a:lstStyle/>
                    <a:p>
                      <a:pPr algn="ctr"/>
                      <a:r>
                        <a:rPr lang="fr-CA" sz="3200" dirty="0"/>
                        <a:t>DISH</a:t>
                      </a:r>
                    </a:p>
                  </a:txBody>
                  <a:tcPr anchor="ctr"/>
                </a:tc>
                <a:tc>
                  <a:txBody>
                    <a:bodyPr/>
                    <a:lstStyle/>
                    <a:p>
                      <a:pPr algn="ctr"/>
                      <a:r>
                        <a:rPr lang="fr-CA" sz="3200" dirty="0"/>
                        <a:t>41</a:t>
                      </a:r>
                    </a:p>
                    <a:p>
                      <a:pPr algn="ctr"/>
                      <a:r>
                        <a:rPr lang="fr-CA" sz="3200" dirty="0"/>
                        <a:t>2 groupes</a:t>
                      </a:r>
                    </a:p>
                  </a:txBody>
                  <a:tcPr anchor="ctr"/>
                </a:tc>
                <a:tc>
                  <a:txBody>
                    <a:bodyPr/>
                    <a:lstStyle/>
                    <a:p>
                      <a:pPr algn="ctr"/>
                      <a:r>
                        <a:rPr lang="fr-CA" sz="3200" dirty="0"/>
                        <a:t>437</a:t>
                      </a:r>
                    </a:p>
                  </a:txBody>
                  <a:tcPr anchor="ctr"/>
                </a:tc>
                <a:extLst>
                  <a:ext uri="{0D108BD9-81ED-4DB2-BD59-A6C34878D82A}">
                    <a16:rowId xmlns:a16="http://schemas.microsoft.com/office/drawing/2014/main" val="504004957"/>
                  </a:ext>
                </a:extLst>
              </a:tr>
            </a:tbl>
          </a:graphicData>
        </a:graphic>
      </p:graphicFrame>
      <p:sp>
        <p:nvSpPr>
          <p:cNvPr id="4" name="ZoneTexte 3">
            <a:extLst>
              <a:ext uri="{FF2B5EF4-FFF2-40B4-BE49-F238E27FC236}">
                <a16:creationId xmlns:a16="http://schemas.microsoft.com/office/drawing/2014/main" id="{7AD980A2-EA85-8D74-BAEB-E08AA2D48B9C}"/>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Indicateur de la charge de travail : nombre de MIO reçus</a:t>
            </a:r>
          </a:p>
        </p:txBody>
      </p:sp>
    </p:spTree>
    <p:extLst>
      <p:ext uri="{BB962C8B-B14F-4D97-AF65-F5344CB8AC3E}">
        <p14:creationId xmlns:p14="http://schemas.microsoft.com/office/powerpoint/2010/main" val="3540485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ABCDC862-9CF1-A002-898D-AA628059D3FB}"/>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5E13963C-E655-34C1-E8B5-4E494D79F1DC}"/>
              </a:ext>
            </a:extLst>
          </p:cNvPr>
          <p:cNvSpPr txBox="1"/>
          <p:nvPr/>
        </p:nvSpPr>
        <p:spPr>
          <a:xfrm>
            <a:off x="488887" y="586509"/>
            <a:ext cx="11362099" cy="2773580"/>
          </a:xfrm>
          <a:prstGeom prst="rect">
            <a:avLst/>
          </a:prstGeom>
          <a:noFill/>
        </p:spPr>
        <p:txBody>
          <a:bodyPr wrap="square">
            <a:spAutoFit/>
          </a:bodyPr>
          <a:lstStyle/>
          <a:p>
            <a:pPr algn="just">
              <a:lnSpc>
                <a:spcPct val="150000"/>
              </a:lnSpc>
            </a:pPr>
            <a:r>
              <a:rPr lang="fr-CA" sz="4000" b="1" dirty="0">
                <a:solidFill>
                  <a:srgbClr val="355C7D"/>
                </a:solidFill>
              </a:rPr>
              <a:t>Partie 3</a:t>
            </a:r>
          </a:p>
          <a:p>
            <a:pPr algn="just">
              <a:lnSpc>
                <a:spcPct val="150000"/>
              </a:lnSpc>
            </a:pPr>
            <a:r>
              <a:rPr lang="fr-CA" sz="4000" b="1" dirty="0">
                <a:solidFill>
                  <a:srgbClr val="355C7D"/>
                </a:solidFill>
              </a:rPr>
              <a:t>Paroles et pratiques des élèves sur l’IA </a:t>
            </a:r>
          </a:p>
          <a:p>
            <a:pPr algn="just">
              <a:lnSpc>
                <a:spcPct val="150000"/>
              </a:lnSpc>
            </a:pPr>
            <a:r>
              <a:rPr lang="fr-CA" sz="4000" b="1" dirty="0">
                <a:solidFill>
                  <a:srgbClr val="355C7D"/>
                </a:solidFill>
              </a:rPr>
              <a:t>(dans ce cours)</a:t>
            </a:r>
          </a:p>
        </p:txBody>
      </p:sp>
      <p:cxnSp>
        <p:nvCxnSpPr>
          <p:cNvPr id="3" name="Connecteur droit 2">
            <a:extLst>
              <a:ext uri="{FF2B5EF4-FFF2-40B4-BE49-F238E27FC236}">
                <a16:creationId xmlns:a16="http://schemas.microsoft.com/office/drawing/2014/main" id="{D8839EB2-1041-D704-6BE7-02ED4C5CFC80}"/>
              </a:ext>
            </a:extLst>
          </p:cNvPr>
          <p:cNvCxnSpPr>
            <a:cxnSpLocks/>
          </p:cNvCxnSpPr>
          <p:nvPr/>
        </p:nvCxnSpPr>
        <p:spPr>
          <a:xfrm>
            <a:off x="588475" y="3693818"/>
            <a:ext cx="11262511" cy="0"/>
          </a:xfrm>
          <a:prstGeom prst="line">
            <a:avLst/>
          </a:prstGeom>
          <a:ln w="762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0042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C1B01FB0-779D-7634-CEB6-65E5280E207F}"/>
              </a:ext>
            </a:extLst>
          </p:cNvPr>
          <p:cNvSpPr txBox="1"/>
          <p:nvPr/>
        </p:nvSpPr>
        <p:spPr>
          <a:xfrm>
            <a:off x="90534" y="63374"/>
            <a:ext cx="12010931" cy="1087542"/>
          </a:xfrm>
          <a:prstGeom prst="rect">
            <a:avLst/>
          </a:prstGeom>
          <a:noFill/>
        </p:spPr>
        <p:txBody>
          <a:bodyPr wrap="square">
            <a:spAutoFit/>
          </a:bodyPr>
          <a:lstStyle/>
          <a:p>
            <a:pPr algn="just">
              <a:lnSpc>
                <a:spcPct val="105000"/>
              </a:lnSpc>
              <a:spcAft>
                <a:spcPts val="600"/>
              </a:spcAft>
              <a:buNone/>
              <a:tabLst>
                <a:tab pos="270510" algn="l"/>
              </a:tabLst>
            </a:pPr>
            <a:r>
              <a:rPr lang="fr-CA" sz="3000" kern="100" dirty="0">
                <a:effectLst/>
                <a:latin typeface="Aptos" panose="020B0004020202020204" pitchFamily="34" charset="0"/>
                <a:ea typeface="Aptos" panose="020B0004020202020204" pitchFamily="34" charset="0"/>
                <a:cs typeface="Times New Roman" panose="02020603050405020304" pitchFamily="18" charset="0"/>
              </a:rPr>
              <a:t>Selon toi, quel est </a:t>
            </a:r>
            <a:r>
              <a:rPr lang="fr-CA" sz="30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ton niveau de compétence</a:t>
            </a:r>
            <a:r>
              <a:rPr lang="fr-CA" sz="3000" kern="100" dirty="0">
                <a:effectLst/>
                <a:latin typeface="Aptos" panose="020B0004020202020204" pitchFamily="34" charset="0"/>
                <a:ea typeface="Aptos" panose="020B0004020202020204" pitchFamily="34" charset="0"/>
                <a:cs typeface="Times New Roman" panose="02020603050405020304" pitchFamily="18" charset="0"/>
              </a:rPr>
              <a:t> pour utiliser correctement l’IA? Bien utiliser l’IA et poser de bonnes questions à l’IA, pour toi c’est…</a:t>
            </a:r>
          </a:p>
        </p:txBody>
      </p:sp>
      <p:graphicFrame>
        <p:nvGraphicFramePr>
          <p:cNvPr id="4" name="Graphique 3">
            <a:extLst>
              <a:ext uri="{FF2B5EF4-FFF2-40B4-BE49-F238E27FC236}">
                <a16:creationId xmlns:a16="http://schemas.microsoft.com/office/drawing/2014/main" id="{C04410DA-C8AE-B1E6-4936-115168EAECB4}"/>
              </a:ext>
            </a:extLst>
          </p:cNvPr>
          <p:cNvGraphicFramePr>
            <a:graphicFrameLocks/>
          </p:cNvGraphicFramePr>
          <p:nvPr>
            <p:extLst>
              <p:ext uri="{D42A27DB-BD31-4B8C-83A1-F6EECF244321}">
                <p14:modId xmlns:p14="http://schemas.microsoft.com/office/powerpoint/2010/main" val="1302014715"/>
              </p:ext>
            </p:extLst>
          </p:nvPr>
        </p:nvGraphicFramePr>
        <p:xfrm>
          <a:off x="90534" y="1276542"/>
          <a:ext cx="12010930" cy="5455831"/>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 coins arrondis 8">
            <a:extLst>
              <a:ext uri="{FF2B5EF4-FFF2-40B4-BE49-F238E27FC236}">
                <a16:creationId xmlns:a16="http://schemas.microsoft.com/office/drawing/2014/main" id="{334EFAB0-A78C-EF69-8BFC-03897C2AC2B5}"/>
              </a:ext>
            </a:extLst>
          </p:cNvPr>
          <p:cNvSpPr/>
          <p:nvPr/>
        </p:nvSpPr>
        <p:spPr>
          <a:xfrm>
            <a:off x="181069" y="1527795"/>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répondant.es</a:t>
            </a:r>
          </a:p>
        </p:txBody>
      </p:sp>
      <p:cxnSp>
        <p:nvCxnSpPr>
          <p:cNvPr id="2" name="Connecteur droit 1">
            <a:extLst>
              <a:ext uri="{FF2B5EF4-FFF2-40B4-BE49-F238E27FC236}">
                <a16:creationId xmlns:a16="http://schemas.microsoft.com/office/drawing/2014/main" id="{66D44A45-3E92-BC1D-3965-A7650EB5E496}"/>
              </a:ext>
            </a:extLst>
          </p:cNvPr>
          <p:cNvCxnSpPr>
            <a:cxnSpLocks/>
          </p:cNvCxnSpPr>
          <p:nvPr/>
        </p:nvCxnSpPr>
        <p:spPr>
          <a:xfrm>
            <a:off x="181069" y="1276542"/>
            <a:ext cx="11920396" cy="0"/>
          </a:xfrm>
          <a:prstGeom prst="line">
            <a:avLst/>
          </a:prstGeom>
          <a:ln w="381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746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06A324D9-5833-F60C-FB99-EB9240787B5B}"/>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A5FA85A0-553D-7701-7FEE-442494D13380}"/>
              </a:ext>
            </a:extLst>
          </p:cNvPr>
          <p:cNvSpPr txBox="1"/>
          <p:nvPr/>
        </p:nvSpPr>
        <p:spPr>
          <a:xfrm>
            <a:off x="90534" y="72424"/>
            <a:ext cx="12010932" cy="1531894"/>
          </a:xfrm>
          <a:prstGeom prst="rect">
            <a:avLst/>
          </a:prstGeom>
          <a:noFill/>
        </p:spPr>
        <p:txBody>
          <a:bodyPr wrap="square">
            <a:spAutoFit/>
          </a:bodyPr>
          <a:lstStyle/>
          <a:p>
            <a:pPr algn="just">
              <a:lnSpc>
                <a:spcPct val="105000"/>
              </a:lnSpc>
              <a:spcAft>
                <a:spcPts val="600"/>
              </a:spcAft>
              <a:buNone/>
              <a:tabLst>
                <a:tab pos="270510" algn="l"/>
              </a:tabLst>
            </a:pPr>
            <a:r>
              <a:rPr lang="fr-CA" sz="3000" kern="100" dirty="0">
                <a:effectLst/>
                <a:latin typeface="Aptos" panose="020B0004020202020204" pitchFamily="34" charset="0"/>
                <a:ea typeface="Aptos" panose="020B0004020202020204" pitchFamily="34" charset="0"/>
                <a:cs typeface="Times New Roman" panose="02020603050405020304" pitchFamily="18" charset="0"/>
              </a:rPr>
              <a:t>Dans tes études au collège, aimerais-tu recevoir une </a:t>
            </a:r>
            <a:r>
              <a:rPr lang="fr-CA" sz="30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formation à l’IA</a:t>
            </a:r>
            <a:r>
              <a:rPr lang="fr-CA" sz="3000" kern="100" dirty="0">
                <a:effectLst/>
                <a:latin typeface="Aptos" panose="020B0004020202020204" pitchFamily="34" charset="0"/>
                <a:ea typeface="Aptos" panose="020B0004020202020204" pitchFamily="34" charset="0"/>
                <a:cs typeface="Times New Roman" panose="02020603050405020304" pitchFamily="18" charset="0"/>
              </a:rPr>
              <a:t> (mieux comprendre ce qu’est l’IA, comment bien utiliser l’IA, connaitre le type d’erreurs que fait l’IA, etc.)</a:t>
            </a:r>
            <a:r>
              <a:rPr lang="fr-CA" sz="3000" kern="100" dirty="0">
                <a:latin typeface="Aptos" panose="020B0004020202020204" pitchFamily="34" charset="0"/>
                <a:ea typeface="Aptos" panose="020B0004020202020204" pitchFamily="34" charset="0"/>
                <a:cs typeface="Times New Roman" panose="02020603050405020304" pitchFamily="18" charset="0"/>
              </a:rPr>
              <a:t>.</a:t>
            </a:r>
            <a:endParaRPr lang="fr-CA" sz="3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Rectangle : coins arrondis 8">
            <a:extLst>
              <a:ext uri="{FF2B5EF4-FFF2-40B4-BE49-F238E27FC236}">
                <a16:creationId xmlns:a16="http://schemas.microsoft.com/office/drawing/2014/main" id="{65224196-2DF9-D933-5DC4-7FD8CFBE59F6}"/>
              </a:ext>
            </a:extLst>
          </p:cNvPr>
          <p:cNvSpPr/>
          <p:nvPr/>
        </p:nvSpPr>
        <p:spPr>
          <a:xfrm>
            <a:off x="90535" y="1855960"/>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répondant.es</a:t>
            </a:r>
          </a:p>
        </p:txBody>
      </p:sp>
      <p:graphicFrame>
        <p:nvGraphicFramePr>
          <p:cNvPr id="2" name="Graphique 1">
            <a:extLst>
              <a:ext uri="{FF2B5EF4-FFF2-40B4-BE49-F238E27FC236}">
                <a16:creationId xmlns:a16="http://schemas.microsoft.com/office/drawing/2014/main" id="{3D6B310A-D6F8-3E4C-8542-980256659A1D}"/>
              </a:ext>
            </a:extLst>
          </p:cNvPr>
          <p:cNvGraphicFramePr>
            <a:graphicFrameLocks/>
          </p:cNvGraphicFramePr>
          <p:nvPr>
            <p:extLst>
              <p:ext uri="{D42A27DB-BD31-4B8C-83A1-F6EECF244321}">
                <p14:modId xmlns:p14="http://schemas.microsoft.com/office/powerpoint/2010/main" val="3170281480"/>
              </p:ext>
            </p:extLst>
          </p:nvPr>
        </p:nvGraphicFramePr>
        <p:xfrm>
          <a:off x="90534" y="1768081"/>
          <a:ext cx="11941521" cy="5089919"/>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Connecteur droit 2">
            <a:extLst>
              <a:ext uri="{FF2B5EF4-FFF2-40B4-BE49-F238E27FC236}">
                <a16:creationId xmlns:a16="http://schemas.microsoft.com/office/drawing/2014/main" id="{3CD7D8EB-FD51-78B4-045B-CD838DBDC12A}"/>
              </a:ext>
            </a:extLst>
          </p:cNvPr>
          <p:cNvCxnSpPr>
            <a:cxnSpLocks/>
          </p:cNvCxnSpPr>
          <p:nvPr/>
        </p:nvCxnSpPr>
        <p:spPr>
          <a:xfrm>
            <a:off x="181070" y="1685803"/>
            <a:ext cx="11920396" cy="0"/>
          </a:xfrm>
          <a:prstGeom prst="line">
            <a:avLst/>
          </a:prstGeom>
          <a:ln w="381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9269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DE051A32-D858-DBD5-538C-D8CC68957267}"/>
            </a:ext>
          </a:extLst>
        </p:cNvPr>
        <p:cNvGrpSpPr/>
        <p:nvPr/>
      </p:nvGrpSpPr>
      <p:grpSpPr>
        <a:xfrm>
          <a:off x="0" y="0"/>
          <a:ext cx="0" cy="0"/>
          <a:chOff x="0" y="0"/>
          <a:chExt cx="0" cy="0"/>
        </a:xfrm>
      </p:grpSpPr>
      <p:graphicFrame>
        <p:nvGraphicFramePr>
          <p:cNvPr id="2" name="Graphique 1">
            <a:extLst>
              <a:ext uri="{FF2B5EF4-FFF2-40B4-BE49-F238E27FC236}">
                <a16:creationId xmlns:a16="http://schemas.microsoft.com/office/drawing/2014/main" id="{E66A7511-F6F7-99A0-4AF1-3D8B14BED81B}"/>
              </a:ext>
            </a:extLst>
          </p:cNvPr>
          <p:cNvGraphicFramePr>
            <a:graphicFrameLocks/>
          </p:cNvGraphicFramePr>
          <p:nvPr>
            <p:extLst>
              <p:ext uri="{D42A27DB-BD31-4B8C-83A1-F6EECF244321}">
                <p14:modId xmlns:p14="http://schemas.microsoft.com/office/powerpoint/2010/main" val="3724022581"/>
              </p:ext>
            </p:extLst>
          </p:nvPr>
        </p:nvGraphicFramePr>
        <p:xfrm>
          <a:off x="153909" y="734506"/>
          <a:ext cx="11850986" cy="5830431"/>
        </p:xfrm>
        <a:graphic>
          <a:graphicData uri="http://schemas.openxmlformats.org/drawingml/2006/chart">
            <c:chart xmlns:c="http://schemas.openxmlformats.org/drawingml/2006/chart" xmlns:r="http://schemas.openxmlformats.org/officeDocument/2006/relationships" r:id="rId2"/>
          </a:graphicData>
        </a:graphic>
      </p:graphicFrame>
      <p:sp>
        <p:nvSpPr>
          <p:cNvPr id="8" name="ZoneTexte 7">
            <a:extLst>
              <a:ext uri="{FF2B5EF4-FFF2-40B4-BE49-F238E27FC236}">
                <a16:creationId xmlns:a16="http://schemas.microsoft.com/office/drawing/2014/main" id="{2ED3D3E6-9C60-0ED2-CE84-E71B6B97D041}"/>
              </a:ext>
            </a:extLst>
          </p:cNvPr>
          <p:cNvSpPr txBox="1"/>
          <p:nvPr/>
        </p:nvSpPr>
        <p:spPr>
          <a:xfrm>
            <a:off x="153909" y="122222"/>
            <a:ext cx="11760451" cy="612284"/>
          </a:xfrm>
          <a:prstGeom prst="rect">
            <a:avLst/>
          </a:prstGeom>
          <a:noFill/>
        </p:spPr>
        <p:txBody>
          <a:bodyPr wrap="square">
            <a:spAutoFit/>
          </a:bodyPr>
          <a:lstStyle/>
          <a:p>
            <a:pPr algn="just">
              <a:lnSpc>
                <a:spcPct val="110000"/>
              </a:lnSpc>
              <a:spcAft>
                <a:spcPts val="600"/>
              </a:spcAft>
              <a:tabLst>
                <a:tab pos="270510" algn="l"/>
              </a:tabLst>
            </a:pPr>
            <a:r>
              <a:rPr lang="fr-CA" sz="3200" dirty="0"/>
              <a:t>À quelle </a:t>
            </a:r>
            <a:r>
              <a:rPr lang="fr-CA" sz="3200" dirty="0">
                <a:highlight>
                  <a:srgbClr val="FFFF00"/>
                </a:highlight>
              </a:rPr>
              <a:t>fréquence</a:t>
            </a:r>
            <a:r>
              <a:rPr lang="fr-CA" sz="3200" dirty="0"/>
              <a:t> utilises-tu l’IA pour tes travaux </a:t>
            </a:r>
            <a:r>
              <a:rPr lang="fr-CA" sz="3200" dirty="0">
                <a:highlight>
                  <a:srgbClr val="FFFF00"/>
                </a:highlight>
              </a:rPr>
              <a:t>à l’école</a:t>
            </a:r>
            <a:r>
              <a:rPr lang="fr-CA" sz="3200" dirty="0"/>
              <a:t>?</a:t>
            </a:r>
          </a:p>
        </p:txBody>
      </p:sp>
      <p:sp>
        <p:nvSpPr>
          <p:cNvPr id="9" name="Rectangle : coins arrondis 8">
            <a:extLst>
              <a:ext uri="{FF2B5EF4-FFF2-40B4-BE49-F238E27FC236}">
                <a16:creationId xmlns:a16="http://schemas.microsoft.com/office/drawing/2014/main" id="{8B238E8B-89FE-4475-4658-85D7A87FEF8E}"/>
              </a:ext>
            </a:extLst>
          </p:cNvPr>
          <p:cNvSpPr/>
          <p:nvPr/>
        </p:nvSpPr>
        <p:spPr>
          <a:xfrm>
            <a:off x="153909" y="1076189"/>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répondant.es</a:t>
            </a:r>
          </a:p>
        </p:txBody>
      </p:sp>
      <p:cxnSp>
        <p:nvCxnSpPr>
          <p:cNvPr id="3" name="Connecteur droit 2">
            <a:extLst>
              <a:ext uri="{FF2B5EF4-FFF2-40B4-BE49-F238E27FC236}">
                <a16:creationId xmlns:a16="http://schemas.microsoft.com/office/drawing/2014/main" id="{395B484B-FE30-86D7-8B5E-B116E31BF8D4}"/>
              </a:ext>
            </a:extLst>
          </p:cNvPr>
          <p:cNvCxnSpPr>
            <a:cxnSpLocks/>
          </p:cNvCxnSpPr>
          <p:nvPr/>
        </p:nvCxnSpPr>
        <p:spPr>
          <a:xfrm>
            <a:off x="153909" y="905347"/>
            <a:ext cx="11920396" cy="0"/>
          </a:xfrm>
          <a:prstGeom prst="line">
            <a:avLst/>
          </a:prstGeom>
          <a:ln w="381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6417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1AE6A833-6D3F-BE18-3A19-56B189AD3AFD}"/>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E255CAE7-6597-671C-C4F2-8DB653E15B69}"/>
              </a:ext>
            </a:extLst>
          </p:cNvPr>
          <p:cNvSpPr txBox="1"/>
          <p:nvPr/>
        </p:nvSpPr>
        <p:spPr>
          <a:xfrm>
            <a:off x="168071" y="49447"/>
            <a:ext cx="11836824" cy="1154162"/>
          </a:xfrm>
          <a:prstGeom prst="rect">
            <a:avLst/>
          </a:prstGeom>
          <a:noFill/>
        </p:spPr>
        <p:txBody>
          <a:bodyPr wrap="square">
            <a:spAutoFit/>
          </a:bodyPr>
          <a:lstStyle/>
          <a:p>
            <a:pPr algn="just">
              <a:spcAft>
                <a:spcPts val="600"/>
              </a:spcAft>
              <a:tabLst>
                <a:tab pos="270510" algn="l"/>
              </a:tabLst>
            </a:pPr>
            <a:r>
              <a:rPr lang="fr-CA" sz="3200" dirty="0"/>
              <a:t>Pour quelles </a:t>
            </a:r>
            <a:r>
              <a:rPr lang="fr-CA" sz="3200" dirty="0">
                <a:highlight>
                  <a:srgbClr val="FFFF00"/>
                </a:highlight>
              </a:rPr>
              <a:t>activités scolaires</a:t>
            </a:r>
            <a:r>
              <a:rPr lang="fr-CA" sz="3200" dirty="0"/>
              <a:t> as-tu déjà utilisé l’IA? </a:t>
            </a:r>
          </a:p>
          <a:p>
            <a:pPr algn="just">
              <a:spcAft>
                <a:spcPts val="600"/>
              </a:spcAft>
              <a:tabLst>
                <a:tab pos="270510" algn="l"/>
              </a:tabLst>
            </a:pPr>
            <a:r>
              <a:rPr lang="fr-CA" sz="3200" dirty="0"/>
              <a:t>(plusieurs réponses possibles proposées)</a:t>
            </a:r>
          </a:p>
        </p:txBody>
      </p:sp>
      <p:sp>
        <p:nvSpPr>
          <p:cNvPr id="9" name="Rectangle : coins arrondis 8">
            <a:extLst>
              <a:ext uri="{FF2B5EF4-FFF2-40B4-BE49-F238E27FC236}">
                <a16:creationId xmlns:a16="http://schemas.microsoft.com/office/drawing/2014/main" id="{71BD03F0-2AD9-6F49-1A0B-993D70801EFB}"/>
              </a:ext>
            </a:extLst>
          </p:cNvPr>
          <p:cNvSpPr/>
          <p:nvPr/>
        </p:nvSpPr>
        <p:spPr>
          <a:xfrm>
            <a:off x="9002332" y="654478"/>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répondant.es</a:t>
            </a:r>
          </a:p>
        </p:txBody>
      </p:sp>
      <p:graphicFrame>
        <p:nvGraphicFramePr>
          <p:cNvPr id="4" name="Graphique 3">
            <a:extLst>
              <a:ext uri="{FF2B5EF4-FFF2-40B4-BE49-F238E27FC236}">
                <a16:creationId xmlns:a16="http://schemas.microsoft.com/office/drawing/2014/main" id="{24554C7F-2581-1445-F1C7-0F1AE43C8D6A}"/>
              </a:ext>
            </a:extLst>
          </p:cNvPr>
          <p:cNvGraphicFramePr>
            <a:graphicFrameLocks/>
          </p:cNvGraphicFramePr>
          <p:nvPr>
            <p:extLst>
              <p:ext uri="{D42A27DB-BD31-4B8C-83A1-F6EECF244321}">
                <p14:modId xmlns:p14="http://schemas.microsoft.com/office/powerpoint/2010/main" val="2741561561"/>
              </p:ext>
            </p:extLst>
          </p:nvPr>
        </p:nvGraphicFramePr>
        <p:xfrm>
          <a:off x="81480" y="1153970"/>
          <a:ext cx="12020323" cy="5704030"/>
        </p:xfrm>
        <a:graphic>
          <a:graphicData uri="http://schemas.openxmlformats.org/drawingml/2006/chart">
            <c:chart xmlns:c="http://schemas.openxmlformats.org/drawingml/2006/chart" xmlns:r="http://schemas.openxmlformats.org/officeDocument/2006/relationships" r:id="rId2"/>
          </a:graphicData>
        </a:graphic>
      </p:graphicFrame>
      <p:cxnSp>
        <p:nvCxnSpPr>
          <p:cNvPr id="2" name="Connecteur droit 1">
            <a:extLst>
              <a:ext uri="{FF2B5EF4-FFF2-40B4-BE49-F238E27FC236}">
                <a16:creationId xmlns:a16="http://schemas.microsoft.com/office/drawing/2014/main" id="{0A453793-B5D8-C21D-FA94-868EDFB5F3F0}"/>
              </a:ext>
            </a:extLst>
          </p:cNvPr>
          <p:cNvCxnSpPr>
            <a:cxnSpLocks/>
          </p:cNvCxnSpPr>
          <p:nvPr/>
        </p:nvCxnSpPr>
        <p:spPr>
          <a:xfrm>
            <a:off x="168071" y="1270615"/>
            <a:ext cx="11920396" cy="0"/>
          </a:xfrm>
          <a:prstGeom prst="line">
            <a:avLst/>
          </a:prstGeom>
          <a:ln w="381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02621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3F116C53-668C-F5E3-DDE8-E9C5588E24AD}"/>
              </a:ext>
            </a:extLst>
          </p:cNvPr>
          <p:cNvGraphicFramePr>
            <a:graphicFrameLocks noGrp="1"/>
          </p:cNvGraphicFramePr>
          <p:nvPr>
            <p:extLst>
              <p:ext uri="{D42A27DB-BD31-4B8C-83A1-F6EECF244321}">
                <p14:modId xmlns:p14="http://schemas.microsoft.com/office/powerpoint/2010/main" val="4146393532"/>
              </p:ext>
            </p:extLst>
          </p:nvPr>
        </p:nvGraphicFramePr>
        <p:xfrm>
          <a:off x="63371" y="1830957"/>
          <a:ext cx="12014413" cy="4213054"/>
        </p:xfrm>
        <a:graphic>
          <a:graphicData uri="http://schemas.openxmlformats.org/drawingml/2006/table">
            <a:tbl>
              <a:tblPr firstRow="1" bandRow="1">
                <a:tableStyleId>{5C22544A-7EE6-4342-B048-85BDC9FD1C3A}</a:tableStyleId>
              </a:tblPr>
              <a:tblGrid>
                <a:gridCol w="4267366">
                  <a:extLst>
                    <a:ext uri="{9D8B030D-6E8A-4147-A177-3AD203B41FA5}">
                      <a16:colId xmlns:a16="http://schemas.microsoft.com/office/drawing/2014/main" val="1125394366"/>
                    </a:ext>
                  </a:extLst>
                </a:gridCol>
                <a:gridCol w="2582349">
                  <a:extLst>
                    <a:ext uri="{9D8B030D-6E8A-4147-A177-3AD203B41FA5}">
                      <a16:colId xmlns:a16="http://schemas.microsoft.com/office/drawing/2014/main" val="471364199"/>
                    </a:ext>
                  </a:extLst>
                </a:gridCol>
                <a:gridCol w="2582349">
                  <a:extLst>
                    <a:ext uri="{9D8B030D-6E8A-4147-A177-3AD203B41FA5}">
                      <a16:colId xmlns:a16="http://schemas.microsoft.com/office/drawing/2014/main" val="222307266"/>
                    </a:ext>
                  </a:extLst>
                </a:gridCol>
                <a:gridCol w="2582349">
                  <a:extLst>
                    <a:ext uri="{9D8B030D-6E8A-4147-A177-3AD203B41FA5}">
                      <a16:colId xmlns:a16="http://schemas.microsoft.com/office/drawing/2014/main" val="2423428551"/>
                    </a:ext>
                  </a:extLst>
                </a:gridCol>
              </a:tblGrid>
              <a:tr h="818888">
                <a:tc>
                  <a:txBody>
                    <a:bodyPr/>
                    <a:lstStyle/>
                    <a:p>
                      <a:pPr algn="ctr"/>
                      <a:endParaRPr lang="fr-CA" sz="3200"/>
                    </a:p>
                  </a:txBody>
                  <a:tcPr anchor="ctr"/>
                </a:tc>
                <a:tc>
                  <a:txBody>
                    <a:bodyPr/>
                    <a:lstStyle/>
                    <a:p>
                      <a:pPr algn="ctr"/>
                      <a:r>
                        <a:rPr lang="fr-CA" sz="3200" dirty="0"/>
                        <a:t>Oui, souvent</a:t>
                      </a:r>
                    </a:p>
                  </a:txBody>
                  <a:tcPr anchor="ctr"/>
                </a:tc>
                <a:tc>
                  <a:txBody>
                    <a:bodyPr/>
                    <a:lstStyle/>
                    <a:p>
                      <a:pPr algn="ctr"/>
                      <a:r>
                        <a:rPr lang="fr-CA" sz="3200" dirty="0"/>
                        <a:t>Oui, parfois</a:t>
                      </a:r>
                    </a:p>
                  </a:txBody>
                  <a:tcPr anchor="ctr"/>
                </a:tc>
                <a:tc>
                  <a:txBody>
                    <a:bodyPr/>
                    <a:lstStyle/>
                    <a:p>
                      <a:pPr algn="ctr"/>
                      <a:r>
                        <a:rPr lang="fr-CA" sz="3200" dirty="0"/>
                        <a:t>Non</a:t>
                      </a:r>
                    </a:p>
                  </a:txBody>
                  <a:tcPr anchor="ctr"/>
                </a:tc>
                <a:extLst>
                  <a:ext uri="{0D108BD9-81ED-4DB2-BD59-A6C34878D82A}">
                    <a16:rowId xmlns:a16="http://schemas.microsoft.com/office/drawing/2014/main" val="3778871946"/>
                  </a:ext>
                </a:extLst>
              </a:tr>
              <a:tr h="818888">
                <a:tc>
                  <a:txBody>
                    <a:bodyPr/>
                    <a:lstStyle/>
                    <a:p>
                      <a:pPr algn="ctr"/>
                      <a:r>
                        <a:rPr lang="fr-CA" sz="3200" dirty="0"/>
                        <a:t>mieux apprendre</a:t>
                      </a:r>
                    </a:p>
                  </a:txBody>
                  <a:tcPr anchor="ctr"/>
                </a:tc>
                <a:tc>
                  <a:txBody>
                    <a:bodyPr/>
                    <a:lstStyle/>
                    <a:p>
                      <a:pPr algn="ctr"/>
                      <a:r>
                        <a:rPr lang="fr-CA" sz="3200" dirty="0"/>
                        <a:t>4</a:t>
                      </a:r>
                    </a:p>
                  </a:txBody>
                  <a:tcPr anchor="ctr"/>
                </a:tc>
                <a:tc>
                  <a:txBody>
                    <a:bodyPr/>
                    <a:lstStyle/>
                    <a:p>
                      <a:pPr algn="ctr"/>
                      <a:r>
                        <a:rPr lang="fr-CA" sz="3200" dirty="0"/>
                        <a:t>28</a:t>
                      </a:r>
                    </a:p>
                  </a:txBody>
                  <a:tcPr anchor="ctr"/>
                </a:tc>
                <a:tc>
                  <a:txBody>
                    <a:bodyPr/>
                    <a:lstStyle/>
                    <a:p>
                      <a:pPr algn="ctr"/>
                      <a:r>
                        <a:rPr lang="fr-CA" sz="3200" dirty="0"/>
                        <a:t>5</a:t>
                      </a:r>
                    </a:p>
                  </a:txBody>
                  <a:tcPr anchor="ctr"/>
                </a:tc>
                <a:extLst>
                  <a:ext uri="{0D108BD9-81ED-4DB2-BD59-A6C34878D82A}">
                    <a16:rowId xmlns:a16="http://schemas.microsoft.com/office/drawing/2014/main" val="3533857770"/>
                  </a:ext>
                </a:extLst>
              </a:tr>
              <a:tr h="1508478">
                <a:tc>
                  <a:txBody>
                    <a:bodyPr/>
                    <a:lstStyle/>
                    <a:p>
                      <a:pPr algn="ctr"/>
                      <a:r>
                        <a:rPr lang="fr-CA" sz="3200" dirty="0"/>
                        <a:t>mieux comprendre de la matière difficile</a:t>
                      </a:r>
                    </a:p>
                  </a:txBody>
                  <a:tcPr anchor="ctr"/>
                </a:tc>
                <a:tc>
                  <a:txBody>
                    <a:bodyPr/>
                    <a:lstStyle/>
                    <a:p>
                      <a:pPr algn="ctr"/>
                      <a:r>
                        <a:rPr lang="fr-CA" sz="3200" dirty="0"/>
                        <a:t>14</a:t>
                      </a:r>
                    </a:p>
                  </a:txBody>
                  <a:tcPr anchor="ctr"/>
                </a:tc>
                <a:tc>
                  <a:txBody>
                    <a:bodyPr/>
                    <a:lstStyle/>
                    <a:p>
                      <a:pPr algn="ctr"/>
                      <a:r>
                        <a:rPr lang="fr-CA" sz="3200" dirty="0"/>
                        <a:t>21</a:t>
                      </a:r>
                    </a:p>
                  </a:txBody>
                  <a:tcPr anchor="ctr"/>
                </a:tc>
                <a:tc>
                  <a:txBody>
                    <a:bodyPr/>
                    <a:lstStyle/>
                    <a:p>
                      <a:pPr algn="ctr"/>
                      <a:r>
                        <a:rPr lang="fr-CA" sz="3200" dirty="0"/>
                        <a:t>2</a:t>
                      </a:r>
                    </a:p>
                  </a:txBody>
                  <a:tcPr anchor="ctr"/>
                </a:tc>
                <a:extLst>
                  <a:ext uri="{0D108BD9-81ED-4DB2-BD59-A6C34878D82A}">
                    <a16:rowId xmlns:a16="http://schemas.microsoft.com/office/drawing/2014/main" val="3161435646"/>
                  </a:ext>
                </a:extLst>
              </a:tr>
              <a:tr h="818888">
                <a:tc>
                  <a:txBody>
                    <a:bodyPr/>
                    <a:lstStyle/>
                    <a:p>
                      <a:pPr algn="ctr"/>
                      <a:r>
                        <a:rPr lang="fr-CA" sz="3200" dirty="0"/>
                        <a:t>gagner du temps dans tes travaux ou révisions</a:t>
                      </a:r>
                    </a:p>
                  </a:txBody>
                  <a:tcPr anchor="ctr"/>
                </a:tc>
                <a:tc>
                  <a:txBody>
                    <a:bodyPr/>
                    <a:lstStyle/>
                    <a:p>
                      <a:pPr algn="ctr"/>
                      <a:r>
                        <a:rPr lang="fr-CA" sz="3200" dirty="0"/>
                        <a:t>19</a:t>
                      </a:r>
                    </a:p>
                  </a:txBody>
                  <a:tcPr anchor="ctr"/>
                </a:tc>
                <a:tc>
                  <a:txBody>
                    <a:bodyPr/>
                    <a:lstStyle/>
                    <a:p>
                      <a:pPr algn="ctr"/>
                      <a:r>
                        <a:rPr lang="fr-CA" sz="3200" dirty="0"/>
                        <a:t>11</a:t>
                      </a:r>
                    </a:p>
                  </a:txBody>
                  <a:tcPr anchor="ctr"/>
                </a:tc>
                <a:tc>
                  <a:txBody>
                    <a:bodyPr/>
                    <a:lstStyle/>
                    <a:p>
                      <a:pPr algn="ctr"/>
                      <a:r>
                        <a:rPr lang="fr-CA" sz="3200" dirty="0"/>
                        <a:t>7</a:t>
                      </a:r>
                    </a:p>
                  </a:txBody>
                  <a:tcPr anchor="ctr"/>
                </a:tc>
                <a:extLst>
                  <a:ext uri="{0D108BD9-81ED-4DB2-BD59-A6C34878D82A}">
                    <a16:rowId xmlns:a16="http://schemas.microsoft.com/office/drawing/2014/main" val="3955446462"/>
                  </a:ext>
                </a:extLst>
              </a:tr>
            </a:tbl>
          </a:graphicData>
        </a:graphic>
      </p:graphicFrame>
      <p:sp>
        <p:nvSpPr>
          <p:cNvPr id="2" name="ZoneTexte 1">
            <a:extLst>
              <a:ext uri="{FF2B5EF4-FFF2-40B4-BE49-F238E27FC236}">
                <a16:creationId xmlns:a16="http://schemas.microsoft.com/office/drawing/2014/main" id="{2A88AD4A-4958-369A-8D0A-F97849D8C3A5}"/>
              </a:ext>
            </a:extLst>
          </p:cNvPr>
          <p:cNvSpPr txBox="1"/>
          <p:nvPr/>
        </p:nvSpPr>
        <p:spPr>
          <a:xfrm>
            <a:off x="168071" y="117599"/>
            <a:ext cx="11836824" cy="584775"/>
          </a:xfrm>
          <a:prstGeom prst="rect">
            <a:avLst/>
          </a:prstGeom>
          <a:noFill/>
        </p:spPr>
        <p:txBody>
          <a:bodyPr wrap="square">
            <a:spAutoFit/>
          </a:bodyPr>
          <a:lstStyle/>
          <a:p>
            <a:pPr algn="just">
              <a:spcAft>
                <a:spcPts val="600"/>
              </a:spcAft>
              <a:tabLst>
                <a:tab pos="270510" algn="l"/>
              </a:tabLst>
            </a:pPr>
            <a:r>
              <a:rPr lang="fr-CA" sz="3200" dirty="0"/>
              <a:t>À </a:t>
            </a:r>
            <a:r>
              <a:rPr lang="fr-CA" sz="3200" dirty="0">
                <a:highlight>
                  <a:srgbClr val="FFFF00"/>
                </a:highlight>
              </a:rPr>
              <a:t>l’école</a:t>
            </a:r>
            <a:r>
              <a:rPr lang="fr-CA" sz="3200" dirty="0"/>
              <a:t>, est-ce que l’IA t’a déjà permis de…? </a:t>
            </a:r>
          </a:p>
        </p:txBody>
      </p:sp>
      <p:sp>
        <p:nvSpPr>
          <p:cNvPr id="3" name="Rectangle : coins arrondis 2">
            <a:extLst>
              <a:ext uri="{FF2B5EF4-FFF2-40B4-BE49-F238E27FC236}">
                <a16:creationId xmlns:a16="http://schemas.microsoft.com/office/drawing/2014/main" id="{3F3E394E-8A75-D953-C96A-40EBB8175305}"/>
              </a:ext>
            </a:extLst>
          </p:cNvPr>
          <p:cNvSpPr/>
          <p:nvPr/>
        </p:nvSpPr>
        <p:spPr>
          <a:xfrm>
            <a:off x="9026767" y="1061900"/>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répondant.es</a:t>
            </a:r>
          </a:p>
        </p:txBody>
      </p:sp>
      <p:cxnSp>
        <p:nvCxnSpPr>
          <p:cNvPr id="5" name="Connecteur droit 4">
            <a:extLst>
              <a:ext uri="{FF2B5EF4-FFF2-40B4-BE49-F238E27FC236}">
                <a16:creationId xmlns:a16="http://schemas.microsoft.com/office/drawing/2014/main" id="{A3623DFC-E578-5A6C-E0AE-A9BF4CBCA09D}"/>
              </a:ext>
            </a:extLst>
          </p:cNvPr>
          <p:cNvCxnSpPr>
            <a:cxnSpLocks/>
          </p:cNvCxnSpPr>
          <p:nvPr/>
        </p:nvCxnSpPr>
        <p:spPr>
          <a:xfrm>
            <a:off x="168071" y="826996"/>
            <a:ext cx="11920396" cy="0"/>
          </a:xfrm>
          <a:prstGeom prst="line">
            <a:avLst/>
          </a:prstGeom>
          <a:ln w="381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88029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4870032D-854F-1C51-A30F-AE97646AB3C8}"/>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02074A9C-C38B-7676-2F7E-1EFE43B8BB45}"/>
              </a:ext>
            </a:extLst>
          </p:cNvPr>
          <p:cNvSpPr txBox="1"/>
          <p:nvPr/>
        </p:nvSpPr>
        <p:spPr>
          <a:xfrm>
            <a:off x="90535" y="67552"/>
            <a:ext cx="12010930" cy="1153970"/>
          </a:xfrm>
          <a:prstGeom prst="rect">
            <a:avLst/>
          </a:prstGeom>
          <a:noFill/>
        </p:spPr>
        <p:txBody>
          <a:bodyPr wrap="square">
            <a:spAutoFit/>
          </a:bodyPr>
          <a:lstStyle/>
          <a:p>
            <a:pPr algn="just">
              <a:lnSpc>
                <a:spcPct val="105000"/>
              </a:lnSpc>
              <a:spcAft>
                <a:spcPts val="600"/>
              </a:spcAft>
              <a:buNone/>
              <a:tabLst>
                <a:tab pos="270510" algn="l"/>
              </a:tabLst>
            </a:pPr>
            <a:r>
              <a:rPr lang="fr-CA" sz="3200" kern="100" dirty="0">
                <a:effectLst/>
                <a:latin typeface="Aptos" panose="020B0004020202020204" pitchFamily="34" charset="0"/>
                <a:ea typeface="Aptos" panose="020B0004020202020204" pitchFamily="34" charset="0"/>
                <a:cs typeface="Times New Roman" panose="02020603050405020304" pitchFamily="18" charset="0"/>
              </a:rPr>
              <a:t>Habituellement, quand l’IA donne une réponse à ta question, est-ce que tu as </a:t>
            </a:r>
            <a:r>
              <a:rPr lang="fr-CA" sz="32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confiance</a:t>
            </a:r>
            <a:r>
              <a:rPr lang="fr-CA" sz="3200" kern="100" dirty="0">
                <a:effectLst/>
                <a:latin typeface="Aptos" panose="020B0004020202020204" pitchFamily="34" charset="0"/>
                <a:ea typeface="Aptos" panose="020B0004020202020204" pitchFamily="34" charset="0"/>
                <a:cs typeface="Times New Roman" panose="02020603050405020304" pitchFamily="18" charset="0"/>
              </a:rPr>
              <a:t> dans la </a:t>
            </a:r>
            <a:r>
              <a:rPr lang="fr-CA" sz="32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fiabilité</a:t>
            </a:r>
            <a:r>
              <a:rPr lang="fr-CA" sz="3200" kern="100" dirty="0">
                <a:effectLst/>
                <a:latin typeface="Aptos" panose="020B0004020202020204" pitchFamily="34" charset="0"/>
                <a:ea typeface="Aptos" panose="020B0004020202020204" pitchFamily="34" charset="0"/>
                <a:cs typeface="Times New Roman" panose="02020603050405020304" pitchFamily="18" charset="0"/>
              </a:rPr>
              <a:t> de cette réponse de l’IA?</a:t>
            </a:r>
          </a:p>
        </p:txBody>
      </p:sp>
      <p:sp>
        <p:nvSpPr>
          <p:cNvPr id="9" name="Rectangle : coins arrondis 8">
            <a:extLst>
              <a:ext uri="{FF2B5EF4-FFF2-40B4-BE49-F238E27FC236}">
                <a16:creationId xmlns:a16="http://schemas.microsoft.com/office/drawing/2014/main" id="{0C05E3B1-1713-3DF2-C856-ABC1C14545FA}"/>
              </a:ext>
            </a:extLst>
          </p:cNvPr>
          <p:cNvSpPr/>
          <p:nvPr/>
        </p:nvSpPr>
        <p:spPr>
          <a:xfrm>
            <a:off x="90535" y="1448554"/>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répondant.es</a:t>
            </a:r>
          </a:p>
        </p:txBody>
      </p:sp>
      <p:graphicFrame>
        <p:nvGraphicFramePr>
          <p:cNvPr id="2" name="Graphique 1">
            <a:extLst>
              <a:ext uri="{FF2B5EF4-FFF2-40B4-BE49-F238E27FC236}">
                <a16:creationId xmlns:a16="http://schemas.microsoft.com/office/drawing/2014/main" id="{6E415B6D-043E-BD7B-1A22-4F7BCD6502EE}"/>
              </a:ext>
            </a:extLst>
          </p:cNvPr>
          <p:cNvGraphicFramePr>
            <a:graphicFrameLocks/>
          </p:cNvGraphicFramePr>
          <p:nvPr>
            <p:extLst>
              <p:ext uri="{D42A27DB-BD31-4B8C-83A1-F6EECF244321}">
                <p14:modId xmlns:p14="http://schemas.microsoft.com/office/powerpoint/2010/main" val="2524499107"/>
              </p:ext>
            </p:extLst>
          </p:nvPr>
        </p:nvGraphicFramePr>
        <p:xfrm>
          <a:off x="90536" y="1448554"/>
          <a:ext cx="11769504" cy="5278171"/>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Connecteur droit 2">
            <a:extLst>
              <a:ext uri="{FF2B5EF4-FFF2-40B4-BE49-F238E27FC236}">
                <a16:creationId xmlns:a16="http://schemas.microsoft.com/office/drawing/2014/main" id="{47BBE7A0-A051-9242-9390-E324A90D082B}"/>
              </a:ext>
            </a:extLst>
          </p:cNvPr>
          <p:cNvCxnSpPr>
            <a:cxnSpLocks/>
          </p:cNvCxnSpPr>
          <p:nvPr/>
        </p:nvCxnSpPr>
        <p:spPr>
          <a:xfrm>
            <a:off x="181069" y="1221522"/>
            <a:ext cx="11920396" cy="0"/>
          </a:xfrm>
          <a:prstGeom prst="line">
            <a:avLst/>
          </a:prstGeom>
          <a:ln w="381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49374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863B3150-F47D-9122-09A4-D67F3745DD90}"/>
            </a:ext>
          </a:extLst>
        </p:cNvPr>
        <p:cNvGrpSpPr/>
        <p:nvPr/>
      </p:nvGrpSpPr>
      <p:grpSpPr>
        <a:xfrm>
          <a:off x="0" y="0"/>
          <a:ext cx="0" cy="0"/>
          <a:chOff x="0" y="0"/>
          <a:chExt cx="0" cy="0"/>
        </a:xfrm>
      </p:grpSpPr>
      <p:graphicFrame>
        <p:nvGraphicFramePr>
          <p:cNvPr id="3" name="Graphique 2">
            <a:extLst>
              <a:ext uri="{FF2B5EF4-FFF2-40B4-BE49-F238E27FC236}">
                <a16:creationId xmlns:a16="http://schemas.microsoft.com/office/drawing/2014/main" id="{553A06B2-46AB-7EBE-CB08-CD9EFC3CC68E}"/>
              </a:ext>
            </a:extLst>
          </p:cNvPr>
          <p:cNvGraphicFramePr>
            <a:graphicFrameLocks/>
          </p:cNvGraphicFramePr>
          <p:nvPr>
            <p:extLst>
              <p:ext uri="{D42A27DB-BD31-4B8C-83A1-F6EECF244321}">
                <p14:modId xmlns:p14="http://schemas.microsoft.com/office/powerpoint/2010/main" val="2846842303"/>
              </p:ext>
            </p:extLst>
          </p:nvPr>
        </p:nvGraphicFramePr>
        <p:xfrm>
          <a:off x="90535" y="633743"/>
          <a:ext cx="11850985" cy="6129195"/>
        </p:xfrm>
        <a:graphic>
          <a:graphicData uri="http://schemas.openxmlformats.org/drawingml/2006/chart">
            <c:chart xmlns:c="http://schemas.openxmlformats.org/drawingml/2006/chart" xmlns:r="http://schemas.openxmlformats.org/officeDocument/2006/relationships" r:id="rId2"/>
          </a:graphicData>
        </a:graphic>
      </p:graphicFrame>
      <p:sp>
        <p:nvSpPr>
          <p:cNvPr id="8" name="ZoneTexte 7">
            <a:extLst>
              <a:ext uri="{FF2B5EF4-FFF2-40B4-BE49-F238E27FC236}">
                <a16:creationId xmlns:a16="http://schemas.microsoft.com/office/drawing/2014/main" id="{730A2050-0C87-3CA1-C817-250020C18B15}"/>
              </a:ext>
            </a:extLst>
          </p:cNvPr>
          <p:cNvSpPr txBox="1"/>
          <p:nvPr/>
        </p:nvSpPr>
        <p:spPr>
          <a:xfrm>
            <a:off x="90534" y="89360"/>
            <a:ext cx="12010931" cy="612284"/>
          </a:xfrm>
          <a:prstGeom prst="rect">
            <a:avLst/>
          </a:prstGeom>
          <a:noFill/>
        </p:spPr>
        <p:txBody>
          <a:bodyPr wrap="square">
            <a:spAutoFit/>
          </a:bodyPr>
          <a:lstStyle/>
          <a:p>
            <a:pPr algn="just">
              <a:lnSpc>
                <a:spcPct val="110000"/>
              </a:lnSpc>
              <a:spcAft>
                <a:spcPts val="600"/>
              </a:spcAft>
              <a:tabLst>
                <a:tab pos="270510" algn="l"/>
              </a:tabLst>
            </a:pPr>
            <a:r>
              <a:rPr lang="fr-CA" sz="3200" dirty="0"/>
              <a:t>As-tu déjà </a:t>
            </a:r>
            <a:r>
              <a:rPr lang="fr-CA" sz="3200" dirty="0">
                <a:highlight>
                  <a:srgbClr val="FFFF00"/>
                </a:highlight>
              </a:rPr>
              <a:t>vérifié</a:t>
            </a:r>
            <a:r>
              <a:rPr lang="fr-CA" sz="3200" dirty="0"/>
              <a:t> la fiabilité des informations données par l’IA?</a:t>
            </a:r>
          </a:p>
        </p:txBody>
      </p:sp>
      <p:sp>
        <p:nvSpPr>
          <p:cNvPr id="9" name="Rectangle : coins arrondis 8">
            <a:extLst>
              <a:ext uri="{FF2B5EF4-FFF2-40B4-BE49-F238E27FC236}">
                <a16:creationId xmlns:a16="http://schemas.microsoft.com/office/drawing/2014/main" id="{C1901423-9370-8025-36CA-618856503C4E}"/>
              </a:ext>
            </a:extLst>
          </p:cNvPr>
          <p:cNvSpPr/>
          <p:nvPr/>
        </p:nvSpPr>
        <p:spPr>
          <a:xfrm>
            <a:off x="162963" y="978950"/>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répondant.es</a:t>
            </a:r>
          </a:p>
        </p:txBody>
      </p:sp>
      <p:cxnSp>
        <p:nvCxnSpPr>
          <p:cNvPr id="2" name="Connecteur droit 1">
            <a:extLst>
              <a:ext uri="{FF2B5EF4-FFF2-40B4-BE49-F238E27FC236}">
                <a16:creationId xmlns:a16="http://schemas.microsoft.com/office/drawing/2014/main" id="{B71B3A97-1BFE-4CA9-AC6F-8C161491E38F}"/>
              </a:ext>
            </a:extLst>
          </p:cNvPr>
          <p:cNvCxnSpPr>
            <a:cxnSpLocks/>
          </p:cNvCxnSpPr>
          <p:nvPr/>
        </p:nvCxnSpPr>
        <p:spPr>
          <a:xfrm>
            <a:off x="162963" y="841972"/>
            <a:ext cx="11920396" cy="0"/>
          </a:xfrm>
          <a:prstGeom prst="line">
            <a:avLst/>
          </a:prstGeom>
          <a:ln w="3810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83406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108C3D42-BD33-3A13-4F23-02BDBDC60001}"/>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C36058E4-2A1A-95B1-7EFA-B94A5D9F5361}"/>
              </a:ext>
            </a:extLst>
          </p:cNvPr>
          <p:cNvSpPr txBox="1"/>
          <p:nvPr/>
        </p:nvSpPr>
        <p:spPr>
          <a:xfrm>
            <a:off x="117695" y="122222"/>
            <a:ext cx="11950574" cy="1153970"/>
          </a:xfrm>
          <a:prstGeom prst="rect">
            <a:avLst/>
          </a:prstGeom>
          <a:noFill/>
        </p:spPr>
        <p:txBody>
          <a:bodyPr wrap="square">
            <a:spAutoFit/>
          </a:bodyPr>
          <a:lstStyle/>
          <a:p>
            <a:pPr algn="just">
              <a:lnSpc>
                <a:spcPct val="110000"/>
              </a:lnSpc>
              <a:spcAft>
                <a:spcPts val="600"/>
              </a:spcAft>
              <a:tabLst>
                <a:tab pos="270510" algn="l"/>
              </a:tabLst>
            </a:pPr>
            <a:r>
              <a:rPr lang="fr-CA" sz="3200" dirty="0"/>
              <a:t>Qu’est-ce qui </a:t>
            </a:r>
            <a:r>
              <a:rPr lang="fr-CA" sz="3200" dirty="0">
                <a:highlight>
                  <a:srgbClr val="FFFF00"/>
                </a:highlight>
              </a:rPr>
              <a:t>te freine</a:t>
            </a:r>
            <a:r>
              <a:rPr lang="fr-CA" sz="3200" dirty="0"/>
              <a:t> ou </a:t>
            </a:r>
            <a:r>
              <a:rPr lang="fr-CA" sz="3200" dirty="0">
                <a:highlight>
                  <a:srgbClr val="FFFF00"/>
                </a:highlight>
              </a:rPr>
              <a:t>t’inquiète</a:t>
            </a:r>
            <a:r>
              <a:rPr lang="fr-CA" sz="3200" dirty="0"/>
              <a:t> le plus dans l’usage de l’IA? (plusieurs réponses possibles)</a:t>
            </a:r>
          </a:p>
        </p:txBody>
      </p:sp>
      <p:sp>
        <p:nvSpPr>
          <p:cNvPr id="9" name="Rectangle : coins arrondis 8">
            <a:extLst>
              <a:ext uri="{FF2B5EF4-FFF2-40B4-BE49-F238E27FC236}">
                <a16:creationId xmlns:a16="http://schemas.microsoft.com/office/drawing/2014/main" id="{D0CE5AD3-1A03-F39E-C322-9012C95BD446}"/>
              </a:ext>
            </a:extLst>
          </p:cNvPr>
          <p:cNvSpPr/>
          <p:nvPr/>
        </p:nvSpPr>
        <p:spPr>
          <a:xfrm>
            <a:off x="8872397" y="742038"/>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répondant.es</a:t>
            </a:r>
          </a:p>
        </p:txBody>
      </p:sp>
      <p:graphicFrame>
        <p:nvGraphicFramePr>
          <p:cNvPr id="2" name="Graphique 1">
            <a:extLst>
              <a:ext uri="{FF2B5EF4-FFF2-40B4-BE49-F238E27FC236}">
                <a16:creationId xmlns:a16="http://schemas.microsoft.com/office/drawing/2014/main" id="{FF1E3195-2BC8-9129-B602-D4C6A6EF37E7}"/>
              </a:ext>
            </a:extLst>
          </p:cNvPr>
          <p:cNvGraphicFramePr>
            <a:graphicFrameLocks/>
          </p:cNvGraphicFramePr>
          <p:nvPr>
            <p:extLst>
              <p:ext uri="{D42A27DB-BD31-4B8C-83A1-F6EECF244321}">
                <p14:modId xmlns:p14="http://schemas.microsoft.com/office/powerpoint/2010/main" val="1586566798"/>
              </p:ext>
            </p:extLst>
          </p:nvPr>
        </p:nvGraphicFramePr>
        <p:xfrm>
          <a:off x="280658" y="1421395"/>
          <a:ext cx="11642756" cy="53143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79185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8B9CB83A-9828-36C6-4D5E-781A6F46060A}"/>
              </a:ext>
            </a:extLst>
          </p:cNvPr>
          <p:cNvGraphicFramePr>
            <a:graphicFrameLocks noGrp="1"/>
          </p:cNvGraphicFramePr>
          <p:nvPr>
            <p:extLst>
              <p:ext uri="{D42A27DB-BD31-4B8C-83A1-F6EECF244321}">
                <p14:modId xmlns:p14="http://schemas.microsoft.com/office/powerpoint/2010/main" val="2747924823"/>
              </p:ext>
            </p:extLst>
          </p:nvPr>
        </p:nvGraphicFramePr>
        <p:xfrm>
          <a:off x="1102759" y="1034771"/>
          <a:ext cx="9986475" cy="3636000"/>
        </p:xfrm>
        <a:graphic>
          <a:graphicData uri="http://schemas.openxmlformats.org/drawingml/2006/table">
            <a:tbl>
              <a:tblPr firstRow="1" bandRow="1">
                <a:tableStyleId>{5C22544A-7EE6-4342-B048-85BDC9FD1C3A}</a:tableStyleId>
              </a:tblPr>
              <a:tblGrid>
                <a:gridCol w="1997295">
                  <a:extLst>
                    <a:ext uri="{9D8B030D-6E8A-4147-A177-3AD203B41FA5}">
                      <a16:colId xmlns:a16="http://schemas.microsoft.com/office/drawing/2014/main" val="953271303"/>
                    </a:ext>
                  </a:extLst>
                </a:gridCol>
                <a:gridCol w="1997295">
                  <a:extLst>
                    <a:ext uri="{9D8B030D-6E8A-4147-A177-3AD203B41FA5}">
                      <a16:colId xmlns:a16="http://schemas.microsoft.com/office/drawing/2014/main" val="4035858202"/>
                    </a:ext>
                  </a:extLst>
                </a:gridCol>
                <a:gridCol w="1997295">
                  <a:extLst>
                    <a:ext uri="{9D8B030D-6E8A-4147-A177-3AD203B41FA5}">
                      <a16:colId xmlns:a16="http://schemas.microsoft.com/office/drawing/2014/main" val="2102965611"/>
                    </a:ext>
                  </a:extLst>
                </a:gridCol>
                <a:gridCol w="1997295">
                  <a:extLst>
                    <a:ext uri="{9D8B030D-6E8A-4147-A177-3AD203B41FA5}">
                      <a16:colId xmlns:a16="http://schemas.microsoft.com/office/drawing/2014/main" val="4185309665"/>
                    </a:ext>
                  </a:extLst>
                </a:gridCol>
                <a:gridCol w="1997295">
                  <a:extLst>
                    <a:ext uri="{9D8B030D-6E8A-4147-A177-3AD203B41FA5}">
                      <a16:colId xmlns:a16="http://schemas.microsoft.com/office/drawing/2014/main" val="3223091737"/>
                    </a:ext>
                  </a:extLst>
                </a:gridCol>
              </a:tblGrid>
              <a:tr h="720000">
                <a:tc>
                  <a:txBody>
                    <a:bodyPr/>
                    <a:lstStyle/>
                    <a:p>
                      <a:pPr algn="ctr"/>
                      <a:endParaRPr lang="fr-CA" sz="20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dirty="0"/>
                        <a:t>Recherche de sources</a:t>
                      </a:r>
                    </a:p>
                  </a:txBody>
                  <a:tcPr anchor="ctr"/>
                </a:tc>
                <a:tc>
                  <a:txBody>
                    <a:bodyPr/>
                    <a:lstStyle/>
                    <a:p>
                      <a:pPr algn="ctr"/>
                      <a:r>
                        <a:rPr lang="fr-CA" sz="1800" dirty="0"/>
                        <a:t>Lecture active</a:t>
                      </a:r>
                    </a:p>
                  </a:txBody>
                  <a:tcPr anchor="ctr"/>
                </a:tc>
                <a:tc>
                  <a:txBody>
                    <a:bodyPr/>
                    <a:lstStyle/>
                    <a:p>
                      <a:pPr algn="ctr"/>
                      <a:r>
                        <a:rPr lang="fr-CA" sz="1800" dirty="0"/>
                        <a:t>Plan détaillé</a:t>
                      </a:r>
                    </a:p>
                  </a:txBody>
                  <a:tcPr anchor="ctr"/>
                </a:tc>
                <a:tc>
                  <a:txBody>
                    <a:bodyPr/>
                    <a:lstStyle/>
                    <a:p>
                      <a:pPr algn="ctr"/>
                      <a:r>
                        <a:rPr lang="fr-CA" sz="1800" dirty="0"/>
                        <a:t>Choix de 3 concepts</a:t>
                      </a:r>
                    </a:p>
                  </a:txBody>
                  <a:tcPr anchor="ctr"/>
                </a:tc>
                <a:extLst>
                  <a:ext uri="{0D108BD9-81ED-4DB2-BD59-A6C34878D82A}">
                    <a16:rowId xmlns:a16="http://schemas.microsoft.com/office/drawing/2014/main" val="1517445969"/>
                  </a:ext>
                </a:extLst>
              </a:tr>
              <a:tr h="756000">
                <a:tc>
                  <a:txBody>
                    <a:bodyPr/>
                    <a:lstStyle/>
                    <a:p>
                      <a:pPr algn="ctr"/>
                      <a:r>
                        <a:rPr lang="fr-CA" sz="2000" dirty="0"/>
                        <a:t>Code IA</a:t>
                      </a:r>
                    </a:p>
                  </a:txBody>
                  <a:tcPr anchor="ctr"/>
                </a:tc>
                <a:tc>
                  <a:txBody>
                    <a:bodyPr/>
                    <a:lstStyle/>
                    <a:p>
                      <a:pPr algn="ctr"/>
                      <a:endParaRPr lang="fr-CA" sz="2000" dirty="0"/>
                    </a:p>
                  </a:txBody>
                  <a:tcPr anchor="ctr"/>
                </a:tc>
                <a:tc>
                  <a:txBody>
                    <a:bodyPr/>
                    <a:lstStyle/>
                    <a:p>
                      <a:pPr algn="ctr"/>
                      <a:endParaRPr lang="fr-CA" sz="2000" dirty="0"/>
                    </a:p>
                  </a:txBody>
                  <a:tcPr anchor="ctr"/>
                </a:tc>
                <a:tc>
                  <a:txBody>
                    <a:bodyPr/>
                    <a:lstStyle/>
                    <a:p>
                      <a:pPr algn="ctr"/>
                      <a:endParaRPr lang="fr-CA" sz="2000" dirty="0"/>
                    </a:p>
                  </a:txBody>
                  <a:tcPr anchor="ctr"/>
                </a:tc>
                <a:tc>
                  <a:txBody>
                    <a:bodyPr/>
                    <a:lstStyle/>
                    <a:p>
                      <a:pPr algn="ctr"/>
                      <a:endParaRPr lang="fr-CA" sz="2000" dirty="0"/>
                    </a:p>
                  </a:txBody>
                  <a:tcPr anchor="ctr"/>
                </a:tc>
                <a:extLst>
                  <a:ext uri="{0D108BD9-81ED-4DB2-BD59-A6C34878D82A}">
                    <a16:rowId xmlns:a16="http://schemas.microsoft.com/office/drawing/2014/main" val="4280548128"/>
                  </a:ext>
                </a:extLst>
              </a:tr>
              <a:tr h="720000">
                <a:tc>
                  <a:txBody>
                    <a:bodyPr/>
                    <a:lstStyle/>
                    <a:p>
                      <a:pPr algn="ctr"/>
                      <a:r>
                        <a:rPr lang="fr-CA" sz="2000" dirty="0"/>
                        <a:t>Non</a:t>
                      </a:r>
                    </a:p>
                  </a:txBody>
                  <a:tcPr anchor="ctr"/>
                </a:tc>
                <a:tc>
                  <a:txBody>
                    <a:bodyPr/>
                    <a:lstStyle/>
                    <a:p>
                      <a:pPr algn="ctr"/>
                      <a:r>
                        <a:rPr lang="fr-CA" sz="2000" dirty="0"/>
                        <a:t>17</a:t>
                      </a:r>
                    </a:p>
                  </a:txBody>
                  <a:tcPr anchor="ctr"/>
                </a:tc>
                <a:tc>
                  <a:txBody>
                    <a:bodyPr/>
                    <a:lstStyle/>
                    <a:p>
                      <a:pPr algn="ctr"/>
                      <a:r>
                        <a:rPr lang="fr-CA" sz="2000" dirty="0"/>
                        <a:t>17</a:t>
                      </a:r>
                    </a:p>
                  </a:txBody>
                  <a:tcPr anchor="ctr"/>
                </a:tc>
                <a:tc>
                  <a:txBody>
                    <a:bodyPr/>
                    <a:lstStyle/>
                    <a:p>
                      <a:pPr algn="ctr"/>
                      <a:r>
                        <a:rPr lang="fr-CA" sz="2000" dirty="0"/>
                        <a:t>12</a:t>
                      </a:r>
                    </a:p>
                  </a:txBody>
                  <a:tcPr anchor="ctr"/>
                </a:tc>
                <a:tc>
                  <a:txBody>
                    <a:bodyPr/>
                    <a:lstStyle/>
                    <a:p>
                      <a:pPr algn="ctr"/>
                      <a:r>
                        <a:rPr lang="fr-CA" sz="2000" dirty="0"/>
                        <a:t>18</a:t>
                      </a:r>
                    </a:p>
                  </a:txBody>
                  <a:tcPr anchor="ctr"/>
                </a:tc>
                <a:extLst>
                  <a:ext uri="{0D108BD9-81ED-4DB2-BD59-A6C34878D82A}">
                    <a16:rowId xmlns:a16="http://schemas.microsoft.com/office/drawing/2014/main" val="504004957"/>
                  </a:ext>
                </a:extLst>
              </a:tr>
              <a:tr h="720000">
                <a:tc>
                  <a:txBody>
                    <a:bodyPr/>
                    <a:lstStyle/>
                    <a:p>
                      <a:pPr algn="ctr"/>
                      <a:r>
                        <a:rPr lang="fr-CA" sz="2000" dirty="0"/>
                        <a:t>Oui, un peu</a:t>
                      </a:r>
                    </a:p>
                  </a:txBody>
                  <a:tcPr anchor="ctr"/>
                </a:tc>
                <a:tc>
                  <a:txBody>
                    <a:bodyPr/>
                    <a:lstStyle/>
                    <a:p>
                      <a:pPr algn="ctr"/>
                      <a:r>
                        <a:rPr lang="fr-CA" sz="2000" dirty="0"/>
                        <a:t>17</a:t>
                      </a:r>
                    </a:p>
                  </a:txBody>
                  <a:tcPr anchor="ctr"/>
                </a:tc>
                <a:tc>
                  <a:txBody>
                    <a:bodyPr/>
                    <a:lstStyle/>
                    <a:p>
                      <a:pPr algn="ctr"/>
                      <a:r>
                        <a:rPr lang="fr-CA" sz="2000" dirty="0"/>
                        <a:t>16</a:t>
                      </a:r>
                    </a:p>
                  </a:txBody>
                  <a:tcPr anchor="ctr"/>
                </a:tc>
                <a:tc>
                  <a:txBody>
                    <a:bodyPr/>
                    <a:lstStyle/>
                    <a:p>
                      <a:pPr algn="ctr"/>
                      <a:r>
                        <a:rPr lang="fr-CA" sz="2000" dirty="0"/>
                        <a:t>6</a:t>
                      </a:r>
                    </a:p>
                  </a:txBody>
                  <a:tcPr anchor="ctr"/>
                </a:tc>
                <a:tc>
                  <a:txBody>
                    <a:bodyPr/>
                    <a:lstStyle/>
                    <a:p>
                      <a:pPr algn="ctr"/>
                      <a:r>
                        <a:rPr lang="fr-CA" sz="2000" dirty="0"/>
                        <a:t>6</a:t>
                      </a:r>
                    </a:p>
                  </a:txBody>
                  <a:tcPr anchor="ctr"/>
                </a:tc>
                <a:extLst>
                  <a:ext uri="{0D108BD9-81ED-4DB2-BD59-A6C34878D82A}">
                    <a16:rowId xmlns:a16="http://schemas.microsoft.com/office/drawing/2014/main" val="2965363474"/>
                  </a:ext>
                </a:extLst>
              </a:tr>
              <a:tr h="720000">
                <a:tc>
                  <a:txBody>
                    <a:bodyPr/>
                    <a:lstStyle/>
                    <a:p>
                      <a:pPr algn="ctr"/>
                      <a:r>
                        <a:rPr lang="fr-CA" sz="2000" dirty="0"/>
                        <a:t>Oui, beaucoup</a:t>
                      </a:r>
                    </a:p>
                  </a:txBody>
                  <a:tcPr anchor="ctr"/>
                </a:tc>
                <a:tc>
                  <a:txBody>
                    <a:bodyPr/>
                    <a:lstStyle/>
                    <a:p>
                      <a:pPr algn="ctr"/>
                      <a:r>
                        <a:rPr lang="fr-CA" sz="2000" dirty="0"/>
                        <a:t>3</a:t>
                      </a:r>
                    </a:p>
                  </a:txBody>
                  <a:tcPr anchor="ctr"/>
                </a:tc>
                <a:tc>
                  <a:txBody>
                    <a:bodyPr/>
                    <a:lstStyle/>
                    <a:p>
                      <a:pPr algn="ctr"/>
                      <a:r>
                        <a:rPr lang="fr-CA" sz="2000" dirty="0"/>
                        <a:t>4</a:t>
                      </a:r>
                    </a:p>
                  </a:txBody>
                  <a:tcPr anchor="ctr"/>
                </a:tc>
                <a:tc>
                  <a:txBody>
                    <a:bodyPr/>
                    <a:lstStyle/>
                    <a:p>
                      <a:pPr algn="ctr"/>
                      <a:r>
                        <a:rPr lang="fr-CA" sz="2000" dirty="0"/>
                        <a:t>19</a:t>
                      </a:r>
                    </a:p>
                  </a:txBody>
                  <a:tcPr anchor="ctr"/>
                </a:tc>
                <a:tc>
                  <a:txBody>
                    <a:bodyPr/>
                    <a:lstStyle/>
                    <a:p>
                      <a:pPr algn="ctr"/>
                      <a:r>
                        <a:rPr lang="fr-CA" sz="2000" dirty="0"/>
                        <a:t>13</a:t>
                      </a:r>
                    </a:p>
                  </a:txBody>
                  <a:tcPr anchor="ctr"/>
                </a:tc>
                <a:extLst>
                  <a:ext uri="{0D108BD9-81ED-4DB2-BD59-A6C34878D82A}">
                    <a16:rowId xmlns:a16="http://schemas.microsoft.com/office/drawing/2014/main" val="3141676658"/>
                  </a:ext>
                </a:extLst>
              </a:tr>
            </a:tbl>
          </a:graphicData>
        </a:graphic>
      </p:graphicFrame>
      <p:sp>
        <p:nvSpPr>
          <p:cNvPr id="2" name="Rectangle : coins arrondis 1">
            <a:extLst>
              <a:ext uri="{FF2B5EF4-FFF2-40B4-BE49-F238E27FC236}">
                <a16:creationId xmlns:a16="http://schemas.microsoft.com/office/drawing/2014/main" id="{386BD501-7486-F5C7-BA91-07D40CD2EA0D}"/>
              </a:ext>
            </a:extLst>
          </p:cNvPr>
          <p:cNvSpPr/>
          <p:nvPr/>
        </p:nvSpPr>
        <p:spPr>
          <a:xfrm>
            <a:off x="3213979" y="1874250"/>
            <a:ext cx="1774478" cy="534154"/>
          </a:xfrm>
          <a:prstGeom prst="roundRect">
            <a:avLst/>
          </a:prstGeom>
          <a:solidFill>
            <a:srgbClr val="00B05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dirty="0"/>
              <a:t>IA autorisée</a:t>
            </a:r>
          </a:p>
        </p:txBody>
      </p:sp>
      <p:sp>
        <p:nvSpPr>
          <p:cNvPr id="5" name="Rectangle : coins arrondis 4">
            <a:extLst>
              <a:ext uri="{FF2B5EF4-FFF2-40B4-BE49-F238E27FC236}">
                <a16:creationId xmlns:a16="http://schemas.microsoft.com/office/drawing/2014/main" id="{90270D33-1B92-7CD6-5EC3-AFD175479F0C}"/>
              </a:ext>
            </a:extLst>
          </p:cNvPr>
          <p:cNvSpPr/>
          <p:nvPr/>
        </p:nvSpPr>
        <p:spPr>
          <a:xfrm>
            <a:off x="9205864" y="1874250"/>
            <a:ext cx="1774478" cy="534154"/>
          </a:xfrm>
          <a:prstGeom prst="roundRect">
            <a:avLst/>
          </a:prstGeom>
          <a:solidFill>
            <a:schemeClr val="accent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dirty="0"/>
              <a:t>IA encadrée</a:t>
            </a:r>
          </a:p>
        </p:txBody>
      </p:sp>
      <p:sp>
        <p:nvSpPr>
          <p:cNvPr id="6" name="Rectangle : coins arrondis 5">
            <a:extLst>
              <a:ext uri="{FF2B5EF4-FFF2-40B4-BE49-F238E27FC236}">
                <a16:creationId xmlns:a16="http://schemas.microsoft.com/office/drawing/2014/main" id="{8E76B598-FC42-12FD-8330-3A45381FE6E5}"/>
              </a:ext>
            </a:extLst>
          </p:cNvPr>
          <p:cNvSpPr/>
          <p:nvPr/>
        </p:nvSpPr>
        <p:spPr>
          <a:xfrm>
            <a:off x="7203539" y="1874250"/>
            <a:ext cx="1774478" cy="534154"/>
          </a:xfrm>
          <a:prstGeom prst="roundRect">
            <a:avLst/>
          </a:prstGeom>
          <a:solidFill>
            <a:schemeClr val="accent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dirty="0"/>
              <a:t>IA encadrée</a:t>
            </a:r>
          </a:p>
        </p:txBody>
      </p:sp>
      <p:sp>
        <p:nvSpPr>
          <p:cNvPr id="7" name="Rectangle : coins arrondis 6">
            <a:extLst>
              <a:ext uri="{FF2B5EF4-FFF2-40B4-BE49-F238E27FC236}">
                <a16:creationId xmlns:a16="http://schemas.microsoft.com/office/drawing/2014/main" id="{E27679DE-E1D7-1DD5-8334-E96993B786F3}"/>
              </a:ext>
            </a:extLst>
          </p:cNvPr>
          <p:cNvSpPr/>
          <p:nvPr/>
        </p:nvSpPr>
        <p:spPr>
          <a:xfrm>
            <a:off x="5226867" y="1874250"/>
            <a:ext cx="1774478" cy="534154"/>
          </a:xfrm>
          <a:prstGeom prst="roundRect">
            <a:avLst/>
          </a:prstGeom>
          <a:solidFill>
            <a:srgbClr val="FF000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dirty="0"/>
              <a:t>IA interdite</a:t>
            </a:r>
          </a:p>
        </p:txBody>
      </p:sp>
      <p:sp>
        <p:nvSpPr>
          <p:cNvPr id="8" name="ZoneTexte 7">
            <a:extLst>
              <a:ext uri="{FF2B5EF4-FFF2-40B4-BE49-F238E27FC236}">
                <a16:creationId xmlns:a16="http://schemas.microsoft.com/office/drawing/2014/main" id="{C03C5C40-6CE0-BA5A-C1FD-1DF621DB3529}"/>
              </a:ext>
            </a:extLst>
          </p:cNvPr>
          <p:cNvSpPr txBox="1"/>
          <p:nvPr/>
        </p:nvSpPr>
        <p:spPr>
          <a:xfrm>
            <a:off x="0" y="105023"/>
            <a:ext cx="12191999" cy="615553"/>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400" b="1" dirty="0">
                <a:solidFill>
                  <a:schemeClr val="bg1"/>
                </a:solidFill>
              </a:rPr>
              <a:t>Utilisation (ou pas) de l’IA dans la recherche documentaire</a:t>
            </a:r>
          </a:p>
        </p:txBody>
      </p:sp>
      <p:sp>
        <p:nvSpPr>
          <p:cNvPr id="3" name="ZoneTexte 2">
            <a:extLst>
              <a:ext uri="{FF2B5EF4-FFF2-40B4-BE49-F238E27FC236}">
                <a16:creationId xmlns:a16="http://schemas.microsoft.com/office/drawing/2014/main" id="{66CA5C55-C0FE-B4A0-B771-ECE12A6A7A97}"/>
              </a:ext>
            </a:extLst>
          </p:cNvPr>
          <p:cNvSpPr txBox="1"/>
          <p:nvPr/>
        </p:nvSpPr>
        <p:spPr>
          <a:xfrm>
            <a:off x="98077" y="4750634"/>
            <a:ext cx="11995841" cy="2002343"/>
          </a:xfrm>
          <a:prstGeom prst="rect">
            <a:avLst/>
          </a:prstGeom>
          <a:noFill/>
        </p:spPr>
        <p:txBody>
          <a:bodyPr wrap="square">
            <a:spAutoFit/>
          </a:bodyPr>
          <a:lstStyle/>
          <a:p>
            <a:pPr algn="just">
              <a:lnSpc>
                <a:spcPct val="110000"/>
              </a:lnSpc>
              <a:spcAft>
                <a:spcPts val="600"/>
              </a:spcAft>
              <a:tabLst>
                <a:tab pos="270510" algn="l"/>
              </a:tabLst>
            </a:pPr>
            <a:r>
              <a:rPr lang="fr-CA" sz="2000" dirty="0"/>
              <a:t>Les catégories « Non », « Oui, un peu », « Oui, beaucoup » sont déterminés </a:t>
            </a:r>
            <a:r>
              <a:rPr lang="fr-CA" sz="2000" b="1" dirty="0"/>
              <a:t>par le prof</a:t>
            </a:r>
            <a:r>
              <a:rPr lang="fr-CA" sz="2000" dirty="0"/>
              <a:t> à la suite des entretiens individuels sur la démarche des élèves (</a:t>
            </a:r>
            <a:r>
              <a:rPr lang="fr-CA" sz="2000" b="1" u="sng" dirty="0"/>
              <a:t>semaine 9 après la correction et notation des travaux</a:t>
            </a:r>
            <a:r>
              <a:rPr lang="fr-CA" sz="2000" dirty="0"/>
              <a:t>).</a:t>
            </a:r>
          </a:p>
          <a:p>
            <a:pPr algn="just">
              <a:lnSpc>
                <a:spcPct val="110000"/>
              </a:lnSpc>
              <a:spcAft>
                <a:spcPts val="600"/>
              </a:spcAft>
              <a:tabLst>
                <a:tab pos="270510" algn="l"/>
              </a:tabLst>
            </a:pPr>
            <a:r>
              <a:rPr lang="fr-CA" sz="2000" dirty="0"/>
              <a:t>« Non » = IA non consultée OU IA consultée mais réponses de l’IA non retenues</a:t>
            </a:r>
          </a:p>
          <a:p>
            <a:pPr algn="just">
              <a:lnSpc>
                <a:spcPct val="110000"/>
              </a:lnSpc>
              <a:spcAft>
                <a:spcPts val="600"/>
              </a:spcAft>
              <a:tabLst>
                <a:tab pos="270510" algn="l"/>
              </a:tabLst>
            </a:pPr>
            <a:r>
              <a:rPr lang="fr-CA" sz="2000" dirty="0"/>
              <a:t>« Oui, un peu » = l’élève fait la majeure partie du travail (qualité et/ou quantité); IA utilisée en complément</a:t>
            </a:r>
          </a:p>
          <a:p>
            <a:pPr algn="just">
              <a:lnSpc>
                <a:spcPct val="110000"/>
              </a:lnSpc>
              <a:spcAft>
                <a:spcPts val="600"/>
              </a:spcAft>
              <a:tabLst>
                <a:tab pos="270510" algn="l"/>
              </a:tabLst>
            </a:pPr>
            <a:r>
              <a:rPr lang="fr-CA" sz="2000" dirty="0"/>
              <a:t>« Oui, beaucoup » = l’IA fait le « gros » du travail  (qualité et/ou quantité) et l’élève le complète et l’ajuste</a:t>
            </a:r>
          </a:p>
        </p:txBody>
      </p:sp>
    </p:spTree>
    <p:extLst>
      <p:ext uri="{BB962C8B-B14F-4D97-AF65-F5344CB8AC3E}">
        <p14:creationId xmlns:p14="http://schemas.microsoft.com/office/powerpoint/2010/main" val="1357198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3F3E5A07-E0C5-7D25-32C5-E374C5429BCC}"/>
            </a:ext>
          </a:extLst>
        </p:cNvPr>
        <p:cNvGrpSpPr/>
        <p:nvPr/>
      </p:nvGrpSpPr>
      <p:grpSpPr>
        <a:xfrm>
          <a:off x="0" y="0"/>
          <a:ext cx="0" cy="0"/>
          <a:chOff x="0" y="0"/>
          <a:chExt cx="0" cy="0"/>
        </a:xfrm>
      </p:grpSpPr>
      <p:sp>
        <p:nvSpPr>
          <p:cNvPr id="2" name="Flèche : droite 1">
            <a:extLst>
              <a:ext uri="{FF2B5EF4-FFF2-40B4-BE49-F238E27FC236}">
                <a16:creationId xmlns:a16="http://schemas.microsoft.com/office/drawing/2014/main" id="{EB4800FA-8457-F0BE-0856-040E6D248279}"/>
              </a:ext>
            </a:extLst>
          </p:cNvPr>
          <p:cNvSpPr/>
          <p:nvPr/>
        </p:nvSpPr>
        <p:spPr>
          <a:xfrm>
            <a:off x="1036621" y="3631347"/>
            <a:ext cx="10118758" cy="754144"/>
          </a:xfrm>
          <a:prstGeom prst="rightArrow">
            <a:avLst/>
          </a:prstGeom>
          <a:solidFill>
            <a:schemeClr val="tx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A" dirty="0"/>
          </a:p>
        </p:txBody>
      </p:sp>
      <p:sp>
        <p:nvSpPr>
          <p:cNvPr id="3" name="Bulle narrative : rectangle à coins arrondis 2">
            <a:extLst>
              <a:ext uri="{FF2B5EF4-FFF2-40B4-BE49-F238E27FC236}">
                <a16:creationId xmlns:a16="http://schemas.microsoft.com/office/drawing/2014/main" id="{9C3659B2-BE87-E994-2850-195B15D9CC29}"/>
              </a:ext>
            </a:extLst>
          </p:cNvPr>
          <p:cNvSpPr/>
          <p:nvPr/>
        </p:nvSpPr>
        <p:spPr>
          <a:xfrm>
            <a:off x="1068309" y="1857247"/>
            <a:ext cx="2724346" cy="1385562"/>
          </a:xfrm>
          <a:prstGeom prst="wedgeRoundRectCallout">
            <a:avLst>
              <a:gd name="adj1" fmla="val -29963"/>
              <a:gd name="adj2" fmla="val 87069"/>
              <a:gd name="adj3" fmla="val 16667"/>
            </a:avLst>
          </a:prstGeom>
          <a:solidFill>
            <a:srgbClr val="355C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3600" b="1" dirty="0">
                <a:solidFill>
                  <a:schemeClr val="bg1"/>
                </a:solidFill>
              </a:rPr>
              <a:t>Contre IA (1)</a:t>
            </a:r>
          </a:p>
        </p:txBody>
      </p:sp>
      <p:sp>
        <p:nvSpPr>
          <p:cNvPr id="4" name="Bulle narrative : rectangle à coins arrondis 3">
            <a:extLst>
              <a:ext uri="{FF2B5EF4-FFF2-40B4-BE49-F238E27FC236}">
                <a16:creationId xmlns:a16="http://schemas.microsoft.com/office/drawing/2014/main" id="{649FA1CD-236F-FFB2-4D3C-C084120E2661}"/>
              </a:ext>
            </a:extLst>
          </p:cNvPr>
          <p:cNvSpPr/>
          <p:nvPr/>
        </p:nvSpPr>
        <p:spPr>
          <a:xfrm>
            <a:off x="8316355" y="1885272"/>
            <a:ext cx="2724346" cy="1385562"/>
          </a:xfrm>
          <a:prstGeom prst="wedgeRoundRectCallout">
            <a:avLst>
              <a:gd name="adj1" fmla="val 22992"/>
              <a:gd name="adj2" fmla="val 83489"/>
              <a:gd name="adj3" fmla="val 16667"/>
            </a:avLst>
          </a:prstGeom>
          <a:solidFill>
            <a:srgbClr val="CDDC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3600" b="1" dirty="0">
                <a:solidFill>
                  <a:schemeClr val="tx1"/>
                </a:solidFill>
              </a:rPr>
              <a:t>Pro IA (15)</a:t>
            </a:r>
          </a:p>
        </p:txBody>
      </p:sp>
      <p:sp>
        <p:nvSpPr>
          <p:cNvPr id="7" name="Bulle narrative : rectangle à coins arrondis 6">
            <a:extLst>
              <a:ext uri="{FF2B5EF4-FFF2-40B4-BE49-F238E27FC236}">
                <a16:creationId xmlns:a16="http://schemas.microsoft.com/office/drawing/2014/main" id="{E07A3089-20EC-2B12-6FB3-DDEBAF5E3966}"/>
              </a:ext>
            </a:extLst>
          </p:cNvPr>
          <p:cNvSpPr/>
          <p:nvPr/>
        </p:nvSpPr>
        <p:spPr>
          <a:xfrm>
            <a:off x="2190939" y="4874419"/>
            <a:ext cx="2854243" cy="1481114"/>
          </a:xfrm>
          <a:prstGeom prst="wedgeRoundRectCallout">
            <a:avLst>
              <a:gd name="adj1" fmla="val -14077"/>
              <a:gd name="adj2" fmla="val -92340"/>
              <a:gd name="adj3" fmla="val 16667"/>
            </a:avLst>
          </a:prstGeom>
          <a:solidFill>
            <a:srgbClr val="437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800" b="1" dirty="0">
                <a:solidFill>
                  <a:schemeClr val="bg1"/>
                </a:solidFill>
              </a:rPr>
              <a:t>Peu de maitrise et d’intérêt pour IA (3)</a:t>
            </a:r>
          </a:p>
        </p:txBody>
      </p:sp>
      <p:sp>
        <p:nvSpPr>
          <p:cNvPr id="8" name="Bulle narrative : rectangle à coins arrondis 7">
            <a:extLst>
              <a:ext uri="{FF2B5EF4-FFF2-40B4-BE49-F238E27FC236}">
                <a16:creationId xmlns:a16="http://schemas.microsoft.com/office/drawing/2014/main" id="{049CF9CB-22E6-B5C7-6B2F-9338E0DACD67}"/>
              </a:ext>
            </a:extLst>
          </p:cNvPr>
          <p:cNvSpPr/>
          <p:nvPr/>
        </p:nvSpPr>
        <p:spPr>
          <a:xfrm>
            <a:off x="4733826" y="1885272"/>
            <a:ext cx="2724346" cy="1385562"/>
          </a:xfrm>
          <a:prstGeom prst="wedgeRoundRectCallout">
            <a:avLst>
              <a:gd name="adj1" fmla="val -13308"/>
              <a:gd name="adj2" fmla="val 85076"/>
              <a:gd name="adj3" fmla="val 16667"/>
            </a:avLst>
          </a:prstGeom>
          <a:solidFill>
            <a:srgbClr val="6394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3200" b="1" dirty="0">
                <a:solidFill>
                  <a:schemeClr val="bg1"/>
                </a:solidFill>
              </a:rPr>
              <a:t>Pas besoin IA (8)</a:t>
            </a:r>
          </a:p>
        </p:txBody>
      </p:sp>
      <p:sp>
        <p:nvSpPr>
          <p:cNvPr id="11" name="Bulle narrative : rectangle à coins arrondis 10">
            <a:extLst>
              <a:ext uri="{FF2B5EF4-FFF2-40B4-BE49-F238E27FC236}">
                <a16:creationId xmlns:a16="http://schemas.microsoft.com/office/drawing/2014/main" id="{835FFD0A-07FE-B789-FF7F-242AD3A441AC}"/>
              </a:ext>
            </a:extLst>
          </p:cNvPr>
          <p:cNvSpPr/>
          <p:nvPr/>
        </p:nvSpPr>
        <p:spPr>
          <a:xfrm>
            <a:off x="6954183" y="4746003"/>
            <a:ext cx="2724345" cy="1609529"/>
          </a:xfrm>
          <a:prstGeom prst="wedgeRoundRectCallout">
            <a:avLst>
              <a:gd name="adj1" fmla="val -15557"/>
              <a:gd name="adj2" fmla="val -82466"/>
              <a:gd name="adj3" fmla="val 16667"/>
            </a:avLst>
          </a:prstGeom>
          <a:solidFill>
            <a:srgbClr val="99B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3200" b="1" dirty="0">
                <a:solidFill>
                  <a:schemeClr val="tx1"/>
                </a:solidFill>
              </a:rPr>
              <a:t>IA au cas par cas (10)</a:t>
            </a:r>
          </a:p>
        </p:txBody>
      </p:sp>
      <p:sp>
        <p:nvSpPr>
          <p:cNvPr id="5" name="ZoneTexte 4">
            <a:extLst>
              <a:ext uri="{FF2B5EF4-FFF2-40B4-BE49-F238E27FC236}">
                <a16:creationId xmlns:a16="http://schemas.microsoft.com/office/drawing/2014/main" id="{5CB0C1C2-C1D4-F995-A8F8-ACD4F8F26299}"/>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Typologie de profils d’utilisation de l’IA</a:t>
            </a:r>
          </a:p>
        </p:txBody>
      </p:sp>
      <p:sp>
        <p:nvSpPr>
          <p:cNvPr id="6" name="ZoneTexte 5">
            <a:extLst>
              <a:ext uri="{FF2B5EF4-FFF2-40B4-BE49-F238E27FC236}">
                <a16:creationId xmlns:a16="http://schemas.microsoft.com/office/drawing/2014/main" id="{E8F22A2C-74DA-F38A-2F8C-6A99F7167ED4}"/>
              </a:ext>
            </a:extLst>
          </p:cNvPr>
          <p:cNvSpPr txBox="1"/>
          <p:nvPr/>
        </p:nvSpPr>
        <p:spPr>
          <a:xfrm>
            <a:off x="11307778" y="3565768"/>
            <a:ext cx="787652" cy="923330"/>
          </a:xfrm>
          <a:prstGeom prst="rect">
            <a:avLst/>
          </a:prstGeom>
          <a:solidFill>
            <a:srgbClr val="00B050"/>
          </a:solidFill>
        </p:spPr>
        <p:txBody>
          <a:bodyPr wrap="square" rtlCol="0">
            <a:spAutoFit/>
          </a:bodyPr>
          <a:lstStyle/>
          <a:p>
            <a:pPr algn="ctr"/>
            <a:r>
              <a:rPr lang="fr-CA" sz="5400" b="1" dirty="0">
                <a:solidFill>
                  <a:schemeClr val="bg1"/>
                </a:solidFill>
              </a:rPr>
              <a:t>+</a:t>
            </a:r>
          </a:p>
        </p:txBody>
      </p:sp>
      <p:sp>
        <p:nvSpPr>
          <p:cNvPr id="12" name="ZoneTexte 11">
            <a:extLst>
              <a:ext uri="{FF2B5EF4-FFF2-40B4-BE49-F238E27FC236}">
                <a16:creationId xmlns:a16="http://schemas.microsoft.com/office/drawing/2014/main" id="{7EF65D39-6F8A-9D57-22AE-2D19FACDC75A}"/>
              </a:ext>
            </a:extLst>
          </p:cNvPr>
          <p:cNvSpPr txBox="1"/>
          <p:nvPr/>
        </p:nvSpPr>
        <p:spPr>
          <a:xfrm>
            <a:off x="96570" y="3546754"/>
            <a:ext cx="787652" cy="923330"/>
          </a:xfrm>
          <a:prstGeom prst="rect">
            <a:avLst/>
          </a:prstGeom>
          <a:solidFill>
            <a:srgbClr val="FF0000"/>
          </a:solidFill>
        </p:spPr>
        <p:txBody>
          <a:bodyPr wrap="square" rtlCol="0">
            <a:spAutoFit/>
          </a:bodyPr>
          <a:lstStyle/>
          <a:p>
            <a:pPr algn="ctr"/>
            <a:r>
              <a:rPr lang="fr-CA" sz="5400" b="1" dirty="0">
                <a:solidFill>
                  <a:schemeClr val="bg1"/>
                </a:solidFill>
              </a:rPr>
              <a:t>–</a:t>
            </a:r>
          </a:p>
        </p:txBody>
      </p:sp>
      <p:sp>
        <p:nvSpPr>
          <p:cNvPr id="13" name="Rectangle : coins arrondis 12">
            <a:extLst>
              <a:ext uri="{FF2B5EF4-FFF2-40B4-BE49-F238E27FC236}">
                <a16:creationId xmlns:a16="http://schemas.microsoft.com/office/drawing/2014/main" id="{1F577B61-73D1-6DA3-5977-52977BB3B98D}"/>
              </a:ext>
            </a:extLst>
          </p:cNvPr>
          <p:cNvSpPr/>
          <p:nvPr/>
        </p:nvSpPr>
        <p:spPr>
          <a:xfrm>
            <a:off x="9044413" y="889772"/>
            <a:ext cx="3051017" cy="534154"/>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2800" dirty="0"/>
              <a:t>37 étudiant.es</a:t>
            </a:r>
          </a:p>
        </p:txBody>
      </p:sp>
    </p:spTree>
    <p:extLst>
      <p:ext uri="{BB962C8B-B14F-4D97-AF65-F5344CB8AC3E}">
        <p14:creationId xmlns:p14="http://schemas.microsoft.com/office/powerpoint/2010/main" val="2683442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9176B-B551-056E-8B28-A70E9830072B}"/>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E0626325-B8C4-F109-E7DC-5DC5477DA14C}"/>
              </a:ext>
            </a:extLst>
          </p:cNvPr>
          <p:cNvSpPr txBox="1"/>
          <p:nvPr/>
        </p:nvSpPr>
        <p:spPr>
          <a:xfrm>
            <a:off x="0" y="105023"/>
            <a:ext cx="12191999" cy="646331"/>
          </a:xfrm>
          <a:prstGeom prst="rect">
            <a:avLst/>
          </a:prstGeom>
          <a:solidFill>
            <a:srgbClr val="355C7D"/>
          </a:solidFill>
        </p:spPr>
        <p:txBody>
          <a:bodyPr wrap="square">
            <a:spAutoFit/>
          </a:bodyPr>
          <a:lstStyle/>
          <a:p>
            <a:pPr algn="ctr">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Typologie de profils d’utilisation de l’IA</a:t>
            </a:r>
          </a:p>
        </p:txBody>
      </p:sp>
      <p:sp>
        <p:nvSpPr>
          <p:cNvPr id="9" name="ZoneTexte 8">
            <a:extLst>
              <a:ext uri="{FF2B5EF4-FFF2-40B4-BE49-F238E27FC236}">
                <a16:creationId xmlns:a16="http://schemas.microsoft.com/office/drawing/2014/main" id="{7253F422-DA76-B42A-DAFD-866C7A4A50E4}"/>
              </a:ext>
            </a:extLst>
          </p:cNvPr>
          <p:cNvSpPr txBox="1"/>
          <p:nvPr/>
        </p:nvSpPr>
        <p:spPr>
          <a:xfrm>
            <a:off x="93553" y="784214"/>
            <a:ext cx="12004894" cy="5828327"/>
          </a:xfrm>
          <a:prstGeom prst="rect">
            <a:avLst/>
          </a:prstGeom>
          <a:noFill/>
        </p:spPr>
        <p:txBody>
          <a:bodyPr wrap="square" rtlCol="0">
            <a:spAutoFit/>
          </a:bodyPr>
          <a:lstStyle/>
          <a:p>
            <a:pPr algn="just">
              <a:lnSpc>
                <a:spcPct val="120000"/>
              </a:lnSpc>
            </a:pPr>
            <a:r>
              <a:rPr lang="fr-CA" sz="2400" b="1" dirty="0">
                <a:highlight>
                  <a:srgbClr val="FFFF00"/>
                </a:highlight>
              </a:rPr>
              <a:t>Contre IA</a:t>
            </a:r>
          </a:p>
          <a:p>
            <a:pPr marL="571500" indent="-571500" algn="just">
              <a:lnSpc>
                <a:spcPct val="120000"/>
              </a:lnSpc>
              <a:buFont typeface="Arial" panose="020B0604020202020204" pitchFamily="34" charset="0"/>
              <a:buChar char="•"/>
            </a:pPr>
            <a:r>
              <a:rPr lang="fr-CA" sz="2400" dirty="0"/>
              <a:t>IA perçu comme fondamentalement « mauvais »</a:t>
            </a:r>
          </a:p>
          <a:p>
            <a:pPr marL="571500" indent="-571500" algn="just">
              <a:lnSpc>
                <a:spcPct val="120000"/>
              </a:lnSpc>
              <a:buFont typeface="Arial" panose="020B0604020202020204" pitchFamily="34" charset="0"/>
              <a:buChar char="•"/>
            </a:pPr>
            <a:r>
              <a:rPr lang="fr-CA" sz="2400" dirty="0"/>
              <a:t>Nombreux impacts négatifs de l’IA spontanément nommés (environnement, éthique, concentration des pouvoirs, etc.)</a:t>
            </a:r>
          </a:p>
          <a:p>
            <a:pPr marL="571500" indent="-571500" algn="just">
              <a:lnSpc>
                <a:spcPct val="120000"/>
              </a:lnSpc>
              <a:buFont typeface="Arial" panose="020B0604020202020204" pitchFamily="34" charset="0"/>
              <a:buChar char="•"/>
            </a:pPr>
            <a:r>
              <a:rPr lang="fr-CA" sz="2400" dirty="0"/>
              <a:t>« Je ne veux pas être complice » </a:t>
            </a:r>
          </a:p>
          <a:p>
            <a:pPr marL="571500" indent="-571500" algn="just">
              <a:lnSpc>
                <a:spcPct val="120000"/>
              </a:lnSpc>
              <a:buFont typeface="Arial" panose="020B0604020202020204" pitchFamily="34" charset="0"/>
              <a:buChar char="•"/>
            </a:pPr>
            <a:r>
              <a:rPr lang="fr-CA" sz="2400" dirty="0"/>
              <a:t>Aucune utilisation de l’IA par principe (à l’école et en général)</a:t>
            </a:r>
          </a:p>
          <a:p>
            <a:pPr algn="just">
              <a:lnSpc>
                <a:spcPct val="120000"/>
              </a:lnSpc>
            </a:pPr>
            <a:endParaRPr lang="fr-CA" sz="2400" dirty="0"/>
          </a:p>
          <a:p>
            <a:pPr algn="just">
              <a:lnSpc>
                <a:spcPct val="120000"/>
              </a:lnSpc>
            </a:pPr>
            <a:r>
              <a:rPr lang="fr-CA" sz="2400" b="1" dirty="0">
                <a:highlight>
                  <a:srgbClr val="FFFF00"/>
                </a:highlight>
              </a:rPr>
              <a:t>Peu de maitrise et d’intérêt pour IA</a:t>
            </a:r>
          </a:p>
          <a:p>
            <a:pPr marL="571500" indent="-571500" algn="just">
              <a:lnSpc>
                <a:spcPct val="120000"/>
              </a:lnSpc>
              <a:buFont typeface="Arial" panose="020B0604020202020204" pitchFamily="34" charset="0"/>
              <a:buChar char="•"/>
            </a:pPr>
            <a:r>
              <a:rPr lang="fr-CA" sz="2400" dirty="0"/>
              <a:t>Estiment avoir peu ou pas de connaissances pour bien utiliser IA</a:t>
            </a:r>
          </a:p>
          <a:p>
            <a:pPr marL="571500" indent="-571500" algn="just">
              <a:lnSpc>
                <a:spcPct val="120000"/>
              </a:lnSpc>
              <a:buFont typeface="Arial" panose="020B0604020202020204" pitchFamily="34" charset="0"/>
              <a:buChar char="•"/>
            </a:pPr>
            <a:r>
              <a:rPr lang="fr-CA" sz="2400" dirty="0"/>
              <a:t>Peu d’intérêt pour l’IA en général (peu ou pas d’utilisation en dehors de l’école)</a:t>
            </a:r>
          </a:p>
          <a:p>
            <a:pPr marL="571500" indent="-571500" algn="just">
              <a:lnSpc>
                <a:spcPct val="120000"/>
              </a:lnSpc>
              <a:buFont typeface="Arial" panose="020B0604020202020204" pitchFamily="34" charset="0"/>
              <a:buChar char="•"/>
            </a:pPr>
            <a:r>
              <a:rPr lang="fr-CA" sz="2400" dirty="0"/>
              <a:t>À l’école, IA est peu utilisé (« je n’ai pas le réflexe de l’utiliser »)</a:t>
            </a:r>
          </a:p>
          <a:p>
            <a:pPr marL="571500" indent="-571500" algn="just">
              <a:lnSpc>
                <a:spcPct val="120000"/>
              </a:lnSpc>
              <a:buFont typeface="Arial" panose="020B0604020202020204" pitchFamily="34" charset="0"/>
              <a:buChar char="•"/>
            </a:pPr>
            <a:r>
              <a:rPr lang="fr-CA" sz="2400" dirty="0"/>
              <a:t>Peu de persévérance dans l’utilisation de l’IA, surtout si les premières réponses ne sont pas satisfaisantes</a:t>
            </a:r>
            <a:endParaRPr lang="fr-CA" sz="2400" b="1" dirty="0">
              <a:highlight>
                <a:srgbClr val="FFFF00"/>
              </a:highlight>
            </a:endParaRPr>
          </a:p>
        </p:txBody>
      </p:sp>
    </p:spTree>
    <p:extLst>
      <p:ext uri="{BB962C8B-B14F-4D97-AF65-F5344CB8AC3E}">
        <p14:creationId xmlns:p14="http://schemas.microsoft.com/office/powerpoint/2010/main" val="4118888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73F74-E69A-B6AE-9558-61C391E02715}"/>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C2F2EAE1-E0CB-4300-B3AB-B7D5761D4592}"/>
              </a:ext>
            </a:extLst>
          </p:cNvPr>
          <p:cNvSpPr txBox="1"/>
          <p:nvPr/>
        </p:nvSpPr>
        <p:spPr>
          <a:xfrm>
            <a:off x="0" y="105023"/>
            <a:ext cx="12191999" cy="646331"/>
          </a:xfrm>
          <a:prstGeom prst="rect">
            <a:avLst/>
          </a:prstGeom>
          <a:solidFill>
            <a:srgbClr val="355C7D"/>
          </a:solidFill>
        </p:spPr>
        <p:txBody>
          <a:bodyPr wrap="square">
            <a:spAutoFit/>
          </a:bodyPr>
          <a:lstStyle/>
          <a:p>
            <a:pPr algn="ctr">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Typologie de profils d’utilisation de l’IA</a:t>
            </a:r>
          </a:p>
        </p:txBody>
      </p:sp>
      <p:sp>
        <p:nvSpPr>
          <p:cNvPr id="9" name="ZoneTexte 8">
            <a:extLst>
              <a:ext uri="{FF2B5EF4-FFF2-40B4-BE49-F238E27FC236}">
                <a16:creationId xmlns:a16="http://schemas.microsoft.com/office/drawing/2014/main" id="{B4903BB6-7972-5651-2EC4-8359053AFA13}"/>
              </a:ext>
            </a:extLst>
          </p:cNvPr>
          <p:cNvSpPr txBox="1"/>
          <p:nvPr/>
        </p:nvSpPr>
        <p:spPr>
          <a:xfrm>
            <a:off x="93553" y="874744"/>
            <a:ext cx="12004894" cy="5828327"/>
          </a:xfrm>
          <a:prstGeom prst="rect">
            <a:avLst/>
          </a:prstGeom>
          <a:noFill/>
        </p:spPr>
        <p:txBody>
          <a:bodyPr wrap="square" rtlCol="0">
            <a:spAutoFit/>
          </a:bodyPr>
          <a:lstStyle/>
          <a:p>
            <a:pPr algn="just">
              <a:lnSpc>
                <a:spcPct val="120000"/>
              </a:lnSpc>
            </a:pPr>
            <a:r>
              <a:rPr lang="fr-CA" sz="2400" b="1" dirty="0">
                <a:highlight>
                  <a:srgbClr val="FFFF00"/>
                </a:highlight>
              </a:rPr>
              <a:t>Pas besoin IA </a:t>
            </a:r>
          </a:p>
          <a:p>
            <a:pPr marL="571500" indent="-571500" algn="just">
              <a:lnSpc>
                <a:spcPct val="120000"/>
              </a:lnSpc>
              <a:buFont typeface="Arial" panose="020B0604020202020204" pitchFamily="34" charset="0"/>
              <a:buChar char="•"/>
            </a:pPr>
            <a:r>
              <a:rPr lang="fr-CA" sz="2400" dirty="0"/>
              <a:t>Dans ce groupe, sur-représentation de « bons » élèves (notamment filles)</a:t>
            </a:r>
          </a:p>
          <a:p>
            <a:pPr marL="571500" indent="-571500" algn="just">
              <a:lnSpc>
                <a:spcPct val="120000"/>
              </a:lnSpc>
              <a:buFont typeface="Arial" panose="020B0604020202020204" pitchFamily="34" charset="0"/>
              <a:buChar char="•"/>
            </a:pPr>
            <a:r>
              <a:rPr lang="fr-CA" sz="2400" dirty="0"/>
              <a:t>Travaux dans le cours jugés non difficiles</a:t>
            </a:r>
          </a:p>
          <a:p>
            <a:pPr marL="571500" indent="-571500" algn="just">
              <a:lnSpc>
                <a:spcPct val="120000"/>
              </a:lnSpc>
              <a:buFont typeface="Arial" panose="020B0604020202020204" pitchFamily="34" charset="0"/>
              <a:buChar char="•"/>
            </a:pPr>
            <a:r>
              <a:rPr lang="fr-CA" sz="2400" dirty="0"/>
              <a:t>Font spontanément le lien avec les autres cours du programme</a:t>
            </a:r>
          </a:p>
          <a:p>
            <a:pPr marL="571500" indent="-571500" algn="just">
              <a:lnSpc>
                <a:spcPct val="120000"/>
              </a:lnSpc>
              <a:buFont typeface="Arial" panose="020B0604020202020204" pitchFamily="34" charset="0"/>
              <a:buChar char="•"/>
            </a:pPr>
            <a:r>
              <a:rPr lang="fr-CA" sz="2400" dirty="0"/>
              <a:t>Déclarent savoir bien faire le type de travail demandé par le prof </a:t>
            </a:r>
            <a:r>
              <a:rPr lang="fr-CA" sz="2400" u="sng" dirty="0"/>
              <a:t>sans l’IA </a:t>
            </a:r>
            <a:r>
              <a:rPr lang="fr-CA" sz="2400" dirty="0"/>
              <a:t>(recherche de sources, plan détaillé, etc.) </a:t>
            </a:r>
          </a:p>
          <a:p>
            <a:pPr marL="571500" indent="-571500" algn="just">
              <a:lnSpc>
                <a:spcPct val="120000"/>
              </a:lnSpc>
              <a:buFont typeface="Arial" panose="020B0604020202020204" pitchFamily="34" charset="0"/>
              <a:buChar char="•"/>
            </a:pPr>
            <a:r>
              <a:rPr lang="fr-CA" sz="2400" dirty="0"/>
              <a:t>IA parfois utilisée mais ses réponses ne sont pas retenues si elles ne respectent pas le standard de qualité attendu par ces élèves (IA utilisée si valeur ajoutée)</a:t>
            </a:r>
          </a:p>
          <a:p>
            <a:pPr marL="571500" indent="-571500" algn="just">
              <a:lnSpc>
                <a:spcPct val="120000"/>
              </a:lnSpc>
              <a:buFont typeface="Arial" panose="020B0604020202020204" pitchFamily="34" charset="0"/>
              <a:buChar char="•"/>
            </a:pPr>
            <a:r>
              <a:rPr lang="fr-CA" sz="2400" dirty="0"/>
              <a:t>Limites de l’IA connues par ces élèves à la suite de « mauvaises » expériences passées</a:t>
            </a:r>
          </a:p>
          <a:p>
            <a:pPr marL="571500" indent="-571500" algn="just">
              <a:lnSpc>
                <a:spcPct val="120000"/>
              </a:lnSpc>
              <a:buFont typeface="Arial" panose="020B0604020202020204" pitchFamily="34" charset="0"/>
              <a:buChar char="•"/>
            </a:pPr>
            <a:r>
              <a:rPr lang="fr-CA" sz="2400" dirty="0"/>
              <a:t>IA pas nécessairement perçu comme un gain de temps</a:t>
            </a:r>
          </a:p>
          <a:p>
            <a:pPr marL="571500" indent="-571500" algn="just">
              <a:lnSpc>
                <a:spcPct val="120000"/>
              </a:lnSpc>
              <a:buFont typeface="Arial" panose="020B0604020202020204" pitchFamily="34" charset="0"/>
              <a:buChar char="•"/>
            </a:pPr>
            <a:r>
              <a:rPr lang="fr-CA" sz="2400" dirty="0"/>
              <a:t>IA perçu comme un risque potentiel (mauvaise source, résumé incomplet d’un texte, plan détaillé pas cohérent)</a:t>
            </a:r>
          </a:p>
        </p:txBody>
      </p:sp>
    </p:spTree>
    <p:extLst>
      <p:ext uri="{BB962C8B-B14F-4D97-AF65-F5344CB8AC3E}">
        <p14:creationId xmlns:p14="http://schemas.microsoft.com/office/powerpoint/2010/main" val="4109366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5EB33-916A-7E22-AB3C-08A6911A780C}"/>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ED318814-41CB-7754-B0DA-06D0D5FC42DA}"/>
              </a:ext>
            </a:extLst>
          </p:cNvPr>
          <p:cNvSpPr txBox="1"/>
          <p:nvPr/>
        </p:nvSpPr>
        <p:spPr>
          <a:xfrm>
            <a:off x="0" y="105023"/>
            <a:ext cx="12191999" cy="646331"/>
          </a:xfrm>
          <a:prstGeom prst="rect">
            <a:avLst/>
          </a:prstGeom>
          <a:solidFill>
            <a:srgbClr val="355C7D"/>
          </a:solidFill>
        </p:spPr>
        <p:txBody>
          <a:bodyPr wrap="square">
            <a:spAutoFit/>
          </a:bodyPr>
          <a:lstStyle/>
          <a:p>
            <a:pPr algn="ctr">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Typologie de profils d’utilisation de l’IA</a:t>
            </a:r>
          </a:p>
        </p:txBody>
      </p:sp>
      <p:sp>
        <p:nvSpPr>
          <p:cNvPr id="9" name="ZoneTexte 8">
            <a:extLst>
              <a:ext uri="{FF2B5EF4-FFF2-40B4-BE49-F238E27FC236}">
                <a16:creationId xmlns:a16="http://schemas.microsoft.com/office/drawing/2014/main" id="{34056140-36A6-C1D3-3EAE-B69AB09C96D5}"/>
              </a:ext>
            </a:extLst>
          </p:cNvPr>
          <p:cNvSpPr txBox="1"/>
          <p:nvPr/>
        </p:nvSpPr>
        <p:spPr>
          <a:xfrm>
            <a:off x="93552" y="843918"/>
            <a:ext cx="12004894" cy="6014082"/>
          </a:xfrm>
          <a:prstGeom prst="rect">
            <a:avLst/>
          </a:prstGeom>
          <a:noFill/>
        </p:spPr>
        <p:txBody>
          <a:bodyPr wrap="square" rtlCol="0">
            <a:spAutoFit/>
          </a:bodyPr>
          <a:lstStyle/>
          <a:p>
            <a:pPr algn="just">
              <a:lnSpc>
                <a:spcPct val="120000"/>
              </a:lnSpc>
            </a:pPr>
            <a:r>
              <a:rPr lang="fr-CA" sz="2300" b="1" dirty="0">
                <a:highlight>
                  <a:srgbClr val="FFFF00"/>
                </a:highlight>
              </a:rPr>
              <a:t>Pro IA </a:t>
            </a:r>
          </a:p>
          <a:p>
            <a:pPr marL="571500" indent="-571500" algn="just">
              <a:lnSpc>
                <a:spcPct val="120000"/>
              </a:lnSpc>
              <a:buFont typeface="Arial" panose="020B0604020202020204" pitchFamily="34" charset="0"/>
              <a:buChar char="•"/>
            </a:pPr>
            <a:r>
              <a:rPr lang="fr-CA" sz="2300" dirty="0"/>
              <a:t>IA perçu comme une « bonne chose » du point de vue de la société (et de l’école)</a:t>
            </a:r>
          </a:p>
          <a:p>
            <a:pPr marL="571500" indent="-571500" algn="just">
              <a:lnSpc>
                <a:spcPct val="120000"/>
              </a:lnSpc>
              <a:buFont typeface="Arial" panose="020B0604020202020204" pitchFamily="34" charset="0"/>
              <a:buChar char="•"/>
            </a:pPr>
            <a:r>
              <a:rPr lang="fr-CA" sz="2300" dirty="0"/>
              <a:t>IA perçu comme inévitable malgré ses impacts négatifs (environnement, etc.)</a:t>
            </a:r>
          </a:p>
          <a:p>
            <a:pPr marL="571500" indent="-571500" algn="just">
              <a:lnSpc>
                <a:spcPct val="120000"/>
              </a:lnSpc>
              <a:buFont typeface="Arial" panose="020B0604020202020204" pitchFamily="34" charset="0"/>
              <a:buChar char="•"/>
            </a:pPr>
            <a:r>
              <a:rPr lang="fr-CA" sz="2300" dirty="0"/>
              <a:t>Utilisation régulière de l’IA (à l’école, dans la vie personnelle, parfois au travail)</a:t>
            </a:r>
          </a:p>
          <a:p>
            <a:pPr marL="571500" indent="-571500" algn="just">
              <a:lnSpc>
                <a:spcPct val="120000"/>
              </a:lnSpc>
              <a:buFont typeface="Arial" panose="020B0604020202020204" pitchFamily="34" charset="0"/>
              <a:buChar char="•"/>
            </a:pPr>
            <a:r>
              <a:rPr lang="fr-CA" sz="2300" dirty="0"/>
              <a:t>Déclarent savoir bien utiliser l’IA (apprentissage autodidacte)</a:t>
            </a:r>
          </a:p>
          <a:p>
            <a:pPr marL="571500" indent="-571500" algn="just">
              <a:lnSpc>
                <a:spcPct val="120000"/>
              </a:lnSpc>
              <a:buFont typeface="Arial" panose="020B0604020202020204" pitchFamily="34" charset="0"/>
              <a:buChar char="•"/>
            </a:pPr>
            <a:r>
              <a:rPr lang="fr-CA" sz="2300" dirty="0"/>
              <a:t>Ne souhaitent pas (pour la plupart) avoir une formation IA à l’école</a:t>
            </a:r>
          </a:p>
          <a:p>
            <a:pPr marL="571500" indent="-571500" algn="just">
              <a:lnSpc>
                <a:spcPct val="120000"/>
              </a:lnSpc>
              <a:buFont typeface="Arial" panose="020B0604020202020204" pitchFamily="34" charset="0"/>
              <a:buChar char="•"/>
            </a:pPr>
            <a:r>
              <a:rPr lang="fr-CA" sz="2300" dirty="0"/>
              <a:t>Souhaitent surtout que les profs précisent les conditions d’utilisation de l’IA dans leur cours</a:t>
            </a:r>
          </a:p>
          <a:p>
            <a:pPr marL="571500" indent="-571500" algn="just">
              <a:lnSpc>
                <a:spcPct val="120000"/>
              </a:lnSpc>
              <a:buFont typeface="Arial" panose="020B0604020202020204" pitchFamily="34" charset="0"/>
              <a:buChar char="•"/>
            </a:pPr>
            <a:r>
              <a:rPr lang="fr-CA" sz="2300" dirty="0"/>
              <a:t>Reconnaissent le manque de fiabilité de certaines réponses de l’IA mais le problème est l’utilisation de mauvais prompts ou des demandes pas claires faites à l’IA</a:t>
            </a:r>
          </a:p>
          <a:p>
            <a:pPr marL="571500" indent="-571500" algn="just">
              <a:lnSpc>
                <a:spcPct val="120000"/>
              </a:lnSpc>
              <a:buFont typeface="Arial" panose="020B0604020202020204" pitchFamily="34" charset="0"/>
              <a:buChar char="•"/>
            </a:pPr>
            <a:r>
              <a:rPr lang="fr-CA" sz="2300" dirty="0"/>
              <a:t>IA est (très) souvent sondé pour les travaux à l’école</a:t>
            </a:r>
          </a:p>
          <a:p>
            <a:pPr marL="571500" indent="-571500" algn="just">
              <a:lnSpc>
                <a:spcPct val="120000"/>
              </a:lnSpc>
              <a:buFont typeface="Arial" panose="020B0604020202020204" pitchFamily="34" charset="0"/>
              <a:buChar char="•"/>
            </a:pPr>
            <a:r>
              <a:rPr lang="fr-CA" sz="2300" dirty="0"/>
              <a:t>Les réponses de l’IA ne sont pas nécessairement retenues (selon le type de travail)</a:t>
            </a:r>
          </a:p>
          <a:p>
            <a:pPr marL="571500" indent="-571500" algn="just">
              <a:lnSpc>
                <a:spcPct val="120000"/>
              </a:lnSpc>
              <a:buFont typeface="Arial" panose="020B0604020202020204" pitchFamily="34" charset="0"/>
              <a:buChar char="•"/>
            </a:pPr>
            <a:r>
              <a:rPr lang="fr-CA" sz="2300" dirty="0"/>
              <a:t>À l’intérieur de ce groupe, il semble y avoir 2 sous-groupes: les « bons élèves » et les « opportunistes » (utiliser un maximum l’IA pour travailler le moins possible…)</a:t>
            </a:r>
          </a:p>
        </p:txBody>
      </p:sp>
    </p:spTree>
    <p:extLst>
      <p:ext uri="{BB962C8B-B14F-4D97-AF65-F5344CB8AC3E}">
        <p14:creationId xmlns:p14="http://schemas.microsoft.com/office/powerpoint/2010/main" val="4218029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3D3E9-32EB-2ABD-D14E-D3E815574B11}"/>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5C5AAC2B-09AE-170C-6AEA-8EF7DC5F1B40}"/>
              </a:ext>
            </a:extLst>
          </p:cNvPr>
          <p:cNvSpPr txBox="1"/>
          <p:nvPr/>
        </p:nvSpPr>
        <p:spPr>
          <a:xfrm>
            <a:off x="0" y="105023"/>
            <a:ext cx="12191999" cy="646331"/>
          </a:xfrm>
          <a:prstGeom prst="rect">
            <a:avLst/>
          </a:prstGeom>
          <a:solidFill>
            <a:srgbClr val="355C7D"/>
          </a:solidFill>
        </p:spPr>
        <p:txBody>
          <a:bodyPr wrap="square">
            <a:spAutoFit/>
          </a:bodyPr>
          <a:lstStyle/>
          <a:p>
            <a:pPr algn="ctr">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Typologie de profils d’utilisation de l’IA</a:t>
            </a:r>
          </a:p>
        </p:txBody>
      </p:sp>
      <p:sp>
        <p:nvSpPr>
          <p:cNvPr id="9" name="ZoneTexte 8">
            <a:extLst>
              <a:ext uri="{FF2B5EF4-FFF2-40B4-BE49-F238E27FC236}">
                <a16:creationId xmlns:a16="http://schemas.microsoft.com/office/drawing/2014/main" id="{5E5BA8BC-EF9F-95CD-2919-115E2E51A719}"/>
              </a:ext>
            </a:extLst>
          </p:cNvPr>
          <p:cNvSpPr txBox="1"/>
          <p:nvPr/>
        </p:nvSpPr>
        <p:spPr>
          <a:xfrm>
            <a:off x="93552" y="843918"/>
            <a:ext cx="12004894" cy="4498732"/>
          </a:xfrm>
          <a:prstGeom prst="rect">
            <a:avLst/>
          </a:prstGeom>
          <a:noFill/>
        </p:spPr>
        <p:txBody>
          <a:bodyPr wrap="square" rtlCol="0">
            <a:spAutoFit/>
          </a:bodyPr>
          <a:lstStyle/>
          <a:p>
            <a:pPr algn="just">
              <a:lnSpc>
                <a:spcPct val="120000"/>
              </a:lnSpc>
            </a:pPr>
            <a:r>
              <a:rPr lang="fr-CA" sz="2400" b="1" dirty="0">
                <a:highlight>
                  <a:srgbClr val="FFFF00"/>
                </a:highlight>
              </a:rPr>
              <a:t>IA au cas par cas  </a:t>
            </a:r>
          </a:p>
          <a:p>
            <a:pPr marL="571500" indent="-571500" algn="just">
              <a:lnSpc>
                <a:spcPct val="120000"/>
              </a:lnSpc>
              <a:buFont typeface="Arial" panose="020B0604020202020204" pitchFamily="34" charset="0"/>
              <a:buChar char="•"/>
            </a:pPr>
            <a:r>
              <a:rPr lang="fr-CA" sz="2400" dirty="0"/>
              <a:t>Discours sur l’IA moins clair, plus neutre et plus nuancé (en comparaison avec les groupes « pro IA » et « pas besoin de l’IA »)</a:t>
            </a:r>
          </a:p>
          <a:p>
            <a:pPr marL="571500" indent="-571500" algn="just">
              <a:lnSpc>
                <a:spcPct val="120000"/>
              </a:lnSpc>
              <a:buFont typeface="Arial" panose="020B0604020202020204" pitchFamily="34" charset="0"/>
              <a:buChar char="•"/>
            </a:pPr>
            <a:r>
              <a:rPr lang="fr-CA" sz="2400" dirty="0"/>
              <a:t>Semblent avoir une moins grande expérience de l’utilisation de l’IA</a:t>
            </a:r>
          </a:p>
          <a:p>
            <a:pPr marL="571500" indent="-571500" algn="just">
              <a:lnSpc>
                <a:spcPct val="120000"/>
              </a:lnSpc>
              <a:buFont typeface="Arial" panose="020B0604020202020204" pitchFamily="34" charset="0"/>
              <a:buChar char="•"/>
            </a:pPr>
            <a:r>
              <a:rPr lang="fr-CA" sz="2400" dirty="0"/>
              <a:t>Groupe qui est le plus favorable à une formation IA à l’école</a:t>
            </a:r>
          </a:p>
          <a:p>
            <a:pPr marL="571500" indent="-571500" algn="just">
              <a:lnSpc>
                <a:spcPct val="120000"/>
              </a:lnSpc>
              <a:buFont typeface="Arial" panose="020B0604020202020204" pitchFamily="34" charset="0"/>
              <a:buChar char="•"/>
            </a:pPr>
            <a:r>
              <a:rPr lang="fr-CA" sz="2400" dirty="0"/>
              <a:t>Utilisent parfois l’IA à l’école et parfois non</a:t>
            </a:r>
          </a:p>
          <a:p>
            <a:pPr marL="571500" indent="-571500" algn="just">
              <a:lnSpc>
                <a:spcPct val="120000"/>
              </a:lnSpc>
              <a:buFont typeface="Arial" panose="020B0604020202020204" pitchFamily="34" charset="0"/>
              <a:buChar char="•"/>
            </a:pPr>
            <a:r>
              <a:rPr lang="fr-CA" sz="2400" dirty="0"/>
              <a:t>La « qualité » des premières réponses de l’IA semblent influencer l’utilisation de l’IA </a:t>
            </a:r>
          </a:p>
          <a:p>
            <a:pPr marL="571500" indent="-571500" algn="just">
              <a:lnSpc>
                <a:spcPct val="120000"/>
              </a:lnSpc>
              <a:buFont typeface="Arial" panose="020B0604020202020204" pitchFamily="34" charset="0"/>
              <a:buChar char="•"/>
            </a:pPr>
            <a:r>
              <a:rPr lang="fr-CA" sz="2400" dirty="0"/>
              <a:t>Semblent plus sensibles aux consignes du prof sur l’utilisation de l’IA (les « pro IA » ont tendance à utiliser l’IA même si le prof l’interdit; les « pas besoin de l’IA » ne l’utiliseront pas nécessairement même si le prof l’autorise)</a:t>
            </a:r>
          </a:p>
        </p:txBody>
      </p:sp>
    </p:spTree>
    <p:extLst>
      <p:ext uri="{BB962C8B-B14F-4D97-AF65-F5344CB8AC3E}">
        <p14:creationId xmlns:p14="http://schemas.microsoft.com/office/powerpoint/2010/main" val="959697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2DDEF23E-9E24-908C-A7D9-4D7D166D5E1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46618824-9C7F-6DAF-6F39-39357C0A028A}"/>
              </a:ext>
            </a:extLst>
          </p:cNvPr>
          <p:cNvSpPr txBox="1"/>
          <p:nvPr/>
        </p:nvSpPr>
        <p:spPr>
          <a:xfrm>
            <a:off x="488887" y="586509"/>
            <a:ext cx="11362099" cy="2773580"/>
          </a:xfrm>
          <a:prstGeom prst="rect">
            <a:avLst/>
          </a:prstGeom>
          <a:noFill/>
        </p:spPr>
        <p:txBody>
          <a:bodyPr wrap="square">
            <a:spAutoFit/>
          </a:bodyPr>
          <a:lstStyle/>
          <a:p>
            <a:pPr algn="just">
              <a:lnSpc>
                <a:spcPct val="150000"/>
              </a:lnSpc>
            </a:pPr>
            <a:r>
              <a:rPr lang="fr-CA" sz="4000" b="1" dirty="0">
                <a:solidFill>
                  <a:srgbClr val="355C7D"/>
                </a:solidFill>
              </a:rPr>
              <a:t>Partie 4</a:t>
            </a:r>
          </a:p>
          <a:p>
            <a:pPr algn="just">
              <a:lnSpc>
                <a:spcPct val="150000"/>
              </a:lnSpc>
            </a:pPr>
            <a:r>
              <a:rPr lang="fr-CA" sz="4000" b="1" dirty="0">
                <a:solidFill>
                  <a:srgbClr val="355C7D"/>
                </a:solidFill>
              </a:rPr>
              <a:t>Avec ou sans l’IA : comparaisons des notes obtenues par les élèves</a:t>
            </a:r>
          </a:p>
        </p:txBody>
      </p:sp>
      <p:cxnSp>
        <p:nvCxnSpPr>
          <p:cNvPr id="3" name="Connecteur droit 2">
            <a:extLst>
              <a:ext uri="{FF2B5EF4-FFF2-40B4-BE49-F238E27FC236}">
                <a16:creationId xmlns:a16="http://schemas.microsoft.com/office/drawing/2014/main" id="{BED86F71-D3F0-B102-3820-E23E9C9ED639}"/>
              </a:ext>
            </a:extLst>
          </p:cNvPr>
          <p:cNvCxnSpPr>
            <a:cxnSpLocks/>
          </p:cNvCxnSpPr>
          <p:nvPr/>
        </p:nvCxnSpPr>
        <p:spPr>
          <a:xfrm>
            <a:off x="588475" y="3693818"/>
            <a:ext cx="11262511" cy="0"/>
          </a:xfrm>
          <a:prstGeom prst="line">
            <a:avLst/>
          </a:prstGeom>
          <a:ln w="76200"/>
        </p:spPr>
        <p:style>
          <a:lnRef idx="3">
            <a:schemeClr val="accent1"/>
          </a:lnRef>
          <a:fillRef idx="0">
            <a:schemeClr val="accent1"/>
          </a:fillRef>
          <a:effectRef idx="2">
            <a:schemeClr val="accent1"/>
          </a:effectRef>
          <a:fontRef idx="minor">
            <a:schemeClr val="tx1"/>
          </a:fontRef>
        </p:style>
      </p:cxnSp>
      <p:sp>
        <p:nvSpPr>
          <p:cNvPr id="2" name="ZoneTexte 1">
            <a:extLst>
              <a:ext uri="{FF2B5EF4-FFF2-40B4-BE49-F238E27FC236}">
                <a16:creationId xmlns:a16="http://schemas.microsoft.com/office/drawing/2014/main" id="{EFA85B73-AF5B-1267-B202-D33572C47674}"/>
              </a:ext>
            </a:extLst>
          </p:cNvPr>
          <p:cNvSpPr txBox="1"/>
          <p:nvPr/>
        </p:nvSpPr>
        <p:spPr>
          <a:xfrm>
            <a:off x="588474" y="4136190"/>
            <a:ext cx="11262511" cy="1839543"/>
          </a:xfrm>
          <a:prstGeom prst="rect">
            <a:avLst/>
          </a:prstGeom>
          <a:noFill/>
        </p:spPr>
        <p:txBody>
          <a:bodyPr wrap="square" rtlCol="0">
            <a:spAutoFit/>
          </a:bodyPr>
          <a:lstStyle/>
          <a:p>
            <a:pPr algn="just">
              <a:lnSpc>
                <a:spcPct val="120000"/>
              </a:lnSpc>
            </a:pPr>
            <a:r>
              <a:rPr lang="fr-CA" sz="2400" b="1" dirty="0">
                <a:solidFill>
                  <a:srgbClr val="FF0000"/>
                </a:solidFill>
              </a:rPr>
              <a:t>Les travaux ont été corrigés et évalués sans que le prof sache qui a utilisé l’IA ni comment l’IA a été utilisée (l’utilisation de l’IA par les élèves a été connue à la semaine 9 lors d’entretiens individuels après la remise et la correction des travaux liés à la recherche documentaire)</a:t>
            </a:r>
          </a:p>
        </p:txBody>
      </p:sp>
    </p:spTree>
    <p:extLst>
      <p:ext uri="{BB962C8B-B14F-4D97-AF65-F5344CB8AC3E}">
        <p14:creationId xmlns:p14="http://schemas.microsoft.com/office/powerpoint/2010/main" val="1582580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E7A3E70A-50DA-9133-0E24-952F41F2DA6B}"/>
            </a:ext>
          </a:extLst>
        </p:cNvPr>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4F306C74-3E82-4976-65BA-206F25721999}"/>
              </a:ext>
            </a:extLst>
          </p:cNvPr>
          <p:cNvGraphicFramePr>
            <a:graphicFrameLocks noGrp="1"/>
          </p:cNvGraphicFramePr>
          <p:nvPr>
            <p:extLst>
              <p:ext uri="{D42A27DB-BD31-4B8C-83A1-F6EECF244321}">
                <p14:modId xmlns:p14="http://schemas.microsoft.com/office/powerpoint/2010/main" val="2854191855"/>
              </p:ext>
            </p:extLst>
          </p:nvPr>
        </p:nvGraphicFramePr>
        <p:xfrm>
          <a:off x="123354" y="1702051"/>
          <a:ext cx="11800060" cy="4958853"/>
        </p:xfrm>
        <a:graphic>
          <a:graphicData uri="http://schemas.openxmlformats.org/drawingml/2006/table">
            <a:tbl>
              <a:tblPr firstRow="1" bandRow="1">
                <a:tableStyleId>{5C22544A-7EE6-4342-B048-85BDC9FD1C3A}</a:tableStyleId>
              </a:tblPr>
              <a:tblGrid>
                <a:gridCol w="3526897">
                  <a:extLst>
                    <a:ext uri="{9D8B030D-6E8A-4147-A177-3AD203B41FA5}">
                      <a16:colId xmlns:a16="http://schemas.microsoft.com/office/drawing/2014/main" val="953271303"/>
                    </a:ext>
                  </a:extLst>
                </a:gridCol>
                <a:gridCol w="2757721">
                  <a:extLst>
                    <a:ext uri="{9D8B030D-6E8A-4147-A177-3AD203B41FA5}">
                      <a16:colId xmlns:a16="http://schemas.microsoft.com/office/drawing/2014/main" val="4035858202"/>
                    </a:ext>
                  </a:extLst>
                </a:gridCol>
                <a:gridCol w="2757721">
                  <a:extLst>
                    <a:ext uri="{9D8B030D-6E8A-4147-A177-3AD203B41FA5}">
                      <a16:colId xmlns:a16="http://schemas.microsoft.com/office/drawing/2014/main" val="2102965611"/>
                    </a:ext>
                  </a:extLst>
                </a:gridCol>
                <a:gridCol w="2757721">
                  <a:extLst>
                    <a:ext uri="{9D8B030D-6E8A-4147-A177-3AD203B41FA5}">
                      <a16:colId xmlns:a16="http://schemas.microsoft.com/office/drawing/2014/main" val="4185309665"/>
                    </a:ext>
                  </a:extLst>
                </a:gridCol>
              </a:tblGrid>
              <a:tr h="1617018">
                <a:tc>
                  <a:txBody>
                    <a:bodyPr/>
                    <a:lstStyle/>
                    <a:p>
                      <a:pPr algn="ctr"/>
                      <a:endParaRPr lang="fr-CA" sz="3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3200" dirty="0"/>
                        <a:t>Nombre d’élèves</a:t>
                      </a:r>
                    </a:p>
                  </a:txBody>
                  <a:tcPr anchor="ctr"/>
                </a:tc>
                <a:tc>
                  <a:txBody>
                    <a:bodyPr/>
                    <a:lstStyle/>
                    <a:p>
                      <a:pPr algn="ctr"/>
                      <a:r>
                        <a:rPr lang="fr-CA" sz="3200" dirty="0"/>
                        <a:t>% sources acceptées</a:t>
                      </a:r>
                    </a:p>
                  </a:txBody>
                  <a:tcPr anchor="ctr"/>
                </a:tc>
                <a:tc>
                  <a:txBody>
                    <a:bodyPr/>
                    <a:lstStyle/>
                    <a:p>
                      <a:pPr algn="ctr"/>
                      <a:r>
                        <a:rPr lang="fr-CA" sz="3200" dirty="0"/>
                        <a:t>% sources scientifiques acceptées</a:t>
                      </a:r>
                    </a:p>
                  </a:txBody>
                  <a:tcPr anchor="ctr"/>
                </a:tc>
                <a:extLst>
                  <a:ext uri="{0D108BD9-81ED-4DB2-BD59-A6C34878D82A}">
                    <a16:rowId xmlns:a16="http://schemas.microsoft.com/office/drawing/2014/main" val="1517445969"/>
                  </a:ext>
                </a:extLst>
              </a:tr>
              <a:tr h="1113945">
                <a:tc>
                  <a:txBody>
                    <a:bodyPr/>
                    <a:lstStyle/>
                    <a:p>
                      <a:pPr algn="ctr"/>
                      <a:r>
                        <a:rPr lang="fr-CA" sz="3200" dirty="0"/>
                        <a:t>Ensemble des élèves</a:t>
                      </a:r>
                    </a:p>
                  </a:txBody>
                  <a:tcPr anchor="ctr"/>
                </a:tc>
                <a:tc>
                  <a:txBody>
                    <a:bodyPr/>
                    <a:lstStyle/>
                    <a:p>
                      <a:pPr algn="ctr"/>
                      <a:r>
                        <a:rPr lang="fr-CA" sz="3200" dirty="0"/>
                        <a:t>37</a:t>
                      </a:r>
                    </a:p>
                  </a:txBody>
                  <a:tcPr anchor="ctr"/>
                </a:tc>
                <a:tc>
                  <a:txBody>
                    <a:bodyPr/>
                    <a:lstStyle/>
                    <a:p>
                      <a:pPr algn="ctr"/>
                      <a:r>
                        <a:rPr lang="fr-CA" sz="3200" dirty="0"/>
                        <a:t>80%</a:t>
                      </a:r>
                    </a:p>
                  </a:txBody>
                  <a:tcPr anchor="ctr"/>
                </a:tc>
                <a:tc>
                  <a:txBody>
                    <a:bodyPr/>
                    <a:lstStyle/>
                    <a:p>
                      <a:pPr algn="ctr"/>
                      <a:r>
                        <a:rPr lang="fr-CA" sz="3200" dirty="0"/>
                        <a:t>85%</a:t>
                      </a:r>
                    </a:p>
                  </a:txBody>
                  <a:tcPr anchor="ctr"/>
                </a:tc>
                <a:extLst>
                  <a:ext uri="{0D108BD9-81ED-4DB2-BD59-A6C34878D82A}">
                    <a16:rowId xmlns:a16="http://schemas.microsoft.com/office/drawing/2014/main" val="1329081039"/>
                  </a:ext>
                </a:extLst>
              </a:tr>
              <a:tr h="1113945">
                <a:tc>
                  <a:txBody>
                    <a:bodyPr/>
                    <a:lstStyle/>
                    <a:p>
                      <a:pPr algn="ctr"/>
                      <a:r>
                        <a:rPr lang="fr-CA" sz="3200" dirty="0"/>
                        <a:t>N’ont pas intégré de sources de l’IA</a:t>
                      </a:r>
                    </a:p>
                  </a:txBody>
                  <a:tcPr anchor="ctr"/>
                </a:tc>
                <a:tc>
                  <a:txBody>
                    <a:bodyPr/>
                    <a:lstStyle/>
                    <a:p>
                      <a:pPr algn="ctr"/>
                      <a:r>
                        <a:rPr lang="fr-CA" sz="3200" dirty="0"/>
                        <a:t>17</a:t>
                      </a:r>
                    </a:p>
                  </a:txBody>
                  <a:tcPr anchor="ctr"/>
                </a:tc>
                <a:tc>
                  <a:txBody>
                    <a:bodyPr/>
                    <a:lstStyle/>
                    <a:p>
                      <a:pPr algn="ctr"/>
                      <a:r>
                        <a:rPr lang="fr-CA" sz="3200" dirty="0"/>
                        <a:t>86%</a:t>
                      </a:r>
                    </a:p>
                  </a:txBody>
                  <a:tcPr anchor="ctr"/>
                </a:tc>
                <a:tc>
                  <a:txBody>
                    <a:bodyPr/>
                    <a:lstStyle/>
                    <a:p>
                      <a:pPr algn="ctr"/>
                      <a:r>
                        <a:rPr lang="fr-CA" sz="3200" dirty="0"/>
                        <a:t>86%</a:t>
                      </a:r>
                    </a:p>
                  </a:txBody>
                  <a:tcPr anchor="ctr"/>
                </a:tc>
                <a:extLst>
                  <a:ext uri="{0D108BD9-81ED-4DB2-BD59-A6C34878D82A}">
                    <a16:rowId xmlns:a16="http://schemas.microsoft.com/office/drawing/2014/main" val="4280548128"/>
                  </a:ext>
                </a:extLst>
              </a:tr>
              <a:tr h="1113945">
                <a:tc>
                  <a:txBody>
                    <a:bodyPr/>
                    <a:lstStyle/>
                    <a:p>
                      <a:pPr algn="ctr"/>
                      <a:r>
                        <a:rPr lang="fr-CA" sz="3200" dirty="0"/>
                        <a:t>Ont intégré des sources de l’IA</a:t>
                      </a:r>
                    </a:p>
                  </a:txBody>
                  <a:tcPr anchor="ctr"/>
                </a:tc>
                <a:tc>
                  <a:txBody>
                    <a:bodyPr/>
                    <a:lstStyle/>
                    <a:p>
                      <a:pPr algn="ctr"/>
                      <a:r>
                        <a:rPr lang="fr-CA" sz="3200" dirty="0"/>
                        <a:t>20</a:t>
                      </a:r>
                    </a:p>
                  </a:txBody>
                  <a:tcPr anchor="ctr"/>
                </a:tc>
                <a:tc>
                  <a:txBody>
                    <a:bodyPr/>
                    <a:lstStyle/>
                    <a:p>
                      <a:pPr algn="ctr"/>
                      <a:r>
                        <a:rPr lang="fr-CA" sz="3200" dirty="0"/>
                        <a:t>74%</a:t>
                      </a:r>
                    </a:p>
                  </a:txBody>
                  <a:tcPr anchor="ctr"/>
                </a:tc>
                <a:tc>
                  <a:txBody>
                    <a:bodyPr/>
                    <a:lstStyle/>
                    <a:p>
                      <a:pPr algn="ctr"/>
                      <a:r>
                        <a:rPr lang="fr-CA" sz="3200" dirty="0"/>
                        <a:t>84%</a:t>
                      </a:r>
                    </a:p>
                  </a:txBody>
                  <a:tcPr anchor="ctr"/>
                </a:tc>
                <a:extLst>
                  <a:ext uri="{0D108BD9-81ED-4DB2-BD59-A6C34878D82A}">
                    <a16:rowId xmlns:a16="http://schemas.microsoft.com/office/drawing/2014/main" val="748389557"/>
                  </a:ext>
                </a:extLst>
              </a:tr>
            </a:tbl>
          </a:graphicData>
        </a:graphic>
      </p:graphicFrame>
      <p:sp>
        <p:nvSpPr>
          <p:cNvPr id="3" name="ZoneTexte 2">
            <a:extLst>
              <a:ext uri="{FF2B5EF4-FFF2-40B4-BE49-F238E27FC236}">
                <a16:creationId xmlns:a16="http://schemas.microsoft.com/office/drawing/2014/main" id="{2BF0724A-D728-F91D-F78B-F1C7D40C58BF}"/>
              </a:ext>
            </a:extLst>
          </p:cNvPr>
          <p:cNvSpPr txBox="1"/>
          <p:nvPr/>
        </p:nvSpPr>
        <p:spPr>
          <a:xfrm>
            <a:off x="123354" y="872666"/>
            <a:ext cx="8658507" cy="612284"/>
          </a:xfrm>
          <a:prstGeom prst="rect">
            <a:avLst/>
          </a:prstGeom>
          <a:noFill/>
        </p:spPr>
        <p:txBody>
          <a:bodyPr wrap="square">
            <a:spAutoFit/>
          </a:bodyPr>
          <a:lstStyle/>
          <a:p>
            <a:pPr algn="just">
              <a:lnSpc>
                <a:spcPct val="110000"/>
              </a:lnSpc>
              <a:spcAft>
                <a:spcPts val="600"/>
              </a:spcAft>
              <a:tabLst>
                <a:tab pos="270510" algn="l"/>
              </a:tabLst>
            </a:pPr>
            <a:r>
              <a:rPr lang="fr-CA" sz="3200" kern="100" dirty="0">
                <a:cs typeface="Times New Roman" panose="02020603050405020304" pitchFamily="18" charset="0"/>
              </a:rPr>
              <a:t>370 sources – 148 sources scientifiques</a:t>
            </a:r>
          </a:p>
        </p:txBody>
      </p:sp>
      <p:sp>
        <p:nvSpPr>
          <p:cNvPr id="4" name="Rectangle : coins arrondis 3">
            <a:extLst>
              <a:ext uri="{FF2B5EF4-FFF2-40B4-BE49-F238E27FC236}">
                <a16:creationId xmlns:a16="http://schemas.microsoft.com/office/drawing/2014/main" id="{A2FB4D6A-201F-6EBE-6D5B-34ABEB3901DF}"/>
              </a:ext>
            </a:extLst>
          </p:cNvPr>
          <p:cNvSpPr/>
          <p:nvPr/>
        </p:nvSpPr>
        <p:spPr>
          <a:xfrm>
            <a:off x="8872397" y="950796"/>
            <a:ext cx="3051017" cy="534154"/>
          </a:xfrm>
          <a:prstGeom prst="roundRect">
            <a:avLst/>
          </a:prstGeom>
          <a:solidFill>
            <a:srgbClr val="00B05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3200" dirty="0"/>
              <a:t>IA autorisée</a:t>
            </a:r>
          </a:p>
        </p:txBody>
      </p:sp>
      <p:sp>
        <p:nvSpPr>
          <p:cNvPr id="6" name="ZoneTexte 5">
            <a:extLst>
              <a:ext uri="{FF2B5EF4-FFF2-40B4-BE49-F238E27FC236}">
                <a16:creationId xmlns:a16="http://schemas.microsoft.com/office/drawing/2014/main" id="{46C57BBE-E7F5-FCDB-94FF-61D84B578914}"/>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Recherche de sources</a:t>
            </a:r>
          </a:p>
        </p:txBody>
      </p:sp>
    </p:spTree>
    <p:extLst>
      <p:ext uri="{BB962C8B-B14F-4D97-AF65-F5344CB8AC3E}">
        <p14:creationId xmlns:p14="http://schemas.microsoft.com/office/powerpoint/2010/main" val="3695684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54D37F0B-9FEB-2BA4-120B-337730706C1B}"/>
            </a:ext>
          </a:extLst>
        </p:cNvPr>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96A96C49-99B8-7A84-EB71-87F7CBE3E403}"/>
              </a:ext>
            </a:extLst>
          </p:cNvPr>
          <p:cNvGraphicFramePr>
            <a:graphicFrameLocks noGrp="1"/>
          </p:cNvGraphicFramePr>
          <p:nvPr>
            <p:extLst>
              <p:ext uri="{D42A27DB-BD31-4B8C-83A1-F6EECF244321}">
                <p14:modId xmlns:p14="http://schemas.microsoft.com/office/powerpoint/2010/main" val="2630310925"/>
              </p:ext>
            </p:extLst>
          </p:nvPr>
        </p:nvGraphicFramePr>
        <p:xfrm>
          <a:off x="124107" y="1122629"/>
          <a:ext cx="11943784" cy="5402475"/>
        </p:xfrm>
        <a:graphic>
          <a:graphicData uri="http://schemas.openxmlformats.org/drawingml/2006/table">
            <a:tbl>
              <a:tblPr firstRow="1" bandRow="1">
                <a:tableStyleId>{5C22544A-7EE6-4342-B048-85BDC9FD1C3A}</a:tableStyleId>
              </a:tblPr>
              <a:tblGrid>
                <a:gridCol w="2985946">
                  <a:extLst>
                    <a:ext uri="{9D8B030D-6E8A-4147-A177-3AD203B41FA5}">
                      <a16:colId xmlns:a16="http://schemas.microsoft.com/office/drawing/2014/main" val="953271303"/>
                    </a:ext>
                  </a:extLst>
                </a:gridCol>
                <a:gridCol w="2985946">
                  <a:extLst>
                    <a:ext uri="{9D8B030D-6E8A-4147-A177-3AD203B41FA5}">
                      <a16:colId xmlns:a16="http://schemas.microsoft.com/office/drawing/2014/main" val="4035858202"/>
                    </a:ext>
                  </a:extLst>
                </a:gridCol>
                <a:gridCol w="2985946">
                  <a:extLst>
                    <a:ext uri="{9D8B030D-6E8A-4147-A177-3AD203B41FA5}">
                      <a16:colId xmlns:a16="http://schemas.microsoft.com/office/drawing/2014/main" val="2102965611"/>
                    </a:ext>
                  </a:extLst>
                </a:gridCol>
                <a:gridCol w="2985946">
                  <a:extLst>
                    <a:ext uri="{9D8B030D-6E8A-4147-A177-3AD203B41FA5}">
                      <a16:colId xmlns:a16="http://schemas.microsoft.com/office/drawing/2014/main" val="4185309665"/>
                    </a:ext>
                  </a:extLst>
                </a:gridCol>
              </a:tblGrid>
              <a:tr h="1749474">
                <a:tc>
                  <a:txBody>
                    <a:bodyPr/>
                    <a:lstStyle/>
                    <a:p>
                      <a:pPr algn="ctr"/>
                      <a:endParaRPr lang="fr-CA" sz="3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3200" dirty="0"/>
                        <a:t>Nombre d’élèves</a:t>
                      </a:r>
                    </a:p>
                  </a:txBody>
                  <a:tcPr anchor="ctr"/>
                </a:tc>
                <a:tc>
                  <a:txBody>
                    <a:bodyPr/>
                    <a:lstStyle/>
                    <a:p>
                      <a:pPr algn="ctr"/>
                      <a:r>
                        <a:rPr lang="fr-CA" sz="3200" dirty="0"/>
                        <a:t>% utilisation IA (nombre)</a:t>
                      </a:r>
                    </a:p>
                  </a:txBody>
                  <a:tcPr anchor="ctr"/>
                </a:tc>
                <a:tc>
                  <a:txBody>
                    <a:bodyPr/>
                    <a:lstStyle/>
                    <a:p>
                      <a:pPr algn="ctr"/>
                      <a:r>
                        <a:rPr lang="fr-CA" sz="3200" dirty="0"/>
                        <a:t>Lien vers des sources Cairn et/ou Érudit</a:t>
                      </a:r>
                    </a:p>
                  </a:txBody>
                  <a:tcPr anchor="ctr"/>
                </a:tc>
                <a:extLst>
                  <a:ext uri="{0D108BD9-81ED-4DB2-BD59-A6C34878D82A}">
                    <a16:rowId xmlns:a16="http://schemas.microsoft.com/office/drawing/2014/main" val="1517445969"/>
                  </a:ext>
                </a:extLst>
              </a:tr>
              <a:tr h="1217667">
                <a:tc>
                  <a:txBody>
                    <a:bodyPr/>
                    <a:lstStyle/>
                    <a:p>
                      <a:pPr algn="ctr"/>
                      <a:r>
                        <a:rPr lang="fr-CA" sz="3200" dirty="0"/>
                        <a:t>Ensemble des élèves</a:t>
                      </a:r>
                    </a:p>
                  </a:txBody>
                  <a:tcPr anchor="ctr"/>
                </a:tc>
                <a:tc>
                  <a:txBody>
                    <a:bodyPr/>
                    <a:lstStyle/>
                    <a:p>
                      <a:pPr algn="ctr"/>
                      <a:r>
                        <a:rPr lang="fr-CA" sz="3200" dirty="0"/>
                        <a:t>37</a:t>
                      </a:r>
                    </a:p>
                  </a:txBody>
                  <a:tcPr anchor="ctr"/>
                </a:tc>
                <a:tc>
                  <a:txBody>
                    <a:bodyPr/>
                    <a:lstStyle/>
                    <a:p>
                      <a:pPr algn="ctr"/>
                      <a:r>
                        <a:rPr lang="fr-CA" sz="3200" dirty="0"/>
                        <a:t>54%</a:t>
                      </a:r>
                    </a:p>
                    <a:p>
                      <a:pPr algn="ctr"/>
                      <a:r>
                        <a:rPr lang="fr-CA" sz="3200" dirty="0"/>
                        <a:t>(20 élèves)</a:t>
                      </a:r>
                    </a:p>
                  </a:txBody>
                  <a:tcPr anchor="ctr"/>
                </a:tc>
                <a:tc>
                  <a:txBody>
                    <a:bodyPr/>
                    <a:lstStyle/>
                    <a:p>
                      <a:pPr algn="ctr"/>
                      <a:r>
                        <a:rPr lang="fr-CA" sz="3200" dirty="0"/>
                        <a:t>51% des sources</a:t>
                      </a:r>
                    </a:p>
                  </a:txBody>
                  <a:tcPr anchor="ctr"/>
                </a:tc>
                <a:extLst>
                  <a:ext uri="{0D108BD9-81ED-4DB2-BD59-A6C34878D82A}">
                    <a16:rowId xmlns:a16="http://schemas.microsoft.com/office/drawing/2014/main" val="4280548128"/>
                  </a:ext>
                </a:extLst>
              </a:tr>
              <a:tr h="1217667">
                <a:tc>
                  <a:txBody>
                    <a:bodyPr/>
                    <a:lstStyle/>
                    <a:p>
                      <a:pPr algn="ctr"/>
                      <a:r>
                        <a:rPr lang="fr-CA" sz="3200" dirty="0"/>
                        <a:t>Médiagraphie rejetée</a:t>
                      </a:r>
                    </a:p>
                  </a:txBody>
                  <a:tcPr anchor="ctr"/>
                </a:tc>
                <a:tc>
                  <a:txBody>
                    <a:bodyPr/>
                    <a:lstStyle/>
                    <a:p>
                      <a:pPr algn="ctr"/>
                      <a:r>
                        <a:rPr lang="fr-CA" sz="3200" dirty="0"/>
                        <a:t>8</a:t>
                      </a:r>
                    </a:p>
                  </a:txBody>
                  <a:tcPr anchor="ctr"/>
                </a:tc>
                <a:tc>
                  <a:txBody>
                    <a:bodyPr/>
                    <a:lstStyle/>
                    <a:p>
                      <a:pPr algn="ctr"/>
                      <a:r>
                        <a:rPr lang="fr-CA" sz="3200" dirty="0"/>
                        <a:t>87,5%</a:t>
                      </a:r>
                    </a:p>
                    <a:p>
                      <a:pPr algn="ctr"/>
                      <a:r>
                        <a:rPr lang="fr-CA" sz="3200" dirty="0"/>
                        <a:t>(7 élèves)</a:t>
                      </a:r>
                    </a:p>
                  </a:txBody>
                  <a:tcPr anchor="ctr"/>
                </a:tc>
                <a:tc>
                  <a:txBody>
                    <a:bodyPr/>
                    <a:lstStyle/>
                    <a:p>
                      <a:pPr algn="ctr"/>
                      <a:r>
                        <a:rPr lang="fr-CA" sz="3200" dirty="0"/>
                        <a:t>23% des sources</a:t>
                      </a:r>
                    </a:p>
                  </a:txBody>
                  <a:tcPr anchor="ctr"/>
                </a:tc>
                <a:extLst>
                  <a:ext uri="{0D108BD9-81ED-4DB2-BD59-A6C34878D82A}">
                    <a16:rowId xmlns:a16="http://schemas.microsoft.com/office/drawing/2014/main" val="748389557"/>
                  </a:ext>
                </a:extLst>
              </a:tr>
              <a:tr h="1217667">
                <a:tc>
                  <a:txBody>
                    <a:bodyPr/>
                    <a:lstStyle/>
                    <a:p>
                      <a:pPr algn="ctr"/>
                      <a:r>
                        <a:rPr lang="fr-CA" sz="3200" dirty="0"/>
                        <a:t>Toutes sources acceptées</a:t>
                      </a:r>
                    </a:p>
                  </a:txBody>
                  <a:tcPr anchor="ctr"/>
                </a:tc>
                <a:tc>
                  <a:txBody>
                    <a:bodyPr/>
                    <a:lstStyle/>
                    <a:p>
                      <a:pPr algn="ctr"/>
                      <a:r>
                        <a:rPr lang="fr-CA" sz="3200" dirty="0"/>
                        <a:t>10</a:t>
                      </a:r>
                    </a:p>
                  </a:txBody>
                  <a:tcPr anchor="ctr"/>
                </a:tc>
                <a:tc>
                  <a:txBody>
                    <a:bodyPr/>
                    <a:lstStyle/>
                    <a:p>
                      <a:pPr algn="ctr"/>
                      <a:r>
                        <a:rPr lang="fr-CA" sz="3200" dirty="0"/>
                        <a:t>40%</a:t>
                      </a:r>
                    </a:p>
                    <a:p>
                      <a:pPr algn="ctr"/>
                      <a:r>
                        <a:rPr lang="fr-CA" sz="3200" dirty="0"/>
                        <a:t>(4 élèves)</a:t>
                      </a:r>
                    </a:p>
                  </a:txBody>
                  <a:tcPr anchor="ctr"/>
                </a:tc>
                <a:tc>
                  <a:txBody>
                    <a:bodyPr/>
                    <a:lstStyle/>
                    <a:p>
                      <a:pPr algn="ctr"/>
                      <a:r>
                        <a:rPr lang="fr-CA" sz="3200" dirty="0"/>
                        <a:t>49% des sources</a:t>
                      </a:r>
                    </a:p>
                  </a:txBody>
                  <a:tcPr anchor="ctr"/>
                </a:tc>
                <a:extLst>
                  <a:ext uri="{0D108BD9-81ED-4DB2-BD59-A6C34878D82A}">
                    <a16:rowId xmlns:a16="http://schemas.microsoft.com/office/drawing/2014/main" val="504004957"/>
                  </a:ext>
                </a:extLst>
              </a:tr>
            </a:tbl>
          </a:graphicData>
        </a:graphic>
      </p:graphicFrame>
      <p:sp>
        <p:nvSpPr>
          <p:cNvPr id="4" name="ZoneTexte 3">
            <a:extLst>
              <a:ext uri="{FF2B5EF4-FFF2-40B4-BE49-F238E27FC236}">
                <a16:creationId xmlns:a16="http://schemas.microsoft.com/office/drawing/2014/main" id="{8E09E0E9-E105-B57E-ECDB-907C5EFCA5A4}"/>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Recherche de sources</a:t>
            </a:r>
          </a:p>
        </p:txBody>
      </p:sp>
    </p:spTree>
    <p:extLst>
      <p:ext uri="{BB962C8B-B14F-4D97-AF65-F5344CB8AC3E}">
        <p14:creationId xmlns:p14="http://schemas.microsoft.com/office/powerpoint/2010/main" val="3279728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FAF520DB-050F-9D46-1712-40C06FB43440}"/>
            </a:ext>
          </a:extLst>
        </p:cNvPr>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DE2943D2-52D5-7067-B67D-9D61E638B1D2}"/>
              </a:ext>
            </a:extLst>
          </p:cNvPr>
          <p:cNvGraphicFramePr>
            <a:graphicFrameLocks noGrp="1"/>
          </p:cNvGraphicFramePr>
          <p:nvPr>
            <p:extLst>
              <p:ext uri="{D42A27DB-BD31-4B8C-83A1-F6EECF244321}">
                <p14:modId xmlns:p14="http://schemas.microsoft.com/office/powerpoint/2010/main" val="591729583"/>
              </p:ext>
            </p:extLst>
          </p:nvPr>
        </p:nvGraphicFramePr>
        <p:xfrm>
          <a:off x="506995" y="1997904"/>
          <a:ext cx="10746464" cy="3844908"/>
        </p:xfrm>
        <a:graphic>
          <a:graphicData uri="http://schemas.openxmlformats.org/drawingml/2006/table">
            <a:tbl>
              <a:tblPr firstRow="1" bandRow="1">
                <a:tableStyleId>{5C22544A-7EE6-4342-B048-85BDC9FD1C3A}</a:tableStyleId>
              </a:tblPr>
              <a:tblGrid>
                <a:gridCol w="4191578">
                  <a:extLst>
                    <a:ext uri="{9D8B030D-6E8A-4147-A177-3AD203B41FA5}">
                      <a16:colId xmlns:a16="http://schemas.microsoft.com/office/drawing/2014/main" val="953271303"/>
                    </a:ext>
                  </a:extLst>
                </a:gridCol>
                <a:gridCol w="3277443">
                  <a:extLst>
                    <a:ext uri="{9D8B030D-6E8A-4147-A177-3AD203B41FA5}">
                      <a16:colId xmlns:a16="http://schemas.microsoft.com/office/drawing/2014/main" val="4035858202"/>
                    </a:ext>
                  </a:extLst>
                </a:gridCol>
                <a:gridCol w="3277443">
                  <a:extLst>
                    <a:ext uri="{9D8B030D-6E8A-4147-A177-3AD203B41FA5}">
                      <a16:colId xmlns:a16="http://schemas.microsoft.com/office/drawing/2014/main" val="2102965611"/>
                    </a:ext>
                  </a:extLst>
                </a:gridCol>
              </a:tblGrid>
              <a:tr h="1617018">
                <a:tc>
                  <a:txBody>
                    <a:bodyPr/>
                    <a:lstStyle/>
                    <a:p>
                      <a:pPr algn="ctr"/>
                      <a:endParaRPr lang="fr-CA" sz="3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3200" dirty="0"/>
                        <a:t>Nombre d’élèves</a:t>
                      </a:r>
                    </a:p>
                  </a:txBody>
                  <a:tcPr anchor="ctr"/>
                </a:tc>
                <a:tc>
                  <a:txBody>
                    <a:bodyPr/>
                    <a:lstStyle/>
                    <a:p>
                      <a:pPr algn="ctr"/>
                      <a:r>
                        <a:rPr lang="fr-CA" sz="3200" dirty="0"/>
                        <a:t>Note moyenne obtenue pour le plan</a:t>
                      </a:r>
                    </a:p>
                  </a:txBody>
                  <a:tcPr anchor="ctr"/>
                </a:tc>
                <a:extLst>
                  <a:ext uri="{0D108BD9-81ED-4DB2-BD59-A6C34878D82A}">
                    <a16:rowId xmlns:a16="http://schemas.microsoft.com/office/drawing/2014/main" val="1517445969"/>
                  </a:ext>
                </a:extLst>
              </a:tr>
              <a:tr h="1113945">
                <a:tc>
                  <a:txBody>
                    <a:bodyPr/>
                    <a:lstStyle/>
                    <a:p>
                      <a:pPr algn="ctr"/>
                      <a:r>
                        <a:rPr lang="fr-CA" sz="3200" dirty="0"/>
                        <a:t>N’ont pas utilisé l’IA pour faire leur plan</a:t>
                      </a:r>
                    </a:p>
                  </a:txBody>
                  <a:tcPr anchor="ctr"/>
                </a:tc>
                <a:tc>
                  <a:txBody>
                    <a:bodyPr/>
                    <a:lstStyle/>
                    <a:p>
                      <a:pPr algn="ctr"/>
                      <a:r>
                        <a:rPr lang="fr-CA" sz="3200" dirty="0"/>
                        <a:t>12</a:t>
                      </a:r>
                    </a:p>
                  </a:txBody>
                  <a:tcPr anchor="ctr"/>
                </a:tc>
                <a:tc>
                  <a:txBody>
                    <a:bodyPr/>
                    <a:lstStyle/>
                    <a:p>
                      <a:pPr algn="ctr"/>
                      <a:r>
                        <a:rPr lang="fr-CA" sz="3200" dirty="0"/>
                        <a:t>79%</a:t>
                      </a:r>
                    </a:p>
                  </a:txBody>
                  <a:tcPr anchor="ctr"/>
                </a:tc>
                <a:extLst>
                  <a:ext uri="{0D108BD9-81ED-4DB2-BD59-A6C34878D82A}">
                    <a16:rowId xmlns:a16="http://schemas.microsoft.com/office/drawing/2014/main" val="4280548128"/>
                  </a:ext>
                </a:extLst>
              </a:tr>
              <a:tr h="1113945">
                <a:tc>
                  <a:txBody>
                    <a:bodyPr/>
                    <a:lstStyle/>
                    <a:p>
                      <a:pPr algn="ctr"/>
                      <a:r>
                        <a:rPr lang="fr-CA" sz="3200" dirty="0"/>
                        <a:t>Ont fait faire le 1</a:t>
                      </a:r>
                      <a:r>
                        <a:rPr lang="fr-CA" sz="3200" baseline="30000" dirty="0"/>
                        <a:t>er</a:t>
                      </a:r>
                      <a:r>
                        <a:rPr lang="fr-CA" sz="3200" dirty="0"/>
                        <a:t> jet du plan par l’IA</a:t>
                      </a:r>
                    </a:p>
                  </a:txBody>
                  <a:tcPr anchor="ctr"/>
                </a:tc>
                <a:tc>
                  <a:txBody>
                    <a:bodyPr/>
                    <a:lstStyle/>
                    <a:p>
                      <a:pPr algn="ctr"/>
                      <a:r>
                        <a:rPr lang="fr-CA" sz="3200" dirty="0"/>
                        <a:t>19</a:t>
                      </a:r>
                    </a:p>
                  </a:txBody>
                  <a:tcPr anchor="ctr"/>
                </a:tc>
                <a:tc>
                  <a:txBody>
                    <a:bodyPr/>
                    <a:lstStyle/>
                    <a:p>
                      <a:pPr algn="ctr"/>
                      <a:r>
                        <a:rPr lang="fr-CA" sz="3200" dirty="0"/>
                        <a:t>71%</a:t>
                      </a:r>
                    </a:p>
                  </a:txBody>
                  <a:tcPr anchor="ctr"/>
                </a:tc>
                <a:extLst>
                  <a:ext uri="{0D108BD9-81ED-4DB2-BD59-A6C34878D82A}">
                    <a16:rowId xmlns:a16="http://schemas.microsoft.com/office/drawing/2014/main" val="748389557"/>
                  </a:ext>
                </a:extLst>
              </a:tr>
            </a:tbl>
          </a:graphicData>
        </a:graphic>
      </p:graphicFrame>
      <p:sp>
        <p:nvSpPr>
          <p:cNvPr id="4" name="Rectangle : coins arrondis 3">
            <a:extLst>
              <a:ext uri="{FF2B5EF4-FFF2-40B4-BE49-F238E27FC236}">
                <a16:creationId xmlns:a16="http://schemas.microsoft.com/office/drawing/2014/main" id="{302BF9B1-7B01-605A-1867-1C30688C63C0}"/>
              </a:ext>
            </a:extLst>
          </p:cNvPr>
          <p:cNvSpPr/>
          <p:nvPr/>
        </p:nvSpPr>
        <p:spPr>
          <a:xfrm>
            <a:off x="8751684" y="1107552"/>
            <a:ext cx="3051017" cy="534154"/>
          </a:xfrm>
          <a:prstGeom prst="roundRect">
            <a:avLst/>
          </a:prstGeom>
          <a:solidFill>
            <a:schemeClr val="accent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3200" b="1" dirty="0"/>
              <a:t>IA encadrée</a:t>
            </a:r>
          </a:p>
        </p:txBody>
      </p:sp>
      <p:sp>
        <p:nvSpPr>
          <p:cNvPr id="6" name="ZoneTexte 5">
            <a:extLst>
              <a:ext uri="{FF2B5EF4-FFF2-40B4-BE49-F238E27FC236}">
                <a16:creationId xmlns:a16="http://schemas.microsoft.com/office/drawing/2014/main" id="{AC5365AD-D75A-A2BE-6879-D4A5C05DD4FA}"/>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Plan de l’état de la question (sections et sous-sections) </a:t>
            </a:r>
          </a:p>
        </p:txBody>
      </p:sp>
      <p:sp>
        <p:nvSpPr>
          <p:cNvPr id="5" name="Rectangle : coins arrondis 4">
            <a:extLst>
              <a:ext uri="{FF2B5EF4-FFF2-40B4-BE49-F238E27FC236}">
                <a16:creationId xmlns:a16="http://schemas.microsoft.com/office/drawing/2014/main" id="{29381BE2-BEB5-1CCC-7482-C99B2B7CE2B5}"/>
              </a:ext>
            </a:extLst>
          </p:cNvPr>
          <p:cNvSpPr/>
          <p:nvPr/>
        </p:nvSpPr>
        <p:spPr>
          <a:xfrm>
            <a:off x="506995" y="950166"/>
            <a:ext cx="7957994" cy="869639"/>
          </a:xfrm>
          <a:prstGeom prst="roundRect">
            <a:avLst/>
          </a:prstGeom>
          <a:solidFill>
            <a:schemeClr val="bg2">
              <a:lumMod val="9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just"/>
            <a:r>
              <a:rPr lang="fr-CA" sz="2000" b="1" i="1" dirty="0">
                <a:solidFill>
                  <a:schemeClr val="tx1"/>
                </a:solidFill>
              </a:rPr>
              <a:t>Critère de l’évaluation: le plan de l’état de la question (section, sous-section) est clair, cohérent et pertinent par rapport à l’enjeu. </a:t>
            </a:r>
          </a:p>
        </p:txBody>
      </p:sp>
    </p:spTree>
    <p:extLst>
      <p:ext uri="{BB962C8B-B14F-4D97-AF65-F5344CB8AC3E}">
        <p14:creationId xmlns:p14="http://schemas.microsoft.com/office/powerpoint/2010/main" val="671145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9B17351D-B7AC-6E2B-DEE9-E645E0041A96}"/>
            </a:ext>
          </a:extLst>
        </p:cNvPr>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09923EE6-0B8E-8319-6ACE-783A402BEF25}"/>
              </a:ext>
            </a:extLst>
          </p:cNvPr>
          <p:cNvGraphicFramePr>
            <a:graphicFrameLocks noGrp="1"/>
          </p:cNvGraphicFramePr>
          <p:nvPr>
            <p:extLst>
              <p:ext uri="{D42A27DB-BD31-4B8C-83A1-F6EECF244321}">
                <p14:modId xmlns:p14="http://schemas.microsoft.com/office/powerpoint/2010/main" val="2574311813"/>
              </p:ext>
            </p:extLst>
          </p:nvPr>
        </p:nvGraphicFramePr>
        <p:xfrm>
          <a:off x="325926" y="1997904"/>
          <a:ext cx="11416420" cy="4710585"/>
        </p:xfrm>
        <a:graphic>
          <a:graphicData uri="http://schemas.openxmlformats.org/drawingml/2006/table">
            <a:tbl>
              <a:tblPr firstRow="1" bandRow="1">
                <a:tableStyleId>{5C22544A-7EE6-4342-B048-85BDC9FD1C3A}</a:tableStyleId>
              </a:tblPr>
              <a:tblGrid>
                <a:gridCol w="4452890">
                  <a:extLst>
                    <a:ext uri="{9D8B030D-6E8A-4147-A177-3AD203B41FA5}">
                      <a16:colId xmlns:a16="http://schemas.microsoft.com/office/drawing/2014/main" val="953271303"/>
                    </a:ext>
                  </a:extLst>
                </a:gridCol>
                <a:gridCol w="3481765">
                  <a:extLst>
                    <a:ext uri="{9D8B030D-6E8A-4147-A177-3AD203B41FA5}">
                      <a16:colId xmlns:a16="http://schemas.microsoft.com/office/drawing/2014/main" val="4035858202"/>
                    </a:ext>
                  </a:extLst>
                </a:gridCol>
                <a:gridCol w="3481765">
                  <a:extLst>
                    <a:ext uri="{9D8B030D-6E8A-4147-A177-3AD203B41FA5}">
                      <a16:colId xmlns:a16="http://schemas.microsoft.com/office/drawing/2014/main" val="2102965611"/>
                    </a:ext>
                  </a:extLst>
                </a:gridCol>
              </a:tblGrid>
              <a:tr h="1617018">
                <a:tc>
                  <a:txBody>
                    <a:bodyPr/>
                    <a:lstStyle/>
                    <a:p>
                      <a:pPr algn="ctr"/>
                      <a:endParaRPr lang="fr-CA" sz="3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3200" dirty="0"/>
                        <a:t>Nombre d’élèves</a:t>
                      </a:r>
                    </a:p>
                  </a:txBody>
                  <a:tcPr anchor="ctr"/>
                </a:tc>
                <a:tc>
                  <a:txBody>
                    <a:bodyPr/>
                    <a:lstStyle/>
                    <a:p>
                      <a:pPr algn="ctr"/>
                      <a:r>
                        <a:rPr lang="fr-CA" sz="3200" dirty="0"/>
                        <a:t>Note moyenne obtenue pour l’état de la question</a:t>
                      </a:r>
                    </a:p>
                  </a:txBody>
                  <a:tcPr anchor="ctr"/>
                </a:tc>
                <a:extLst>
                  <a:ext uri="{0D108BD9-81ED-4DB2-BD59-A6C34878D82A}">
                    <a16:rowId xmlns:a16="http://schemas.microsoft.com/office/drawing/2014/main" val="1517445969"/>
                  </a:ext>
                </a:extLst>
              </a:tr>
              <a:tr h="1113945">
                <a:tc>
                  <a:txBody>
                    <a:bodyPr/>
                    <a:lstStyle/>
                    <a:p>
                      <a:pPr algn="ctr"/>
                      <a:r>
                        <a:rPr lang="fr-CA" sz="3200" dirty="0"/>
                        <a:t>N’ont pas utilisé l’IA pour la lecture des sources</a:t>
                      </a:r>
                    </a:p>
                  </a:txBody>
                  <a:tcPr anchor="ctr"/>
                </a:tc>
                <a:tc>
                  <a:txBody>
                    <a:bodyPr/>
                    <a:lstStyle/>
                    <a:p>
                      <a:pPr algn="ctr"/>
                      <a:r>
                        <a:rPr lang="fr-CA" sz="3200" dirty="0"/>
                        <a:t>17</a:t>
                      </a:r>
                    </a:p>
                  </a:txBody>
                  <a:tcPr anchor="ctr"/>
                </a:tc>
                <a:tc>
                  <a:txBody>
                    <a:bodyPr/>
                    <a:lstStyle/>
                    <a:p>
                      <a:pPr algn="ctr"/>
                      <a:r>
                        <a:rPr lang="fr-CA" sz="3200" dirty="0"/>
                        <a:t>79%</a:t>
                      </a:r>
                    </a:p>
                  </a:txBody>
                  <a:tcPr anchor="ctr"/>
                </a:tc>
                <a:extLst>
                  <a:ext uri="{0D108BD9-81ED-4DB2-BD59-A6C34878D82A}">
                    <a16:rowId xmlns:a16="http://schemas.microsoft.com/office/drawing/2014/main" val="4280548128"/>
                  </a:ext>
                </a:extLst>
              </a:tr>
              <a:tr h="1113945">
                <a:tc>
                  <a:txBody>
                    <a:bodyPr/>
                    <a:lstStyle/>
                    <a:p>
                      <a:pPr algn="ctr"/>
                      <a:r>
                        <a:rPr lang="fr-CA" sz="3200" dirty="0"/>
                        <a:t>Ont fait résumer leurs sources par l’IA</a:t>
                      </a:r>
                    </a:p>
                  </a:txBody>
                  <a:tcPr anchor="ctr"/>
                </a:tc>
                <a:tc>
                  <a:txBody>
                    <a:bodyPr/>
                    <a:lstStyle/>
                    <a:p>
                      <a:pPr algn="ctr"/>
                      <a:r>
                        <a:rPr lang="fr-CA" sz="3200" dirty="0"/>
                        <a:t>4</a:t>
                      </a:r>
                    </a:p>
                  </a:txBody>
                  <a:tcPr anchor="ctr"/>
                </a:tc>
                <a:tc>
                  <a:txBody>
                    <a:bodyPr/>
                    <a:lstStyle/>
                    <a:p>
                      <a:pPr algn="ctr"/>
                      <a:r>
                        <a:rPr lang="fr-CA" sz="3200" dirty="0"/>
                        <a:t>68%</a:t>
                      </a:r>
                    </a:p>
                  </a:txBody>
                  <a:tcPr anchor="ctr"/>
                </a:tc>
                <a:extLst>
                  <a:ext uri="{0D108BD9-81ED-4DB2-BD59-A6C34878D82A}">
                    <a16:rowId xmlns:a16="http://schemas.microsoft.com/office/drawing/2014/main" val="748389557"/>
                  </a:ext>
                </a:extLst>
              </a:tr>
            </a:tbl>
          </a:graphicData>
        </a:graphic>
      </p:graphicFrame>
      <p:sp>
        <p:nvSpPr>
          <p:cNvPr id="4" name="Rectangle : coins arrondis 3">
            <a:extLst>
              <a:ext uri="{FF2B5EF4-FFF2-40B4-BE49-F238E27FC236}">
                <a16:creationId xmlns:a16="http://schemas.microsoft.com/office/drawing/2014/main" id="{99084B17-D864-2748-BCAA-5D62DE578C51}"/>
              </a:ext>
            </a:extLst>
          </p:cNvPr>
          <p:cNvSpPr/>
          <p:nvPr/>
        </p:nvSpPr>
        <p:spPr>
          <a:xfrm>
            <a:off x="8691329" y="1117908"/>
            <a:ext cx="3051017" cy="534154"/>
          </a:xfrm>
          <a:prstGeom prst="roundRect">
            <a:avLst/>
          </a:prstGeom>
          <a:solidFill>
            <a:srgbClr val="FF0000"/>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3200" b="1" dirty="0"/>
              <a:t>IA interdite</a:t>
            </a:r>
          </a:p>
        </p:txBody>
      </p:sp>
      <p:sp>
        <p:nvSpPr>
          <p:cNvPr id="6" name="ZoneTexte 5">
            <a:extLst>
              <a:ext uri="{FF2B5EF4-FFF2-40B4-BE49-F238E27FC236}">
                <a16:creationId xmlns:a16="http://schemas.microsoft.com/office/drawing/2014/main" id="{201FC9A4-7161-1963-A9CB-AD8A7BA63950}"/>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Rédaction de l’état de la question</a:t>
            </a:r>
          </a:p>
        </p:txBody>
      </p:sp>
      <p:sp>
        <p:nvSpPr>
          <p:cNvPr id="3" name="Rectangle : coins arrondis 2">
            <a:extLst>
              <a:ext uri="{FF2B5EF4-FFF2-40B4-BE49-F238E27FC236}">
                <a16:creationId xmlns:a16="http://schemas.microsoft.com/office/drawing/2014/main" id="{D7EE47AC-F47D-7C03-2DE5-22FDF0C02F5E}"/>
              </a:ext>
            </a:extLst>
          </p:cNvPr>
          <p:cNvSpPr/>
          <p:nvPr/>
        </p:nvSpPr>
        <p:spPr>
          <a:xfrm>
            <a:off x="325925" y="950166"/>
            <a:ext cx="7967049" cy="869639"/>
          </a:xfrm>
          <a:prstGeom prst="roundRect">
            <a:avLst/>
          </a:prstGeom>
          <a:solidFill>
            <a:schemeClr val="bg2">
              <a:lumMod val="9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just"/>
            <a:r>
              <a:rPr lang="fr-CA" sz="2000" b="1" i="1" dirty="0">
                <a:solidFill>
                  <a:schemeClr val="tx1"/>
                </a:solidFill>
              </a:rPr>
              <a:t>Critère de l’évaluation: l’état de la question est clair, bien expliqué, pertinent et démontre une bonne compréhension de l’enjeu. </a:t>
            </a:r>
          </a:p>
        </p:txBody>
      </p:sp>
    </p:spTree>
    <p:extLst>
      <p:ext uri="{BB962C8B-B14F-4D97-AF65-F5344CB8AC3E}">
        <p14:creationId xmlns:p14="http://schemas.microsoft.com/office/powerpoint/2010/main" val="2203085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AF7F2"/>
        </a:solidFill>
        <a:effectLst/>
      </p:bgPr>
    </p:bg>
    <p:spTree>
      <p:nvGrpSpPr>
        <p:cNvPr id="1" name="">
          <a:extLst>
            <a:ext uri="{FF2B5EF4-FFF2-40B4-BE49-F238E27FC236}">
              <a16:creationId xmlns:a16="http://schemas.microsoft.com/office/drawing/2014/main" id="{22A1787C-D965-DEEA-BE24-8B76C0BB2037}"/>
            </a:ext>
          </a:extLst>
        </p:cNvPr>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88D1FD95-9F45-530A-EAF9-C7F5B8A93380}"/>
              </a:ext>
            </a:extLst>
          </p:cNvPr>
          <p:cNvGraphicFramePr>
            <a:graphicFrameLocks noGrp="1"/>
          </p:cNvGraphicFramePr>
          <p:nvPr>
            <p:extLst>
              <p:ext uri="{D42A27DB-BD31-4B8C-83A1-F6EECF244321}">
                <p14:modId xmlns:p14="http://schemas.microsoft.com/office/powerpoint/2010/main" val="2183110950"/>
              </p:ext>
            </p:extLst>
          </p:nvPr>
        </p:nvGraphicFramePr>
        <p:xfrm>
          <a:off x="389299" y="2149339"/>
          <a:ext cx="11398313" cy="4543098"/>
        </p:xfrm>
        <a:graphic>
          <a:graphicData uri="http://schemas.openxmlformats.org/drawingml/2006/table">
            <a:tbl>
              <a:tblPr firstRow="1" bandRow="1">
                <a:tableStyleId>{5C22544A-7EE6-4342-B048-85BDC9FD1C3A}</a:tableStyleId>
              </a:tblPr>
              <a:tblGrid>
                <a:gridCol w="4445827">
                  <a:extLst>
                    <a:ext uri="{9D8B030D-6E8A-4147-A177-3AD203B41FA5}">
                      <a16:colId xmlns:a16="http://schemas.microsoft.com/office/drawing/2014/main" val="953271303"/>
                    </a:ext>
                  </a:extLst>
                </a:gridCol>
                <a:gridCol w="3476243">
                  <a:extLst>
                    <a:ext uri="{9D8B030D-6E8A-4147-A177-3AD203B41FA5}">
                      <a16:colId xmlns:a16="http://schemas.microsoft.com/office/drawing/2014/main" val="4035858202"/>
                    </a:ext>
                  </a:extLst>
                </a:gridCol>
                <a:gridCol w="3476243">
                  <a:extLst>
                    <a:ext uri="{9D8B030D-6E8A-4147-A177-3AD203B41FA5}">
                      <a16:colId xmlns:a16="http://schemas.microsoft.com/office/drawing/2014/main" val="2102965611"/>
                    </a:ext>
                  </a:extLst>
                </a:gridCol>
              </a:tblGrid>
              <a:tr h="1617018">
                <a:tc>
                  <a:txBody>
                    <a:bodyPr/>
                    <a:lstStyle/>
                    <a:p>
                      <a:pPr algn="ctr"/>
                      <a:endParaRPr lang="fr-CA" sz="3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3600" dirty="0"/>
                        <a:t>Nombre d’élèves</a:t>
                      </a:r>
                    </a:p>
                  </a:txBody>
                  <a:tcPr anchor="ctr"/>
                </a:tc>
                <a:tc>
                  <a:txBody>
                    <a:bodyPr/>
                    <a:lstStyle/>
                    <a:p>
                      <a:pPr algn="ctr"/>
                      <a:r>
                        <a:rPr lang="fr-CA" sz="3600" dirty="0"/>
                        <a:t>% concepts acceptés</a:t>
                      </a:r>
                    </a:p>
                  </a:txBody>
                  <a:tcPr anchor="ctr"/>
                </a:tc>
                <a:extLst>
                  <a:ext uri="{0D108BD9-81ED-4DB2-BD59-A6C34878D82A}">
                    <a16:rowId xmlns:a16="http://schemas.microsoft.com/office/drawing/2014/main" val="1517445969"/>
                  </a:ext>
                </a:extLst>
              </a:tr>
              <a:tr h="1113945">
                <a:tc>
                  <a:txBody>
                    <a:bodyPr/>
                    <a:lstStyle/>
                    <a:p>
                      <a:pPr algn="ctr"/>
                      <a:r>
                        <a:rPr lang="fr-CA" sz="3600" dirty="0"/>
                        <a:t>N’ont pas utilisé l’IA pour le choix des concepts</a:t>
                      </a:r>
                    </a:p>
                  </a:txBody>
                  <a:tcPr anchor="ctr"/>
                </a:tc>
                <a:tc>
                  <a:txBody>
                    <a:bodyPr/>
                    <a:lstStyle/>
                    <a:p>
                      <a:pPr algn="ctr"/>
                      <a:r>
                        <a:rPr lang="fr-CA" sz="3600" dirty="0"/>
                        <a:t>18</a:t>
                      </a:r>
                    </a:p>
                  </a:txBody>
                  <a:tcPr anchor="ctr"/>
                </a:tc>
                <a:tc>
                  <a:txBody>
                    <a:bodyPr/>
                    <a:lstStyle/>
                    <a:p>
                      <a:pPr algn="ctr"/>
                      <a:r>
                        <a:rPr lang="fr-CA" sz="3600" dirty="0"/>
                        <a:t>93%</a:t>
                      </a:r>
                    </a:p>
                  </a:txBody>
                  <a:tcPr anchor="ctr"/>
                </a:tc>
                <a:extLst>
                  <a:ext uri="{0D108BD9-81ED-4DB2-BD59-A6C34878D82A}">
                    <a16:rowId xmlns:a16="http://schemas.microsoft.com/office/drawing/2014/main" val="4280548128"/>
                  </a:ext>
                </a:extLst>
              </a:tr>
              <a:tr h="1113945">
                <a:tc>
                  <a:txBody>
                    <a:bodyPr/>
                    <a:lstStyle/>
                    <a:p>
                      <a:pPr algn="ctr"/>
                      <a:r>
                        <a:rPr lang="fr-CA" sz="3600" dirty="0"/>
                        <a:t>Ont utilisé la liste de concepts de l’IA</a:t>
                      </a:r>
                    </a:p>
                  </a:txBody>
                  <a:tcPr anchor="ctr"/>
                </a:tc>
                <a:tc>
                  <a:txBody>
                    <a:bodyPr/>
                    <a:lstStyle/>
                    <a:p>
                      <a:pPr algn="ctr"/>
                      <a:r>
                        <a:rPr lang="fr-CA" sz="3600" dirty="0"/>
                        <a:t>13</a:t>
                      </a:r>
                    </a:p>
                  </a:txBody>
                  <a:tcPr anchor="ctr"/>
                </a:tc>
                <a:tc>
                  <a:txBody>
                    <a:bodyPr/>
                    <a:lstStyle/>
                    <a:p>
                      <a:pPr algn="ctr"/>
                      <a:r>
                        <a:rPr lang="fr-CA" sz="3600" dirty="0"/>
                        <a:t>74%</a:t>
                      </a:r>
                    </a:p>
                  </a:txBody>
                  <a:tcPr anchor="ctr"/>
                </a:tc>
                <a:extLst>
                  <a:ext uri="{0D108BD9-81ED-4DB2-BD59-A6C34878D82A}">
                    <a16:rowId xmlns:a16="http://schemas.microsoft.com/office/drawing/2014/main" val="748389557"/>
                  </a:ext>
                </a:extLst>
              </a:tr>
            </a:tbl>
          </a:graphicData>
        </a:graphic>
      </p:graphicFrame>
      <p:sp>
        <p:nvSpPr>
          <p:cNvPr id="4" name="Rectangle : coins arrondis 3">
            <a:extLst>
              <a:ext uri="{FF2B5EF4-FFF2-40B4-BE49-F238E27FC236}">
                <a16:creationId xmlns:a16="http://schemas.microsoft.com/office/drawing/2014/main" id="{3CAC0B47-C0CF-DC37-61C1-810188493076}"/>
              </a:ext>
            </a:extLst>
          </p:cNvPr>
          <p:cNvSpPr/>
          <p:nvPr/>
        </p:nvSpPr>
        <p:spPr>
          <a:xfrm>
            <a:off x="8736595" y="1224229"/>
            <a:ext cx="3051017" cy="534154"/>
          </a:xfrm>
          <a:prstGeom prst="roundRect">
            <a:avLst/>
          </a:prstGeom>
          <a:solidFill>
            <a:schemeClr val="accent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CA" sz="3200" dirty="0"/>
              <a:t>IA encadrée</a:t>
            </a:r>
          </a:p>
        </p:txBody>
      </p:sp>
      <p:sp>
        <p:nvSpPr>
          <p:cNvPr id="6" name="ZoneTexte 5">
            <a:extLst>
              <a:ext uri="{FF2B5EF4-FFF2-40B4-BE49-F238E27FC236}">
                <a16:creationId xmlns:a16="http://schemas.microsoft.com/office/drawing/2014/main" id="{FD3F98F9-5B57-5E87-8F0B-0A590C455D04}"/>
              </a:ext>
            </a:extLst>
          </p:cNvPr>
          <p:cNvSpPr txBox="1"/>
          <p:nvPr/>
        </p:nvSpPr>
        <p:spPr>
          <a:xfrm>
            <a:off x="0" y="105023"/>
            <a:ext cx="12191999" cy="646331"/>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3600" b="1" dirty="0">
                <a:solidFill>
                  <a:schemeClr val="bg1"/>
                </a:solidFill>
              </a:rPr>
              <a:t>Choix de 3 concepts disciplinaires par </a:t>
            </a:r>
            <a:r>
              <a:rPr lang="fr-CA" sz="3600" b="1" dirty="0" err="1">
                <a:solidFill>
                  <a:schemeClr val="bg1"/>
                </a:solidFill>
              </a:rPr>
              <a:t>étudiant.e</a:t>
            </a:r>
            <a:endParaRPr lang="fr-CA" sz="3600" b="1" dirty="0">
              <a:solidFill>
                <a:schemeClr val="bg1"/>
              </a:solidFill>
            </a:endParaRPr>
          </a:p>
        </p:txBody>
      </p:sp>
      <p:sp>
        <p:nvSpPr>
          <p:cNvPr id="5" name="Rectangle : coins arrondis 4">
            <a:extLst>
              <a:ext uri="{FF2B5EF4-FFF2-40B4-BE49-F238E27FC236}">
                <a16:creationId xmlns:a16="http://schemas.microsoft.com/office/drawing/2014/main" id="{5258395F-DEC5-8B5D-99BA-AF926E2C06E0}"/>
              </a:ext>
            </a:extLst>
          </p:cNvPr>
          <p:cNvSpPr/>
          <p:nvPr/>
        </p:nvSpPr>
        <p:spPr>
          <a:xfrm>
            <a:off x="389298" y="1025883"/>
            <a:ext cx="7939889" cy="869639"/>
          </a:xfrm>
          <a:prstGeom prst="roundRect">
            <a:avLst/>
          </a:prstGeom>
          <a:solidFill>
            <a:schemeClr val="bg2">
              <a:lumMod val="9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just"/>
            <a:r>
              <a:rPr lang="fr-CA" sz="2000" b="1" i="1" dirty="0">
                <a:solidFill>
                  <a:schemeClr val="tx1"/>
                </a:solidFill>
              </a:rPr>
              <a:t>Critère de l’évaluation: 3 concepts de 3 disciplines différentes sont mobilisés. Ils sont pertinents par rapport à l’enjeu individuel. </a:t>
            </a:r>
          </a:p>
        </p:txBody>
      </p:sp>
    </p:spTree>
    <p:extLst>
      <p:ext uri="{BB962C8B-B14F-4D97-AF65-F5344CB8AC3E}">
        <p14:creationId xmlns:p14="http://schemas.microsoft.com/office/powerpoint/2010/main" val="19088376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E0AF9-E7FF-6F11-C0CD-54DB5B38A015}"/>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896F2B67-1517-7C2A-F3BE-380BAA62E84F}"/>
              </a:ext>
            </a:extLst>
          </p:cNvPr>
          <p:cNvSpPr txBox="1"/>
          <p:nvPr/>
        </p:nvSpPr>
        <p:spPr>
          <a:xfrm>
            <a:off x="0" y="105023"/>
            <a:ext cx="12191999" cy="492443"/>
          </a:xfrm>
          <a:prstGeom prst="rect">
            <a:avLst/>
          </a:prstGeom>
          <a:solidFill>
            <a:srgbClr val="355C7D"/>
          </a:solidFill>
        </p:spPr>
        <p:txBody>
          <a:bodyPr wrap="square">
            <a:spAutoFit/>
          </a:bodyPr>
          <a:lstStyle/>
          <a:p>
            <a:pPr algn="ctr">
              <a:defRPr sz="1200" b="0" i="0" u="none" strike="noStrike" kern="1200" baseline="0">
                <a:solidFill>
                  <a:prstClr val="black">
                    <a:lumMod val="65000"/>
                    <a:lumOff val="35000"/>
                  </a:prstClr>
                </a:solidFill>
                <a:latin typeface="+mn-lt"/>
                <a:ea typeface="+mn-ea"/>
                <a:cs typeface="+mn-cs"/>
              </a:defRPr>
            </a:pPr>
            <a:r>
              <a:rPr lang="fr-CA" sz="2600" b="1" dirty="0">
                <a:solidFill>
                  <a:schemeClr val="bg1"/>
                </a:solidFill>
              </a:rPr>
              <a:t>Bilan de : Avec ou sans l’IA : comparaisons des notes obtenues par les élèves</a:t>
            </a:r>
          </a:p>
        </p:txBody>
      </p:sp>
      <p:sp>
        <p:nvSpPr>
          <p:cNvPr id="9" name="ZoneTexte 8">
            <a:extLst>
              <a:ext uri="{FF2B5EF4-FFF2-40B4-BE49-F238E27FC236}">
                <a16:creationId xmlns:a16="http://schemas.microsoft.com/office/drawing/2014/main" id="{D0D9B5D5-A589-4CC9-6E24-F826D1402994}"/>
              </a:ext>
            </a:extLst>
          </p:cNvPr>
          <p:cNvSpPr txBox="1"/>
          <p:nvPr/>
        </p:nvSpPr>
        <p:spPr>
          <a:xfrm>
            <a:off x="93552" y="843918"/>
            <a:ext cx="12004894" cy="4941930"/>
          </a:xfrm>
          <a:prstGeom prst="rect">
            <a:avLst/>
          </a:prstGeom>
          <a:noFill/>
        </p:spPr>
        <p:txBody>
          <a:bodyPr wrap="square" rtlCol="0">
            <a:spAutoFit/>
          </a:bodyPr>
          <a:lstStyle/>
          <a:p>
            <a:pPr algn="just">
              <a:lnSpc>
                <a:spcPct val="120000"/>
              </a:lnSpc>
            </a:pPr>
            <a:r>
              <a:rPr lang="fr-CA" sz="2400" b="1" dirty="0">
                <a:solidFill>
                  <a:srgbClr val="FF0000"/>
                </a:solidFill>
              </a:rPr>
              <a:t>Les travaux ont été corrigés et évalués sans que le prof sache qui a utilisé l’IA ni comment l’IA a été utilisée (l’utilisation de l’IA par les élèves a été connue à la semaine 9 lors d’entretiens individuels après la remise et la correction des travaux liés à la recherche documentaire)</a:t>
            </a:r>
            <a:endParaRPr lang="fr-CA" sz="2400" dirty="0"/>
          </a:p>
          <a:p>
            <a:pPr algn="just">
              <a:lnSpc>
                <a:spcPct val="120000"/>
              </a:lnSpc>
            </a:pPr>
            <a:r>
              <a:rPr lang="fr-CA" sz="2400" dirty="0"/>
              <a:t>Bilan :</a:t>
            </a:r>
          </a:p>
          <a:p>
            <a:pPr marL="571500" indent="-571500" algn="just">
              <a:lnSpc>
                <a:spcPct val="120000"/>
              </a:lnSpc>
              <a:buFont typeface="Arial" panose="020B0604020202020204" pitchFamily="34" charset="0"/>
              <a:buChar char="•"/>
            </a:pPr>
            <a:r>
              <a:rPr lang="fr-CA" sz="2400" dirty="0"/>
              <a:t>Les élèves qui déclarent ne pas utiliser l’IA (ou ne pas utiliser les réponses de l’IA) ont une meilleure note que celles et ceux utilisant l’IA (peu importe le type de travail)</a:t>
            </a:r>
          </a:p>
          <a:p>
            <a:pPr marL="571500" indent="-571500" algn="just">
              <a:lnSpc>
                <a:spcPct val="120000"/>
              </a:lnSpc>
              <a:buFont typeface="Arial" panose="020B0604020202020204" pitchFamily="34" charset="0"/>
              <a:buChar char="•"/>
            </a:pPr>
            <a:r>
              <a:rPr lang="fr-CA" sz="2400" dirty="0"/>
              <a:t>L’utilisation de l’IA permet toutefois d’obtenir des notes « satisfaisantes »</a:t>
            </a:r>
          </a:p>
          <a:p>
            <a:pPr marL="571500" indent="-571500" algn="just">
              <a:lnSpc>
                <a:spcPct val="120000"/>
              </a:lnSpc>
              <a:buFont typeface="Arial" panose="020B0604020202020204" pitchFamily="34" charset="0"/>
              <a:buChar char="•"/>
            </a:pPr>
            <a:r>
              <a:rPr lang="fr-CA" sz="2400" dirty="0"/>
              <a:t>Pour certaines étapes dans ce cours (plan détaillé et le choix des concepts), l’IA a probablement été utile à certains élèves (qui auraient remis de moins bons travaux sans avoir recours à l’IA)</a:t>
            </a:r>
          </a:p>
        </p:txBody>
      </p:sp>
    </p:spTree>
    <p:extLst>
      <p:ext uri="{BB962C8B-B14F-4D97-AF65-F5344CB8AC3E}">
        <p14:creationId xmlns:p14="http://schemas.microsoft.com/office/powerpoint/2010/main" val="1778338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48AF7-5C95-6918-6ACC-676347164225}"/>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7E170C8E-19D3-6098-8520-520430C17C79}"/>
              </a:ext>
            </a:extLst>
          </p:cNvPr>
          <p:cNvSpPr txBox="1"/>
          <p:nvPr/>
        </p:nvSpPr>
        <p:spPr>
          <a:xfrm>
            <a:off x="0" y="105023"/>
            <a:ext cx="12191999" cy="523220"/>
          </a:xfrm>
          <a:prstGeom prst="rect">
            <a:avLst/>
          </a:prstGeom>
          <a:solidFill>
            <a:srgbClr val="355C7D"/>
          </a:solidFill>
        </p:spPr>
        <p:txBody>
          <a:bodyPr wrap="square">
            <a:spAutoFit/>
          </a:bodyPr>
          <a:lstStyle/>
          <a:p>
            <a:pPr algn="ctr" rtl="0">
              <a:defRPr sz="1200" b="0" i="0" u="none" strike="noStrike" kern="1200" baseline="0">
                <a:solidFill>
                  <a:prstClr val="black">
                    <a:lumMod val="65000"/>
                    <a:lumOff val="35000"/>
                  </a:prstClr>
                </a:solidFill>
                <a:latin typeface="+mn-lt"/>
                <a:ea typeface="+mn-ea"/>
                <a:cs typeface="+mn-cs"/>
              </a:defRPr>
            </a:pPr>
            <a:r>
              <a:rPr lang="fr-CA" sz="2800" b="1" dirty="0">
                <a:solidFill>
                  <a:schemeClr val="bg1"/>
                </a:solidFill>
              </a:rPr>
              <a:t>Paroles d’élèves sur la « valeur ajoutée » des profs par rapport  à l’IA</a:t>
            </a:r>
          </a:p>
        </p:txBody>
      </p:sp>
      <p:sp>
        <p:nvSpPr>
          <p:cNvPr id="2" name="ZoneTexte 1">
            <a:extLst>
              <a:ext uri="{FF2B5EF4-FFF2-40B4-BE49-F238E27FC236}">
                <a16:creationId xmlns:a16="http://schemas.microsoft.com/office/drawing/2014/main" id="{695FE7DE-4148-8F1A-B602-755121296060}"/>
              </a:ext>
            </a:extLst>
          </p:cNvPr>
          <p:cNvSpPr txBox="1"/>
          <p:nvPr/>
        </p:nvSpPr>
        <p:spPr>
          <a:xfrm>
            <a:off x="93552" y="827622"/>
            <a:ext cx="12004894" cy="5140446"/>
          </a:xfrm>
          <a:prstGeom prst="rect">
            <a:avLst/>
          </a:prstGeom>
          <a:noFill/>
        </p:spPr>
        <p:txBody>
          <a:bodyPr wrap="square" rtlCol="0">
            <a:spAutoFit/>
          </a:bodyPr>
          <a:lstStyle/>
          <a:p>
            <a:pPr marL="514350" indent="-514350" algn="just">
              <a:lnSpc>
                <a:spcPct val="125000"/>
              </a:lnSpc>
              <a:buFont typeface="+mj-lt"/>
              <a:buAutoNum type="arabicPeriod"/>
            </a:pPr>
            <a:r>
              <a:rPr lang="fr-CA" sz="2400" dirty="0"/>
              <a:t>« On apprend avec des sentiments et des émotions. »</a:t>
            </a:r>
          </a:p>
          <a:p>
            <a:pPr marL="514350" indent="-514350" algn="just">
              <a:lnSpc>
                <a:spcPct val="125000"/>
              </a:lnSpc>
              <a:buFont typeface="+mj-lt"/>
              <a:buAutoNum type="arabicPeriod"/>
            </a:pPr>
            <a:r>
              <a:rPr lang="fr-CA" sz="2400" dirty="0"/>
              <a:t>« Les profs nous amènent à nous dépasser. »</a:t>
            </a:r>
          </a:p>
          <a:p>
            <a:pPr marL="514350" indent="-514350" algn="just">
              <a:lnSpc>
                <a:spcPct val="125000"/>
              </a:lnSpc>
              <a:buFont typeface="+mj-lt"/>
              <a:buAutoNum type="arabicPeriod"/>
            </a:pPr>
            <a:r>
              <a:rPr lang="fr-CA" sz="2400" dirty="0"/>
              <a:t>« La machine ne comprend pas la mécanique de l'échec [des élèves]. »</a:t>
            </a:r>
          </a:p>
          <a:p>
            <a:pPr marL="514350" indent="-514350" algn="just">
              <a:lnSpc>
                <a:spcPct val="125000"/>
              </a:lnSpc>
              <a:buFont typeface="+mj-lt"/>
              <a:buAutoNum type="arabicPeriod"/>
            </a:pPr>
            <a:r>
              <a:rPr lang="fr-CA" sz="2400" dirty="0"/>
              <a:t>« L'IA donne des réponses, mais elle n’a rien à partager [pas d’expérience, pas de vécu]. »</a:t>
            </a:r>
          </a:p>
          <a:p>
            <a:pPr marL="514350" indent="-514350" algn="just">
              <a:lnSpc>
                <a:spcPct val="125000"/>
              </a:lnSpc>
              <a:buFont typeface="+mj-lt"/>
              <a:buAutoNum type="arabicPeriod"/>
            </a:pPr>
            <a:r>
              <a:rPr lang="fr-CA" sz="2400" dirty="0"/>
              <a:t>« L'IA allège la charge de travail, mais on n'apprend pas avec l’IA [apprendre dans le sens d’un parcours d’apprentissage, d’une progression réfléchie]. »</a:t>
            </a:r>
          </a:p>
          <a:p>
            <a:pPr marL="514350" indent="-514350" algn="just">
              <a:lnSpc>
                <a:spcPct val="125000"/>
              </a:lnSpc>
              <a:buFont typeface="+mj-lt"/>
              <a:buAutoNum type="arabicPeriod"/>
            </a:pPr>
            <a:r>
              <a:rPr lang="fr-CA" sz="2400" dirty="0"/>
              <a:t>« L'IA tourne en rond, elle reformule et elle finit par dire la même chose. »</a:t>
            </a:r>
          </a:p>
          <a:p>
            <a:pPr marL="514350" indent="-514350" algn="just">
              <a:lnSpc>
                <a:spcPct val="125000"/>
              </a:lnSpc>
              <a:buFont typeface="+mj-lt"/>
              <a:buAutoNum type="arabicPeriod"/>
            </a:pPr>
            <a:r>
              <a:rPr lang="fr-CA" sz="2400" dirty="0"/>
              <a:t>« Le prof ne dit pas n'importe quoi, c'est son domaine à lui, il a fait des études. »</a:t>
            </a:r>
          </a:p>
          <a:p>
            <a:pPr marL="514350" indent="-514350" algn="just">
              <a:lnSpc>
                <a:spcPct val="125000"/>
              </a:lnSpc>
              <a:buFont typeface="+mj-lt"/>
              <a:buAutoNum type="arabicPeriod"/>
            </a:pPr>
            <a:r>
              <a:rPr lang="fr-CA" sz="2400" dirty="0"/>
              <a:t>« L'IA répond à ce que l'on demande mais reste en surface. Le prof comprend mieux les questions complexes, dans un contexte, le prof répond de manière plus large. »</a:t>
            </a:r>
          </a:p>
        </p:txBody>
      </p:sp>
    </p:spTree>
    <p:extLst>
      <p:ext uri="{BB962C8B-B14F-4D97-AF65-F5344CB8AC3E}">
        <p14:creationId xmlns:p14="http://schemas.microsoft.com/office/powerpoint/2010/main" val="217106547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6C35FB9576724FB0FDB463E28A95B9" ma:contentTypeVersion="21" ma:contentTypeDescription="Crée un document." ma:contentTypeScope="" ma:versionID="c353099f73d10908cad7059de0c57258">
  <xsd:schema xmlns:xsd="http://www.w3.org/2001/XMLSchema" xmlns:xs="http://www.w3.org/2001/XMLSchema" xmlns:p="http://schemas.microsoft.com/office/2006/metadata/properties" xmlns:ns2="06a29d60-e8f5-4189-b4ab-b4b6a767fa99" xmlns:ns3="08163c0c-7434-4a4e-b3fb-d24d80045910" targetNamespace="http://schemas.microsoft.com/office/2006/metadata/properties" ma:root="true" ma:fieldsID="deeb2f056a02415b1b8cd7dcef225bd9" ns2:_="" ns3:_="">
    <xsd:import namespace="06a29d60-e8f5-4189-b4ab-b4b6a767fa99"/>
    <xsd:import namespace="08163c0c-7434-4a4e-b3fb-d24d8004591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Location" minOccurs="0"/>
                <xsd:element ref="ns2:MediaServiceObjectDetectorVersions" minOccurs="0"/>
                <xsd:element ref="ns2:Gravit_x00e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a29d60-e8f5-4189-b4ab-b4b6a767fa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dbc2ca11-3758-4593-94bf-6b1a5b4b2288"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Gravit_x00e9_" ma:index="25" nillable="true" ma:displayName="Gravité" ma:format="Dropdown" ma:internalName="Gravit_x00e9_">
      <xsd:simpleType>
        <xsd:restriction base="dms:Choice">
          <xsd:enumeration value="Faible"/>
          <xsd:enumeration value="Moyen"/>
          <xsd:enumeration value="Élevé"/>
          <xsd:enumeration value="Sévère"/>
          <xsd:enumeration value="Critique"/>
        </xsd:restriction>
      </xsd:simpleType>
    </xsd:element>
  </xsd:schema>
  <xsd:schema xmlns:xsd="http://www.w3.org/2001/XMLSchema" xmlns:xs="http://www.w3.org/2001/XMLSchema" xmlns:dms="http://schemas.microsoft.com/office/2006/documentManagement/types" xmlns:pc="http://schemas.microsoft.com/office/infopath/2007/PartnerControls" targetNamespace="08163c0c-7434-4a4e-b3fb-d24d80045910"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6d020ca5-5cdc-4ffb-9cc4-ae7db4c0df14}" ma:internalName="TaxCatchAll" ma:showField="CatchAllData" ma:web="08163c0c-7434-4a4e-b3fb-d24d800459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8163c0c-7434-4a4e-b3fb-d24d80045910" xsi:nil="true"/>
    <lcf76f155ced4ddcb4097134ff3c332f xmlns="06a29d60-e8f5-4189-b4ab-b4b6a767fa99">
      <Terms xmlns="http://schemas.microsoft.com/office/infopath/2007/PartnerControls"/>
    </lcf76f155ced4ddcb4097134ff3c332f>
    <Gravit_x00e9_ xmlns="06a29d60-e8f5-4189-b4ab-b4b6a767fa99" xsi:nil="true"/>
  </documentManagement>
</p:properties>
</file>

<file path=customXml/itemProps1.xml><?xml version="1.0" encoding="utf-8"?>
<ds:datastoreItem xmlns:ds="http://schemas.openxmlformats.org/officeDocument/2006/customXml" ds:itemID="{155DAE0A-0A14-402B-9883-26285D198D9D}"/>
</file>

<file path=customXml/itemProps2.xml><?xml version="1.0" encoding="utf-8"?>
<ds:datastoreItem xmlns:ds="http://schemas.openxmlformats.org/officeDocument/2006/customXml" ds:itemID="{C423AB8D-322C-4D49-87F2-A5EDFF750054}"/>
</file>

<file path=customXml/itemProps3.xml><?xml version="1.0" encoding="utf-8"?>
<ds:datastoreItem xmlns:ds="http://schemas.openxmlformats.org/officeDocument/2006/customXml" ds:itemID="{DA7BBC89-34A5-4943-80F8-899E58ACD16B}"/>
</file>

<file path=docProps/app.xml><?xml version="1.0" encoding="utf-8"?>
<Properties xmlns="http://schemas.openxmlformats.org/officeDocument/2006/extended-properties" xmlns:vt="http://schemas.openxmlformats.org/officeDocument/2006/docPropsVTypes">
  <TotalTime>1576</TotalTime>
  <Words>2209</Words>
  <Application>Microsoft Office PowerPoint</Application>
  <PresentationFormat>Grand écran</PresentationFormat>
  <Paragraphs>271</Paragraphs>
  <Slides>35</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35</vt:i4>
      </vt:variant>
    </vt:vector>
  </HeadingPairs>
  <TitlesOfParts>
    <vt:vector size="40" baseType="lpstr">
      <vt:lpstr>Aptos</vt:lpstr>
      <vt:lpstr>Aptos Display</vt:lpstr>
      <vt:lpstr>Arial</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Yvan Urunuela</dc:creator>
  <cp:lastModifiedBy>Ginette Bélisle</cp:lastModifiedBy>
  <cp:revision>150</cp:revision>
  <dcterms:created xsi:type="dcterms:W3CDTF">2026-01-09T17:28:49Z</dcterms:created>
  <dcterms:modified xsi:type="dcterms:W3CDTF">2026-03-18T16:59:19Z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0x0101003D6C35FB9576724FB0FDB463E28A95B9</vt:lpwstr>
  </property>
</Properties>
</file>