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669" r:id="rId3"/>
    <p:sldId id="627" r:id="rId4"/>
    <p:sldId id="677" r:id="rId5"/>
    <p:sldId id="656" r:id="rId6"/>
    <p:sldId id="674" r:id="rId7"/>
    <p:sldId id="668" r:id="rId8"/>
    <p:sldId id="657" r:id="rId9"/>
    <p:sldId id="658" r:id="rId10"/>
    <p:sldId id="660" r:id="rId11"/>
    <p:sldId id="659" r:id="rId12"/>
    <p:sldId id="663" r:id="rId13"/>
    <p:sldId id="678" r:id="rId14"/>
    <p:sldId id="679" r:id="rId15"/>
    <p:sldId id="672" r:id="rId16"/>
    <p:sldId id="664" r:id="rId17"/>
    <p:sldId id="676" r:id="rId18"/>
    <p:sldId id="667"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6600"/>
    <a:srgbClr val="FAD2D3"/>
    <a:srgbClr val="FFFF00"/>
    <a:srgbClr val="F41828"/>
    <a:srgbClr val="FFFFCC"/>
    <a:srgbClr val="FFFFFF"/>
    <a:srgbClr val="FF9F9F"/>
    <a:srgbClr val="FFFFA3"/>
    <a:srgbClr val="F1F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96433" autoAdjust="0"/>
  </p:normalViewPr>
  <p:slideViewPr>
    <p:cSldViewPr showGuides="1">
      <p:cViewPr varScale="1">
        <p:scale>
          <a:sx n="109" d="100"/>
          <a:sy n="109" d="100"/>
        </p:scale>
        <p:origin x="165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4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EAE9A-AA22-4322-B678-AF44CFB6A602}" type="datetimeFigureOut">
              <a:rPr lang="fr-CA" smtClean="0"/>
              <a:t>2017-05-22</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3022D-E916-4DC6-84C1-E5E2B0819226}" type="slidenum">
              <a:rPr lang="fr-CA" smtClean="0"/>
              <a:t>‹N°›</a:t>
            </a:fld>
            <a:endParaRPr lang="fr-CA"/>
          </a:p>
        </p:txBody>
      </p:sp>
    </p:spTree>
    <p:extLst>
      <p:ext uri="{BB962C8B-B14F-4D97-AF65-F5344CB8AC3E}">
        <p14:creationId xmlns:p14="http://schemas.microsoft.com/office/powerpoint/2010/main" val="408551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9F3022D-E916-4DC6-84C1-E5E2B0819226}" type="slidenum">
              <a:rPr lang="fr-CA" smtClean="0"/>
              <a:t>2</a:t>
            </a:fld>
            <a:endParaRPr lang="fr-CA"/>
          </a:p>
        </p:txBody>
      </p:sp>
    </p:spTree>
    <p:extLst>
      <p:ext uri="{BB962C8B-B14F-4D97-AF65-F5344CB8AC3E}">
        <p14:creationId xmlns:p14="http://schemas.microsoft.com/office/powerpoint/2010/main" val="398928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kern="1200" dirty="0" smtClean="0">
                <a:solidFill>
                  <a:schemeClr val="tx1"/>
                </a:solidFill>
                <a:effectLst/>
                <a:latin typeface="+mn-lt"/>
                <a:ea typeface="+mn-ea"/>
                <a:cs typeface="+mn-cs"/>
              </a:rPr>
              <a:t>Bjork and Bjork (1992) developed a theory to explain the testing effect and other effects of retrieval effort.</a:t>
            </a:r>
          </a:p>
          <a:p>
            <a:r>
              <a:rPr lang="en-CA" sz="1200" kern="1200" dirty="0" smtClean="0">
                <a:solidFill>
                  <a:schemeClr val="tx1"/>
                </a:solidFill>
                <a:effectLst/>
                <a:latin typeface="+mn-lt"/>
                <a:ea typeface="+mn-ea"/>
                <a:cs typeface="+mn-cs"/>
              </a:rPr>
              <a:t>They distinguished between </a:t>
            </a:r>
            <a:r>
              <a:rPr lang="en-CA" sz="1200" u="sng" kern="1200" dirty="0" smtClean="0">
                <a:solidFill>
                  <a:schemeClr val="tx1"/>
                </a:solidFill>
                <a:effectLst/>
                <a:latin typeface="+mn-lt"/>
                <a:ea typeface="+mn-ea"/>
                <a:cs typeface="+mn-cs"/>
              </a:rPr>
              <a:t>storage strength</a:t>
            </a:r>
            <a:r>
              <a:rPr lang="en-CA" sz="1200" kern="1200" dirty="0" smtClean="0">
                <a:solidFill>
                  <a:schemeClr val="tx1"/>
                </a:solidFill>
                <a:effectLst/>
                <a:latin typeface="+mn-lt"/>
                <a:ea typeface="+mn-ea"/>
                <a:cs typeface="+mn-cs"/>
              </a:rPr>
              <a:t>, which reflects the relative permanence of a memory trace or permanence of learning,</a:t>
            </a:r>
          </a:p>
          <a:p>
            <a:r>
              <a:rPr lang="en-CA" sz="1200" kern="1200" dirty="0" smtClean="0">
                <a:solidFill>
                  <a:schemeClr val="tx1"/>
                </a:solidFill>
                <a:effectLst/>
                <a:latin typeface="+mn-lt"/>
                <a:ea typeface="+mn-ea"/>
                <a:cs typeface="+mn-cs"/>
              </a:rPr>
              <a:t>and </a:t>
            </a:r>
            <a:r>
              <a:rPr lang="en-CA" sz="1200" u="sng" kern="1200" dirty="0" smtClean="0">
                <a:solidFill>
                  <a:schemeClr val="tx1"/>
                </a:solidFill>
                <a:effectLst/>
                <a:latin typeface="+mn-lt"/>
                <a:ea typeface="+mn-ea"/>
                <a:cs typeface="+mn-cs"/>
              </a:rPr>
              <a:t>retrieval strength</a:t>
            </a:r>
            <a:r>
              <a:rPr lang="en-CA" sz="1200" kern="1200" dirty="0" smtClean="0">
                <a:solidFill>
                  <a:schemeClr val="tx1"/>
                </a:solidFill>
                <a:effectLst/>
                <a:latin typeface="+mn-lt"/>
                <a:ea typeface="+mn-ea"/>
                <a:cs typeface="+mn-cs"/>
              </a:rPr>
              <a:t>, which reflects the momentary accessibility of a memory trace and is similar to the concept of retrieval fluency,</a:t>
            </a:r>
          </a:p>
          <a:p>
            <a:r>
              <a:rPr lang="en-CA" sz="1200" kern="1200" dirty="0" smtClean="0">
                <a:solidFill>
                  <a:schemeClr val="tx1"/>
                </a:solidFill>
                <a:effectLst/>
                <a:latin typeface="+mn-lt"/>
                <a:ea typeface="+mn-ea"/>
                <a:cs typeface="+mn-cs"/>
              </a:rPr>
              <a:t>or how easily the memory represented by the trace can be brought to mind.</a:t>
            </a:r>
            <a:endParaRPr lang="fr-CA" dirty="0"/>
          </a:p>
        </p:txBody>
      </p:sp>
      <p:sp>
        <p:nvSpPr>
          <p:cNvPr id="4" name="Espace réservé du numéro de diapositive 3"/>
          <p:cNvSpPr>
            <a:spLocks noGrp="1"/>
          </p:cNvSpPr>
          <p:nvPr>
            <p:ph type="sldNum" sz="quarter" idx="10"/>
          </p:nvPr>
        </p:nvSpPr>
        <p:spPr/>
        <p:txBody>
          <a:bodyPr/>
          <a:lstStyle/>
          <a:p>
            <a:fld id="{49F3022D-E916-4DC6-84C1-E5E2B0819226}" type="slidenum">
              <a:rPr lang="fr-CA" smtClean="0"/>
              <a:t>10</a:t>
            </a:fld>
            <a:endParaRPr lang="fr-CA"/>
          </a:p>
        </p:txBody>
      </p:sp>
    </p:spTree>
    <p:extLst>
      <p:ext uri="{BB962C8B-B14F-4D97-AF65-F5344CB8AC3E}">
        <p14:creationId xmlns:p14="http://schemas.microsoft.com/office/powerpoint/2010/main" val="396389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r>
              <a:rPr lang="fr-CA" smtClean="0"/>
              <a:t>b o o t c a m p - mai 2017                                     Pierre Bayard</a:t>
            </a:r>
            <a:endParaRPr lang="fr-CA"/>
          </a:p>
        </p:txBody>
      </p:sp>
      <p:sp>
        <p:nvSpPr>
          <p:cNvPr id="6" name="Espace réservé du numéro de diapositive 5"/>
          <p:cNvSpPr>
            <a:spLocks noGrp="1"/>
          </p:cNvSpPr>
          <p:nvPr>
            <p:ph type="sldNum" sz="quarter" idx="12"/>
          </p:nvPr>
        </p:nvSpPr>
        <p:spPr/>
        <p:txBody>
          <a:bodyPr/>
          <a:lstStyle/>
          <a:p>
            <a:fld id="{157866CF-F79A-4734-A6D9-03F953CBA958}" type="slidenum">
              <a:rPr lang="fr-CA" smtClean="0"/>
              <a:t>‹N°›</a:t>
            </a:fld>
            <a:endParaRPr lang="fr-CA"/>
          </a:p>
        </p:txBody>
      </p:sp>
    </p:spTree>
    <p:extLst>
      <p:ext uri="{BB962C8B-B14F-4D97-AF65-F5344CB8AC3E}">
        <p14:creationId xmlns:p14="http://schemas.microsoft.com/office/powerpoint/2010/main" val="225201009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r>
              <a:rPr lang="fr-CA" smtClean="0"/>
              <a:t>b o o t c a m p - mai 2017                                     Pierre Bayard</a:t>
            </a:r>
            <a:endParaRPr lang="fr-CA"/>
          </a:p>
        </p:txBody>
      </p:sp>
      <p:sp>
        <p:nvSpPr>
          <p:cNvPr id="6" name="Espace réservé du numéro de diapositive 5"/>
          <p:cNvSpPr>
            <a:spLocks noGrp="1"/>
          </p:cNvSpPr>
          <p:nvPr>
            <p:ph type="sldNum" sz="quarter" idx="12"/>
          </p:nvPr>
        </p:nvSpPr>
        <p:spPr/>
        <p:txBody>
          <a:bodyPr/>
          <a:lstStyle/>
          <a:p>
            <a:fld id="{157866CF-F79A-4734-A6D9-03F953CBA958}" type="slidenum">
              <a:rPr lang="fr-CA" smtClean="0"/>
              <a:t>‹N°›</a:t>
            </a:fld>
            <a:endParaRPr lang="fr-CA"/>
          </a:p>
        </p:txBody>
      </p:sp>
    </p:spTree>
    <p:extLst>
      <p:ext uri="{BB962C8B-B14F-4D97-AF65-F5344CB8AC3E}">
        <p14:creationId xmlns:p14="http://schemas.microsoft.com/office/powerpoint/2010/main" val="20939897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r>
              <a:rPr lang="fr-CA" smtClean="0"/>
              <a:t>b o o t c a m p - mai 2017                                     Pierre Bayard</a:t>
            </a:r>
            <a:endParaRPr lang="fr-CA"/>
          </a:p>
        </p:txBody>
      </p:sp>
      <p:sp>
        <p:nvSpPr>
          <p:cNvPr id="6" name="Espace réservé du numéro de diapositive 5"/>
          <p:cNvSpPr>
            <a:spLocks noGrp="1"/>
          </p:cNvSpPr>
          <p:nvPr>
            <p:ph type="sldNum" sz="quarter" idx="12"/>
          </p:nvPr>
        </p:nvSpPr>
        <p:spPr/>
        <p:txBody>
          <a:bodyPr/>
          <a:lstStyle/>
          <a:p>
            <a:fld id="{157866CF-F79A-4734-A6D9-03F953CBA958}" type="slidenum">
              <a:rPr lang="fr-CA" smtClean="0"/>
              <a:t>‹N°›</a:t>
            </a:fld>
            <a:endParaRPr lang="fr-CA"/>
          </a:p>
        </p:txBody>
      </p:sp>
    </p:spTree>
    <p:extLst>
      <p:ext uri="{BB962C8B-B14F-4D97-AF65-F5344CB8AC3E}">
        <p14:creationId xmlns:p14="http://schemas.microsoft.com/office/powerpoint/2010/main" val="36656056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520" y="5733256"/>
            <a:ext cx="8640960" cy="576064"/>
          </a:xfrm>
          <a:solidFill>
            <a:srgbClr val="E6E6E6"/>
          </a:solidFill>
        </p:spPr>
        <p:txBody>
          <a:bodyPr/>
          <a:lstStyle/>
          <a:p>
            <a:r>
              <a:rPr lang="fr-FR" smtClean="0"/>
              <a:t>Modifiez le style du titre</a:t>
            </a:r>
            <a:endParaRPr lang="fr-CA"/>
          </a:p>
        </p:txBody>
      </p:sp>
      <p:sp>
        <p:nvSpPr>
          <p:cNvPr id="3" name="Espace réservé du contenu 2"/>
          <p:cNvSpPr>
            <a:spLocks noGrp="1"/>
          </p:cNvSpPr>
          <p:nvPr>
            <p:ph idx="1"/>
          </p:nvPr>
        </p:nvSpPr>
        <p:spPr>
          <a:xfrm>
            <a:off x="251520" y="260648"/>
            <a:ext cx="8640960" cy="5328592"/>
          </a:xfrm>
        </p:spPr>
        <p:txBody>
          <a:bodyPr/>
          <a:lstStyle>
            <a:lvl2pPr marL="542925" indent="-285750">
              <a:defRPr/>
            </a:lvl2pPr>
            <a:lvl3pPr marL="717550" indent="-228600">
              <a:defRPr/>
            </a:lvl3pPr>
            <a:lvl4pPr marL="901700" indent="-228600">
              <a:defRPr/>
            </a:lvl4pPr>
            <a:lvl5pPr marL="1074738" indent="-22860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e la date 3"/>
          <p:cNvSpPr>
            <a:spLocks noGrp="1"/>
          </p:cNvSpPr>
          <p:nvPr>
            <p:ph type="dt" sz="half" idx="10"/>
          </p:nvPr>
        </p:nvSpPr>
        <p:spPr/>
        <p:txBody>
          <a:bodyPr/>
          <a:lstStyle/>
          <a:p>
            <a:endParaRPr lang="fr-CA" dirty="0"/>
          </a:p>
        </p:txBody>
      </p:sp>
      <p:sp>
        <p:nvSpPr>
          <p:cNvPr id="5" name="Espace réservé du pied de page 4"/>
          <p:cNvSpPr>
            <a:spLocks noGrp="1"/>
          </p:cNvSpPr>
          <p:nvPr>
            <p:ph type="ftr" sz="quarter" idx="11"/>
          </p:nvPr>
        </p:nvSpPr>
        <p:spPr/>
        <p:txBody>
          <a:bodyPr/>
          <a:lstStyle/>
          <a:p>
            <a:r>
              <a:rPr lang="fr-CA" smtClean="0"/>
              <a:t>b o o t c a m p - mai 2017                                     Pierre Bayard</a:t>
            </a:r>
            <a:endParaRPr lang="fr-CA" dirty="0"/>
          </a:p>
        </p:txBody>
      </p:sp>
      <p:sp>
        <p:nvSpPr>
          <p:cNvPr id="6" name="Espace réservé du numéro de diapositive 5"/>
          <p:cNvSpPr>
            <a:spLocks noGrp="1"/>
          </p:cNvSpPr>
          <p:nvPr>
            <p:ph type="sldNum" sz="quarter" idx="12"/>
          </p:nvPr>
        </p:nvSpPr>
        <p:spPr/>
        <p:txBody>
          <a:bodyPr/>
          <a:lstStyle/>
          <a:p>
            <a:fld id="{157866CF-F79A-4734-A6D9-03F953CBA958}" type="slidenum">
              <a:rPr lang="fr-CA" smtClean="0"/>
              <a:t>‹N°›</a:t>
            </a:fld>
            <a:endParaRPr lang="fr-CA"/>
          </a:p>
        </p:txBody>
      </p:sp>
    </p:spTree>
    <p:extLst>
      <p:ext uri="{BB962C8B-B14F-4D97-AF65-F5344CB8AC3E}">
        <p14:creationId xmlns:p14="http://schemas.microsoft.com/office/powerpoint/2010/main" val="415750198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r>
              <a:rPr lang="fr-CA" smtClean="0"/>
              <a:t>b o o t c a m p - mai 2017                                     Pierre Bayard</a:t>
            </a:r>
            <a:endParaRPr lang="fr-CA"/>
          </a:p>
        </p:txBody>
      </p:sp>
      <p:sp>
        <p:nvSpPr>
          <p:cNvPr id="6" name="Espace réservé du numéro de diapositive 5"/>
          <p:cNvSpPr>
            <a:spLocks noGrp="1"/>
          </p:cNvSpPr>
          <p:nvPr>
            <p:ph type="sldNum" sz="quarter" idx="12"/>
          </p:nvPr>
        </p:nvSpPr>
        <p:spPr/>
        <p:txBody>
          <a:bodyPr/>
          <a:lstStyle/>
          <a:p>
            <a:fld id="{157866CF-F79A-4734-A6D9-03F953CBA958}" type="slidenum">
              <a:rPr lang="fr-CA" smtClean="0"/>
              <a:t>‹N°›</a:t>
            </a:fld>
            <a:endParaRPr lang="fr-CA"/>
          </a:p>
        </p:txBody>
      </p:sp>
    </p:spTree>
    <p:extLst>
      <p:ext uri="{BB962C8B-B14F-4D97-AF65-F5344CB8AC3E}">
        <p14:creationId xmlns:p14="http://schemas.microsoft.com/office/powerpoint/2010/main" val="233714907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endParaRPr lang="fr-CA"/>
          </a:p>
        </p:txBody>
      </p:sp>
      <p:sp>
        <p:nvSpPr>
          <p:cNvPr id="6" name="Espace réservé du pied de page 5"/>
          <p:cNvSpPr>
            <a:spLocks noGrp="1"/>
          </p:cNvSpPr>
          <p:nvPr>
            <p:ph type="ftr" sz="quarter" idx="11"/>
          </p:nvPr>
        </p:nvSpPr>
        <p:spPr/>
        <p:txBody>
          <a:bodyPr/>
          <a:lstStyle/>
          <a:p>
            <a:r>
              <a:rPr lang="fr-CA" smtClean="0"/>
              <a:t>b o o t c a m p - mai 2017                                     Pierre Bayard</a:t>
            </a:r>
            <a:endParaRPr lang="fr-CA"/>
          </a:p>
        </p:txBody>
      </p:sp>
      <p:sp>
        <p:nvSpPr>
          <p:cNvPr id="7" name="Espace réservé du numéro de diapositive 6"/>
          <p:cNvSpPr>
            <a:spLocks noGrp="1"/>
          </p:cNvSpPr>
          <p:nvPr>
            <p:ph type="sldNum" sz="quarter" idx="12"/>
          </p:nvPr>
        </p:nvSpPr>
        <p:spPr/>
        <p:txBody>
          <a:bodyPr/>
          <a:lstStyle/>
          <a:p>
            <a:fld id="{157866CF-F79A-4734-A6D9-03F953CBA958}" type="slidenum">
              <a:rPr lang="fr-CA" smtClean="0"/>
              <a:t>‹N°›</a:t>
            </a:fld>
            <a:endParaRPr lang="fr-CA"/>
          </a:p>
        </p:txBody>
      </p:sp>
    </p:spTree>
    <p:extLst>
      <p:ext uri="{BB962C8B-B14F-4D97-AF65-F5344CB8AC3E}">
        <p14:creationId xmlns:p14="http://schemas.microsoft.com/office/powerpoint/2010/main" val="14822457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endParaRPr lang="fr-CA"/>
          </a:p>
        </p:txBody>
      </p:sp>
      <p:sp>
        <p:nvSpPr>
          <p:cNvPr id="8" name="Espace réservé du pied de page 7"/>
          <p:cNvSpPr>
            <a:spLocks noGrp="1"/>
          </p:cNvSpPr>
          <p:nvPr>
            <p:ph type="ftr" sz="quarter" idx="11"/>
          </p:nvPr>
        </p:nvSpPr>
        <p:spPr/>
        <p:txBody>
          <a:bodyPr/>
          <a:lstStyle/>
          <a:p>
            <a:r>
              <a:rPr lang="fr-CA" smtClean="0"/>
              <a:t>b o o t c a m p - mai 2017                                     Pierre Bayard</a:t>
            </a:r>
            <a:endParaRPr lang="fr-CA"/>
          </a:p>
        </p:txBody>
      </p:sp>
      <p:sp>
        <p:nvSpPr>
          <p:cNvPr id="9" name="Espace réservé du numéro de diapositive 8"/>
          <p:cNvSpPr>
            <a:spLocks noGrp="1"/>
          </p:cNvSpPr>
          <p:nvPr>
            <p:ph type="sldNum" sz="quarter" idx="12"/>
          </p:nvPr>
        </p:nvSpPr>
        <p:spPr/>
        <p:txBody>
          <a:bodyPr/>
          <a:lstStyle/>
          <a:p>
            <a:fld id="{157866CF-F79A-4734-A6D9-03F953CBA958}" type="slidenum">
              <a:rPr lang="fr-CA" smtClean="0"/>
              <a:t>‹N°›</a:t>
            </a:fld>
            <a:endParaRPr lang="fr-CA"/>
          </a:p>
        </p:txBody>
      </p:sp>
    </p:spTree>
    <p:extLst>
      <p:ext uri="{BB962C8B-B14F-4D97-AF65-F5344CB8AC3E}">
        <p14:creationId xmlns:p14="http://schemas.microsoft.com/office/powerpoint/2010/main" val="6654522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endParaRPr lang="fr-CA"/>
          </a:p>
        </p:txBody>
      </p:sp>
      <p:sp>
        <p:nvSpPr>
          <p:cNvPr id="4" name="Espace réservé du pied de page 3"/>
          <p:cNvSpPr>
            <a:spLocks noGrp="1"/>
          </p:cNvSpPr>
          <p:nvPr>
            <p:ph type="ftr" sz="quarter" idx="11"/>
          </p:nvPr>
        </p:nvSpPr>
        <p:spPr/>
        <p:txBody>
          <a:bodyPr/>
          <a:lstStyle/>
          <a:p>
            <a:r>
              <a:rPr lang="fr-CA" smtClean="0"/>
              <a:t>b o o t c a m p - mai 2017                                     Pierre Bayard</a:t>
            </a:r>
            <a:endParaRPr lang="fr-CA"/>
          </a:p>
        </p:txBody>
      </p:sp>
      <p:sp>
        <p:nvSpPr>
          <p:cNvPr id="5" name="Espace réservé du numéro de diapositive 4"/>
          <p:cNvSpPr>
            <a:spLocks noGrp="1"/>
          </p:cNvSpPr>
          <p:nvPr>
            <p:ph type="sldNum" sz="quarter" idx="12"/>
          </p:nvPr>
        </p:nvSpPr>
        <p:spPr/>
        <p:txBody>
          <a:bodyPr/>
          <a:lstStyle/>
          <a:p>
            <a:fld id="{157866CF-F79A-4734-A6D9-03F953CBA958}" type="slidenum">
              <a:rPr lang="fr-CA" smtClean="0"/>
              <a:t>‹N°›</a:t>
            </a:fld>
            <a:endParaRPr lang="fr-CA"/>
          </a:p>
        </p:txBody>
      </p:sp>
    </p:spTree>
    <p:extLst>
      <p:ext uri="{BB962C8B-B14F-4D97-AF65-F5344CB8AC3E}">
        <p14:creationId xmlns:p14="http://schemas.microsoft.com/office/powerpoint/2010/main" val="9082499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CA"/>
          </a:p>
        </p:txBody>
      </p:sp>
      <p:sp>
        <p:nvSpPr>
          <p:cNvPr id="3" name="Espace réservé du pied de page 2"/>
          <p:cNvSpPr>
            <a:spLocks noGrp="1"/>
          </p:cNvSpPr>
          <p:nvPr>
            <p:ph type="ftr" sz="quarter" idx="11"/>
          </p:nvPr>
        </p:nvSpPr>
        <p:spPr/>
        <p:txBody>
          <a:bodyPr/>
          <a:lstStyle/>
          <a:p>
            <a:r>
              <a:rPr lang="fr-CA" smtClean="0"/>
              <a:t>b o o t c a m p - mai 2017                                     Pierre Bayard</a:t>
            </a:r>
            <a:endParaRPr lang="fr-CA"/>
          </a:p>
        </p:txBody>
      </p:sp>
      <p:sp>
        <p:nvSpPr>
          <p:cNvPr id="4" name="Espace réservé du numéro de diapositive 3"/>
          <p:cNvSpPr>
            <a:spLocks noGrp="1"/>
          </p:cNvSpPr>
          <p:nvPr>
            <p:ph type="sldNum" sz="quarter" idx="12"/>
          </p:nvPr>
        </p:nvSpPr>
        <p:spPr/>
        <p:txBody>
          <a:bodyPr/>
          <a:lstStyle/>
          <a:p>
            <a:fld id="{157866CF-F79A-4734-A6D9-03F953CBA958}" type="slidenum">
              <a:rPr lang="fr-CA" smtClean="0"/>
              <a:t>‹N°›</a:t>
            </a:fld>
            <a:endParaRPr lang="fr-CA"/>
          </a:p>
        </p:txBody>
      </p:sp>
    </p:spTree>
    <p:extLst>
      <p:ext uri="{BB962C8B-B14F-4D97-AF65-F5344CB8AC3E}">
        <p14:creationId xmlns:p14="http://schemas.microsoft.com/office/powerpoint/2010/main" val="32442560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CA"/>
          </a:p>
        </p:txBody>
      </p:sp>
      <p:sp>
        <p:nvSpPr>
          <p:cNvPr id="6" name="Espace réservé du pied de page 5"/>
          <p:cNvSpPr>
            <a:spLocks noGrp="1"/>
          </p:cNvSpPr>
          <p:nvPr>
            <p:ph type="ftr" sz="quarter" idx="11"/>
          </p:nvPr>
        </p:nvSpPr>
        <p:spPr/>
        <p:txBody>
          <a:bodyPr/>
          <a:lstStyle/>
          <a:p>
            <a:r>
              <a:rPr lang="fr-CA" smtClean="0"/>
              <a:t>b o o t c a m p - mai 2017                                     Pierre Bayard</a:t>
            </a:r>
            <a:endParaRPr lang="fr-CA"/>
          </a:p>
        </p:txBody>
      </p:sp>
      <p:sp>
        <p:nvSpPr>
          <p:cNvPr id="7" name="Espace réservé du numéro de diapositive 6"/>
          <p:cNvSpPr>
            <a:spLocks noGrp="1"/>
          </p:cNvSpPr>
          <p:nvPr>
            <p:ph type="sldNum" sz="quarter" idx="12"/>
          </p:nvPr>
        </p:nvSpPr>
        <p:spPr/>
        <p:txBody>
          <a:bodyPr/>
          <a:lstStyle/>
          <a:p>
            <a:fld id="{157866CF-F79A-4734-A6D9-03F953CBA958}" type="slidenum">
              <a:rPr lang="fr-CA" smtClean="0"/>
              <a:t>‹N°›</a:t>
            </a:fld>
            <a:endParaRPr lang="fr-CA"/>
          </a:p>
        </p:txBody>
      </p:sp>
    </p:spTree>
    <p:extLst>
      <p:ext uri="{BB962C8B-B14F-4D97-AF65-F5344CB8AC3E}">
        <p14:creationId xmlns:p14="http://schemas.microsoft.com/office/powerpoint/2010/main" val="4084569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CA"/>
          </a:p>
        </p:txBody>
      </p:sp>
      <p:sp>
        <p:nvSpPr>
          <p:cNvPr id="6" name="Espace réservé du pied de page 5"/>
          <p:cNvSpPr>
            <a:spLocks noGrp="1"/>
          </p:cNvSpPr>
          <p:nvPr>
            <p:ph type="ftr" sz="quarter" idx="11"/>
          </p:nvPr>
        </p:nvSpPr>
        <p:spPr/>
        <p:txBody>
          <a:bodyPr/>
          <a:lstStyle/>
          <a:p>
            <a:r>
              <a:rPr lang="fr-CA" smtClean="0"/>
              <a:t>b o o t c a m p - mai 2017                                     Pierre Bayard</a:t>
            </a:r>
            <a:endParaRPr lang="fr-CA"/>
          </a:p>
        </p:txBody>
      </p:sp>
      <p:sp>
        <p:nvSpPr>
          <p:cNvPr id="7" name="Espace réservé du numéro de diapositive 6"/>
          <p:cNvSpPr>
            <a:spLocks noGrp="1"/>
          </p:cNvSpPr>
          <p:nvPr>
            <p:ph type="sldNum" sz="quarter" idx="12"/>
          </p:nvPr>
        </p:nvSpPr>
        <p:spPr/>
        <p:txBody>
          <a:bodyPr/>
          <a:lstStyle/>
          <a:p>
            <a:fld id="{157866CF-F79A-4734-A6D9-03F953CBA958}" type="slidenum">
              <a:rPr lang="fr-CA" smtClean="0"/>
              <a:t>‹N°›</a:t>
            </a:fld>
            <a:endParaRPr lang="fr-CA"/>
          </a:p>
        </p:txBody>
      </p:sp>
    </p:spTree>
    <p:extLst>
      <p:ext uri="{BB962C8B-B14F-4D97-AF65-F5344CB8AC3E}">
        <p14:creationId xmlns:p14="http://schemas.microsoft.com/office/powerpoint/2010/main" val="4017447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51520" y="5661248"/>
            <a:ext cx="8229600" cy="576064"/>
          </a:xfrm>
          <a:prstGeom prst="rect">
            <a:avLst/>
          </a:prstGeom>
        </p:spPr>
        <p:txBody>
          <a:bodyPr vert="horz" lIns="91440" tIns="45720" rIns="91440" bIns="45720" rtlCol="0" anchor="ctr">
            <a:normAutofit/>
          </a:bodyPr>
          <a:lstStyle/>
          <a:p>
            <a:r>
              <a:rPr lang="fr-FR" dirty="0" smtClean="0"/>
              <a:t>Modifiez le style du titre</a:t>
            </a:r>
            <a:endParaRPr lang="fr-CA" dirty="0"/>
          </a:p>
        </p:txBody>
      </p:sp>
      <p:sp>
        <p:nvSpPr>
          <p:cNvPr id="3" name="Espace réservé du texte 2"/>
          <p:cNvSpPr>
            <a:spLocks noGrp="1"/>
          </p:cNvSpPr>
          <p:nvPr>
            <p:ph type="body" idx="1"/>
          </p:nvPr>
        </p:nvSpPr>
        <p:spPr>
          <a:xfrm>
            <a:off x="251520" y="260648"/>
            <a:ext cx="8640960" cy="5328592"/>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smtClean="0"/>
              <a:t>b o o t c a m p - mai 2017                                     Pierre Bayard</a:t>
            </a: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866CF-F79A-4734-A6D9-03F953CBA958}" type="slidenum">
              <a:rPr lang="fr-CA" smtClean="0"/>
              <a:t>‹N°›</a:t>
            </a:fld>
            <a:endParaRPr lang="fr-CA"/>
          </a:p>
        </p:txBody>
      </p:sp>
    </p:spTree>
    <p:extLst>
      <p:ext uri="{BB962C8B-B14F-4D97-AF65-F5344CB8AC3E}">
        <p14:creationId xmlns:p14="http://schemas.microsoft.com/office/powerpoint/2010/main" val="829049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hdr="0" dt="0"/>
  <p:txStyles>
    <p:titleStyle>
      <a:lvl1pPr algn="ctr" defTabSz="914400" rtl="0" eaLnBrk="1" latinLnBrk="0" hangingPunct="1">
        <a:spcBef>
          <a:spcPct val="0"/>
        </a:spcBef>
        <a:buNone/>
        <a:defRPr sz="28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452438" indent="-285750" algn="l" defTabSz="914400" rtl="0" eaLnBrk="1" latinLnBrk="0" hangingPunct="1">
        <a:spcBef>
          <a:spcPct val="20000"/>
        </a:spcBef>
        <a:buClr>
          <a:srgbClr val="C00000"/>
        </a:buClr>
        <a:buFont typeface="Wingdings 3" pitchFamily="18" charset="2"/>
        <a:buChar char=""/>
        <a:defRPr sz="2000" kern="1200">
          <a:solidFill>
            <a:schemeClr val="tx1"/>
          </a:solidFill>
          <a:latin typeface="Century Gothic" pitchFamily="34" charset="0"/>
          <a:ea typeface="+mn-ea"/>
          <a:cs typeface="+mn-cs"/>
        </a:defRPr>
      </a:lvl2pPr>
      <a:lvl3pPr marL="542925" indent="-228600" algn="l" defTabSz="914400" rtl="0" eaLnBrk="1" latinLnBrk="0" hangingPunct="1">
        <a:spcBef>
          <a:spcPct val="20000"/>
        </a:spcBef>
        <a:buClr>
          <a:srgbClr val="0070C0"/>
        </a:buClr>
        <a:buFont typeface="Wingdings 3" pitchFamily="18" charset="2"/>
        <a:buChar char=""/>
        <a:defRPr sz="2000" kern="1200">
          <a:solidFill>
            <a:schemeClr val="tx1"/>
          </a:solidFill>
          <a:latin typeface="Century Gothic" pitchFamily="34" charset="0"/>
          <a:ea typeface="+mn-ea"/>
          <a:cs typeface="+mn-cs"/>
        </a:defRPr>
      </a:lvl3pPr>
      <a:lvl4pPr marL="627063" indent="-228600" algn="l" defTabSz="914400" rtl="0" eaLnBrk="1" latinLnBrk="0" hangingPunct="1">
        <a:spcBef>
          <a:spcPct val="20000"/>
        </a:spcBef>
        <a:buClr>
          <a:srgbClr val="008000"/>
        </a:buClr>
        <a:buFont typeface="Wingdings 3" pitchFamily="18" charset="2"/>
        <a:buChar char=""/>
        <a:defRPr sz="2000" kern="1200">
          <a:solidFill>
            <a:schemeClr val="tx1"/>
          </a:solidFill>
          <a:latin typeface="Century Gothic" pitchFamily="34" charset="0"/>
          <a:ea typeface="+mn-ea"/>
          <a:cs typeface="+mn-cs"/>
        </a:defRPr>
      </a:lvl4pPr>
      <a:lvl5pPr marL="717550" indent="-228600" algn="l" defTabSz="914400" rtl="0" eaLnBrk="1" latinLnBrk="0" hangingPunct="1">
        <a:spcBef>
          <a:spcPct val="20000"/>
        </a:spcBef>
        <a:buClr>
          <a:schemeClr val="accent6">
            <a:lumMod val="50000"/>
          </a:schemeClr>
        </a:buClr>
        <a:buFont typeface="Wingdings 3" pitchFamily="18" charset="2"/>
        <a:buChar char="ê"/>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usherbrooke.ca/performa/fileadmin/sites/performa/documents/Recherches_subventionnees/Pole_de_l_est__1996__chapitre_6.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lecerveau.mcgill.ca/flash/d/d_07/d_07_p/d_07_p_tra/d_07_p_tra.html" TargetMode="External"/><Relationship Id="rId3" Type="http://schemas.openxmlformats.org/officeDocument/2006/relationships/hyperlink" Target="https://youtu.be/5959v4g1Lgk" TargetMode="External"/><Relationship Id="rId7" Type="http://schemas.openxmlformats.org/officeDocument/2006/relationships/hyperlink" Target="https://www.amazon.ca/What-Best-College-Teachers-Do/dp/0674013255" TargetMode="External"/><Relationship Id="rId2" Type="http://schemas.openxmlformats.org/officeDocument/2006/relationships/hyperlink" Target="http://web2.uqat.ca/guidestrategies/Guide-Reflexion.pdf" TargetMode="External"/><Relationship Id="rId1" Type="http://schemas.openxmlformats.org/officeDocument/2006/relationships/slideLayout" Target="../slideLayouts/slideLayout2.xml"/><Relationship Id="rId6" Type="http://schemas.openxmlformats.org/officeDocument/2006/relationships/hyperlink" Target="http://www.associationneuroeducation.org/" TargetMode="External"/><Relationship Id="rId5" Type="http://schemas.openxmlformats.org/officeDocument/2006/relationships/hyperlink" Target="https://www.usherbrooke.ca/performa/fileadmin/sites/performa/documents/Recherches_subventionnees/Pole_de_l_est__1996__chapitre_6.pdf" TargetMode="External"/><Relationship Id="rId4" Type="http://schemas.openxmlformats.org/officeDocument/2006/relationships/hyperlink" Target="https://cft.vanderbilt.edu/guides-sub-pages/test-enhanced-learning-using-retrieval-practice-to-help-students-learn/#si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5.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llegeahuntsic.qc.ca/sites/default/files/public/directions/direction-communications/images/deploiement-logo/courrielente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339852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971600" y="1628801"/>
            <a:ext cx="5040560" cy="1080118"/>
          </a:xfrm>
          <a:ln w="12700">
            <a:solidFill>
              <a:srgbClr val="FF0000"/>
            </a:solidFill>
          </a:ln>
        </p:spPr>
        <p:txBody>
          <a:bodyPr>
            <a:normAutofit/>
          </a:bodyPr>
          <a:lstStyle/>
          <a:p>
            <a:pPr algn="r"/>
            <a:r>
              <a:rPr lang="fr-CA" sz="2700" dirty="0" smtClean="0">
                <a:latin typeface="Arial Rounded MT Bold" pitchFamily="34" charset="0"/>
              </a:rPr>
              <a:t>b o </a:t>
            </a:r>
            <a:r>
              <a:rPr lang="fr-CA" sz="2700" dirty="0" err="1" smtClean="0">
                <a:latin typeface="Arial Rounded MT Bold" pitchFamily="34" charset="0"/>
              </a:rPr>
              <a:t>o</a:t>
            </a:r>
            <a:r>
              <a:rPr lang="fr-CA" sz="2700" dirty="0" smtClean="0">
                <a:latin typeface="Arial Rounded MT Bold" pitchFamily="34" charset="0"/>
              </a:rPr>
              <a:t> t c a m p</a:t>
            </a:r>
            <a:r>
              <a:rPr lang="fr-CA" sz="1400" dirty="0" smtClean="0">
                <a:latin typeface="Arial Rounded MT Bold" pitchFamily="34" charset="0"/>
              </a:rPr>
              <a:t/>
            </a:r>
            <a:br>
              <a:rPr lang="fr-CA" sz="1400" dirty="0" smtClean="0">
                <a:latin typeface="Arial Rounded MT Bold" pitchFamily="34" charset="0"/>
              </a:rPr>
            </a:br>
            <a:r>
              <a:rPr lang="fr-CA" sz="1400" dirty="0">
                <a:latin typeface="Arial Rounded MT Bold" pitchFamily="34" charset="0"/>
              </a:rPr>
              <a:t/>
            </a:r>
            <a:br>
              <a:rPr lang="fr-CA" sz="1400" dirty="0">
                <a:latin typeface="Arial Rounded MT Bold" pitchFamily="34" charset="0"/>
              </a:rPr>
            </a:br>
            <a:r>
              <a:rPr lang="fr-CA" sz="1400" dirty="0" smtClean="0">
                <a:solidFill>
                  <a:schemeClr val="tx1">
                    <a:lumMod val="50000"/>
                    <a:lumOff val="50000"/>
                  </a:schemeClr>
                </a:solidFill>
              </a:rPr>
              <a:t>17 mai 2017</a:t>
            </a:r>
            <a:endParaRPr lang="fr-CA" sz="1400" dirty="0">
              <a:solidFill>
                <a:schemeClr val="tx1">
                  <a:lumMod val="50000"/>
                  <a:lumOff val="50000"/>
                </a:schemeClr>
              </a:solidFill>
            </a:endParaRPr>
          </a:p>
        </p:txBody>
      </p:sp>
      <p:sp>
        <p:nvSpPr>
          <p:cNvPr id="3" name="Sous-titre 2"/>
          <p:cNvSpPr>
            <a:spLocks noGrp="1"/>
          </p:cNvSpPr>
          <p:nvPr>
            <p:ph type="subTitle" idx="1"/>
          </p:nvPr>
        </p:nvSpPr>
        <p:spPr>
          <a:xfrm>
            <a:off x="971600" y="3068959"/>
            <a:ext cx="5040560" cy="2088233"/>
          </a:xfrm>
          <a:ln w="12700">
            <a:solidFill>
              <a:srgbClr val="FF0000"/>
            </a:solidFill>
          </a:ln>
        </p:spPr>
        <p:txBody>
          <a:bodyPr vert="horz" lIns="91440" tIns="45720" rIns="91440" bIns="45720" rtlCol="0" anchor="b" anchorCtr="0">
            <a:noAutofit/>
          </a:bodyPr>
          <a:lstStyle/>
          <a:p>
            <a:pPr algn="r">
              <a:spcBef>
                <a:spcPct val="0"/>
              </a:spcBef>
            </a:pPr>
            <a:r>
              <a:rPr lang="fr-CA" sz="2400" dirty="0" smtClean="0">
                <a:solidFill>
                  <a:schemeClr val="tx1">
                    <a:lumMod val="65000"/>
                    <a:lumOff val="35000"/>
                  </a:schemeClr>
                </a:solidFill>
                <a:ea typeface="+mj-ea"/>
                <a:cs typeface="+mj-cs"/>
              </a:rPr>
              <a:t>Stratégies pour améliorer</a:t>
            </a:r>
            <a:br>
              <a:rPr lang="fr-CA" sz="2400" dirty="0" smtClean="0">
                <a:solidFill>
                  <a:schemeClr val="tx1">
                    <a:lumMod val="65000"/>
                    <a:lumOff val="35000"/>
                  </a:schemeClr>
                </a:solidFill>
                <a:ea typeface="+mj-ea"/>
                <a:cs typeface="+mj-cs"/>
              </a:rPr>
            </a:br>
            <a:r>
              <a:rPr lang="fr-CA" sz="2400" dirty="0" smtClean="0">
                <a:solidFill>
                  <a:schemeClr val="tx1">
                    <a:lumMod val="65000"/>
                    <a:lumOff val="35000"/>
                  </a:schemeClr>
                </a:solidFill>
                <a:ea typeface="+mj-ea"/>
                <a:cs typeface="+mj-cs"/>
              </a:rPr>
              <a:t>les apprentissages</a:t>
            </a:r>
            <a:br>
              <a:rPr lang="fr-CA" sz="2400" dirty="0" smtClean="0">
                <a:solidFill>
                  <a:schemeClr val="tx1">
                    <a:lumMod val="65000"/>
                    <a:lumOff val="35000"/>
                  </a:schemeClr>
                </a:solidFill>
                <a:ea typeface="+mj-ea"/>
                <a:cs typeface="+mj-cs"/>
              </a:rPr>
            </a:br>
            <a:endParaRPr lang="fr-CA" sz="2400" dirty="0" smtClean="0">
              <a:solidFill>
                <a:schemeClr val="tx1">
                  <a:lumMod val="65000"/>
                  <a:lumOff val="35000"/>
                </a:schemeClr>
              </a:solidFill>
              <a:ea typeface="+mj-ea"/>
              <a:cs typeface="+mj-cs"/>
            </a:endParaRPr>
          </a:p>
          <a:p>
            <a:pPr algn="r">
              <a:spcBef>
                <a:spcPct val="0"/>
              </a:spcBef>
            </a:pPr>
            <a:r>
              <a:rPr lang="fr-CA" sz="2400" dirty="0" smtClean="0">
                <a:solidFill>
                  <a:schemeClr val="tx1">
                    <a:lumMod val="65000"/>
                    <a:lumOff val="35000"/>
                  </a:schemeClr>
                </a:solidFill>
                <a:ea typeface="+mj-ea"/>
                <a:cs typeface="+mj-cs"/>
              </a:rPr>
              <a:t>Pierre Bayard</a:t>
            </a:r>
          </a:p>
          <a:p>
            <a:pPr algn="r">
              <a:spcBef>
                <a:spcPct val="0"/>
              </a:spcBef>
            </a:pPr>
            <a:r>
              <a:rPr lang="fr-CA" sz="2400" dirty="0" smtClean="0">
                <a:solidFill>
                  <a:schemeClr val="tx1">
                    <a:lumMod val="65000"/>
                    <a:lumOff val="35000"/>
                  </a:schemeClr>
                </a:solidFill>
                <a:latin typeface="Arial Narrow" panose="020B0606020202030204" pitchFamily="34" charset="0"/>
                <a:ea typeface="+mj-ea"/>
                <a:cs typeface="+mj-cs"/>
              </a:rPr>
              <a:t>pierre.bayard@collegeahuntsic.qc.ca</a:t>
            </a:r>
            <a:endParaRPr lang="fr-CA" sz="2400" dirty="0">
              <a:solidFill>
                <a:schemeClr val="tx1">
                  <a:lumMod val="65000"/>
                  <a:lumOff val="35000"/>
                </a:schemeClr>
              </a:solidFill>
              <a:latin typeface="Arial Narrow" panose="020B0606020202030204" pitchFamily="34" charset="0"/>
              <a:ea typeface="+mj-ea"/>
              <a:cs typeface="+mj-cs"/>
            </a:endParaRPr>
          </a:p>
        </p:txBody>
      </p:sp>
      <p:pic>
        <p:nvPicPr>
          <p:cNvPr id="6" name="Imag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rot="20951556">
            <a:off x="175216" y="1717659"/>
            <a:ext cx="3389117" cy="10428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ctangle 3"/>
          <p:cNvSpPr/>
          <p:nvPr/>
        </p:nvSpPr>
        <p:spPr>
          <a:xfrm rot="21208244">
            <a:off x="4329267" y="5491863"/>
            <a:ext cx="4680520" cy="106370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solidFill>
                  <a:srgbClr val="A50021"/>
                </a:solidFill>
              </a:rPr>
              <a:t>… j’ai ajouté le lien URL d’une capsule vidéo que j’ai faite sur les 10 qualités des étudiantes et des étudiantes qui réussissent bien à l’université. </a:t>
            </a:r>
            <a:endParaRPr lang="fr-CA" dirty="0">
              <a:solidFill>
                <a:srgbClr val="A50021"/>
              </a:solidFill>
            </a:endParaRPr>
          </a:p>
        </p:txBody>
      </p:sp>
    </p:spTree>
    <p:extLst>
      <p:ext uri="{BB962C8B-B14F-4D97-AF65-F5344CB8AC3E}">
        <p14:creationId xmlns:p14="http://schemas.microsoft.com/office/powerpoint/2010/main" val="1079024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51520" y="260648"/>
            <a:ext cx="649218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lstStyle/>
          <a:p>
            <a:r>
              <a:rPr lang="fr-CA" dirty="0" smtClean="0">
                <a:sym typeface="Wingdings" panose="05000000000000000000" pitchFamily="2" charset="2"/>
              </a:rPr>
              <a:t>« </a:t>
            </a:r>
            <a:r>
              <a:rPr lang="fr-CA" i="1" dirty="0" err="1" smtClean="0">
                <a:sym typeface="Wingdings" panose="05000000000000000000" pitchFamily="2" charset="2"/>
              </a:rPr>
              <a:t>Testing-effect</a:t>
            </a:r>
            <a:r>
              <a:rPr lang="fr-CA" dirty="0" smtClean="0">
                <a:sym typeface="Wingdings" panose="05000000000000000000" pitchFamily="2" charset="2"/>
              </a:rPr>
              <a:t> » – Implications</a:t>
            </a:r>
          </a:p>
          <a:p>
            <a:pPr lvl="1"/>
            <a:endParaRPr lang="fr-CA" altLang="fr-FR" dirty="0" smtClean="0"/>
          </a:p>
          <a:p>
            <a:pPr lvl="1"/>
            <a:r>
              <a:rPr lang="fr-CA" altLang="fr-FR" dirty="0" smtClean="0"/>
              <a:t>L’action de récupérer les informations</a:t>
            </a:r>
            <a:br>
              <a:rPr lang="fr-CA" altLang="fr-FR" dirty="0" smtClean="0"/>
            </a:br>
            <a:r>
              <a:rPr lang="fr-CA" altLang="fr-FR" dirty="0" smtClean="0"/>
              <a:t>favorise la mémorisation à long terme.</a:t>
            </a:r>
          </a:p>
          <a:p>
            <a:pPr lvl="1"/>
            <a:r>
              <a:rPr lang="fr-CA" altLang="fr-FR" dirty="0" smtClean="0"/>
              <a:t>Implique un </a:t>
            </a:r>
            <a:r>
              <a:rPr lang="fr-CA" altLang="fr-FR" i="1" dirty="0" smtClean="0"/>
              <a:t>traitement en profondeur</a:t>
            </a:r>
            <a:r>
              <a:rPr lang="fr-CA" altLang="fr-FR" dirty="0"/>
              <a:t/>
            </a:r>
            <a:br>
              <a:rPr lang="fr-CA" altLang="fr-FR" dirty="0"/>
            </a:br>
            <a:r>
              <a:rPr lang="fr-CA" altLang="fr-FR" dirty="0" smtClean="0"/>
              <a:t>des apprentissages.</a:t>
            </a:r>
          </a:p>
          <a:p>
            <a:pPr lvl="1"/>
            <a:r>
              <a:rPr lang="fr-CA" dirty="0" err="1" smtClean="0"/>
              <a:t>Bjork</a:t>
            </a:r>
            <a:r>
              <a:rPr lang="fr-CA" dirty="0" smtClean="0"/>
              <a:t> et </a:t>
            </a:r>
            <a:r>
              <a:rPr lang="fr-CA" dirty="0" err="1" smtClean="0"/>
              <a:t>Bjork</a:t>
            </a:r>
            <a:r>
              <a:rPr lang="fr-CA" dirty="0" smtClean="0"/>
              <a:t> (1992) proposent un “</a:t>
            </a:r>
            <a:r>
              <a:rPr lang="fr-CA" i="1" dirty="0" err="1" smtClean="0"/>
              <a:t>storage</a:t>
            </a:r>
            <a:r>
              <a:rPr lang="fr-CA" i="1" dirty="0" smtClean="0"/>
              <a:t> </a:t>
            </a:r>
            <a:r>
              <a:rPr lang="fr-CA" i="1" dirty="0" err="1" smtClean="0"/>
              <a:t>strength</a:t>
            </a:r>
            <a:r>
              <a:rPr lang="fr-CA" dirty="0" smtClean="0"/>
              <a:t>” et un </a:t>
            </a:r>
            <a:r>
              <a:rPr lang="fr-CA" i="1" dirty="0" smtClean="0"/>
              <a:t>“</a:t>
            </a:r>
            <a:r>
              <a:rPr lang="fr-CA" i="1" dirty="0" err="1" smtClean="0"/>
              <a:t>retrival</a:t>
            </a:r>
            <a:r>
              <a:rPr lang="fr-CA" i="1" dirty="0" smtClean="0"/>
              <a:t> </a:t>
            </a:r>
            <a:r>
              <a:rPr lang="fr-CA" i="1" dirty="0" err="1" smtClean="0"/>
              <a:t>strength</a:t>
            </a:r>
            <a:r>
              <a:rPr lang="fr-CA" dirty="0" smtClean="0"/>
              <a:t>”.</a:t>
            </a:r>
          </a:p>
          <a:p>
            <a:pPr lvl="1"/>
            <a:r>
              <a:rPr lang="fr-CA" dirty="0" smtClean="0"/>
              <a:t>Un « </a:t>
            </a:r>
            <a:r>
              <a:rPr lang="fr-CA" i="1" dirty="0" smtClean="0"/>
              <a:t>engagement cognitif » en profondeur</a:t>
            </a:r>
            <a:r>
              <a:rPr lang="fr-CA" dirty="0" smtClean="0"/>
              <a:t>.</a:t>
            </a:r>
          </a:p>
          <a:p>
            <a:pPr lvl="1"/>
            <a:endParaRPr lang="fr-CA" dirty="0" smtClean="0"/>
          </a:p>
          <a:p>
            <a:pPr lvl="1"/>
            <a:endParaRPr lang="fr-CA" dirty="0" smtClean="0"/>
          </a:p>
          <a:p>
            <a:pPr lvl="1" algn="ctr"/>
            <a:r>
              <a:rPr lang="fr-CA" sz="2800" dirty="0" smtClean="0">
                <a:latin typeface="MingLiU_HKSCS-ExtB" panose="02020500000000000000" pitchFamily="18" charset="-120"/>
                <a:ea typeface="MingLiU_HKSCS-ExtB" panose="02020500000000000000" pitchFamily="18" charset="-120"/>
              </a:rPr>
              <a:t>Ce qui s’apprend rapidement,</a:t>
            </a:r>
            <a:br>
              <a:rPr lang="fr-CA" sz="2800" dirty="0" smtClean="0">
                <a:latin typeface="MingLiU_HKSCS-ExtB" panose="02020500000000000000" pitchFamily="18" charset="-120"/>
                <a:ea typeface="MingLiU_HKSCS-ExtB" panose="02020500000000000000" pitchFamily="18" charset="-120"/>
              </a:rPr>
            </a:br>
            <a:r>
              <a:rPr lang="fr-CA" sz="2800" dirty="0" smtClean="0">
                <a:latin typeface="MingLiU_HKSCS-ExtB" panose="02020500000000000000" pitchFamily="18" charset="-120"/>
                <a:ea typeface="MingLiU_HKSCS-ExtB" panose="02020500000000000000" pitchFamily="18" charset="-120"/>
              </a:rPr>
              <a:t>s’oublie rapidement…</a:t>
            </a:r>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10</a:t>
            </a:fld>
            <a:endParaRPr lang="fr-CA" dirty="0"/>
          </a:p>
        </p:txBody>
      </p:sp>
      <p:pic>
        <p:nvPicPr>
          <p:cNvPr id="7" name="Imag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804248" y="260648"/>
            <a:ext cx="2267743" cy="13678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4188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6427"/>
          <a:stretch/>
        </p:blipFill>
        <p:spPr>
          <a:xfrm>
            <a:off x="6732240" y="332656"/>
            <a:ext cx="2411760" cy="2202364"/>
          </a:xfrm>
          <a:prstGeom prst="ellipse">
            <a:avLst/>
          </a:prstGeom>
          <a:ln>
            <a:noFill/>
          </a:ln>
          <a:effectLst>
            <a:softEdge rad="112500"/>
          </a:effectLst>
        </p:spPr>
      </p:pic>
      <p:sp>
        <p:nvSpPr>
          <p:cNvPr id="5" name="Espace réservé du contenu 4"/>
          <p:cNvSpPr>
            <a:spLocks noGrp="1"/>
          </p:cNvSpPr>
          <p:nvPr>
            <p:ph idx="1"/>
          </p:nvPr>
        </p:nvSpPr>
        <p:spPr>
          <a:xfrm>
            <a:off x="251519" y="260648"/>
            <a:ext cx="6480721"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lstStyle/>
          <a:p>
            <a:r>
              <a:rPr lang="fr-CA" dirty="0" smtClean="0">
                <a:sym typeface="Wingdings" panose="05000000000000000000" pitchFamily="2" charset="2"/>
              </a:rPr>
              <a:t>Le « conflit cognitif » … avec un coup de main</a:t>
            </a:r>
            <a:endParaRPr lang="fr-CA" altLang="fr-FR" dirty="0" smtClean="0"/>
          </a:p>
          <a:p>
            <a:endParaRPr lang="fr-CA" altLang="fr-FR" dirty="0"/>
          </a:p>
          <a:p>
            <a:pPr lvl="1"/>
            <a:r>
              <a:rPr lang="fr-CA" dirty="0">
                <a:latin typeface="Arial Narrow" panose="020B0606020202030204" pitchFamily="34" charset="0"/>
              </a:rPr>
              <a:t>Potvin, P., </a:t>
            </a:r>
            <a:r>
              <a:rPr lang="fr-CA" dirty="0" err="1">
                <a:latin typeface="Arial Narrow" panose="020B0606020202030204" pitchFamily="34" charset="0"/>
              </a:rPr>
              <a:t>Sauriol</a:t>
            </a:r>
            <a:r>
              <a:rPr lang="fr-CA" dirty="0">
                <a:latin typeface="Arial Narrow" panose="020B0606020202030204" pitchFamily="34" charset="0"/>
              </a:rPr>
              <a:t>, É., &amp; </a:t>
            </a:r>
            <a:r>
              <a:rPr lang="fr-CA" dirty="0" err="1">
                <a:latin typeface="Arial Narrow" panose="020B0606020202030204" pitchFamily="34" charset="0"/>
              </a:rPr>
              <a:t>Riopel</a:t>
            </a:r>
            <a:r>
              <a:rPr lang="fr-CA" dirty="0">
                <a:latin typeface="Arial Narrow" panose="020B0606020202030204" pitchFamily="34" charset="0"/>
              </a:rPr>
              <a:t>, M. (2015). </a:t>
            </a:r>
            <a:r>
              <a:rPr lang="en-CA" dirty="0">
                <a:latin typeface="Arial Narrow" panose="020B0606020202030204" pitchFamily="34" charset="0"/>
              </a:rPr>
              <a:t>Experimental evidence of the superiority </a:t>
            </a:r>
            <a:r>
              <a:rPr lang="en-CA" dirty="0" smtClean="0">
                <a:latin typeface="Arial Narrow" panose="020B0606020202030204" pitchFamily="34" charset="0"/>
              </a:rPr>
              <a:t>of the </a:t>
            </a:r>
            <a:r>
              <a:rPr lang="en-CA" dirty="0">
                <a:latin typeface="Arial Narrow" panose="020B0606020202030204" pitchFamily="34" charset="0"/>
              </a:rPr>
              <a:t>prevalence model of conceptual change over the classical models and repetition. Journal of Research in Science Teaching, 52(8), 1082-1108.</a:t>
            </a:r>
            <a:endParaRPr lang="fr-CA" altLang="fr-FR" dirty="0" smtClean="0">
              <a:latin typeface="Arial Narrow" panose="020B0606020202030204" pitchFamily="34" charset="0"/>
            </a:endParaRPr>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11</a:t>
            </a:fld>
            <a:endParaRPr lang="fr-CA" dirty="0"/>
          </a:p>
        </p:txBody>
      </p:sp>
      <p:pic>
        <p:nvPicPr>
          <p:cNvPr id="4" name="Image 3"/>
          <p:cNvPicPr>
            <a:picLocks noChangeAspect="1"/>
          </p:cNvPicPr>
          <p:nvPr/>
        </p:nvPicPr>
        <p:blipFill>
          <a:blip r:embed="rId4"/>
          <a:stretch>
            <a:fillRect/>
          </a:stretch>
        </p:blipFill>
        <p:spPr>
          <a:xfrm>
            <a:off x="1387451" y="2636912"/>
            <a:ext cx="4192661" cy="3528392"/>
          </a:xfrm>
          <a:prstGeom prst="rect">
            <a:avLst/>
          </a:prstGeom>
        </p:spPr>
      </p:pic>
    </p:spTree>
    <p:extLst>
      <p:ext uri="{BB962C8B-B14F-4D97-AF65-F5344CB8AC3E}">
        <p14:creationId xmlns:p14="http://schemas.microsoft.com/office/powerpoint/2010/main" val="2812656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6427"/>
          <a:stretch/>
        </p:blipFill>
        <p:spPr>
          <a:xfrm>
            <a:off x="3097324" y="-1035496"/>
            <a:ext cx="6515236" cy="5949564"/>
          </a:xfrm>
          <a:prstGeom prst="rect">
            <a:avLst/>
          </a:prstGeom>
          <a:effectLst>
            <a:softEdge rad="63500"/>
          </a:effectLst>
        </p:spPr>
      </p:pic>
      <p:sp>
        <p:nvSpPr>
          <p:cNvPr id="5" name="Espace réservé du contenu 4"/>
          <p:cNvSpPr>
            <a:spLocks noGrp="1"/>
          </p:cNvSpPr>
          <p:nvPr>
            <p:ph idx="1"/>
          </p:nvPr>
        </p:nvSpPr>
        <p:spPr>
          <a:xfrm>
            <a:off x="251520" y="260648"/>
            <a:ext cx="5048200" cy="6048672"/>
          </a:xfrm>
          <a:solidFill>
            <a:schemeClr val="bg1">
              <a:alpha val="80000"/>
            </a:schemeClr>
          </a:solid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lstStyle/>
          <a:p>
            <a:r>
              <a:rPr lang="fr-CA" dirty="0">
                <a:sym typeface="Wingdings" panose="05000000000000000000" pitchFamily="2" charset="2"/>
              </a:rPr>
              <a:t>Le « conflit cognitif » … avec un coup de </a:t>
            </a:r>
            <a:r>
              <a:rPr lang="fr-CA" dirty="0" smtClean="0">
                <a:sym typeface="Wingdings" panose="05000000000000000000" pitchFamily="2" charset="2"/>
              </a:rPr>
              <a:t>main</a:t>
            </a:r>
          </a:p>
          <a:p>
            <a:endParaRPr lang="fr-CA" altLang="fr-FR" dirty="0"/>
          </a:p>
          <a:p>
            <a:pPr lvl="1"/>
            <a:r>
              <a:rPr lang="fr-CA" dirty="0" smtClean="0">
                <a:sym typeface="Wingdings" panose="05000000000000000000" pitchFamily="2" charset="2"/>
              </a:rPr>
              <a:t>L’utilisation du « conflit cognitif » afin de modifier des conceptions.</a:t>
            </a:r>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12</a:t>
            </a:fld>
            <a:endParaRPr lang="fr-CA" dirty="0"/>
          </a:p>
        </p:txBody>
      </p:sp>
      <p:sp>
        <p:nvSpPr>
          <p:cNvPr id="4" name="Rectangle 3"/>
          <p:cNvSpPr/>
          <p:nvPr/>
        </p:nvSpPr>
        <p:spPr>
          <a:xfrm>
            <a:off x="611560" y="2276872"/>
            <a:ext cx="2349388" cy="1296144"/>
          </a:xfrm>
          <a:prstGeom prst="rect">
            <a:avLst/>
          </a:prstGeom>
          <a:solidFill>
            <a:schemeClr val="bg1"/>
          </a:solidFill>
          <a:ln w="190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smtClean="0">
                <a:solidFill>
                  <a:schemeClr val="tx1"/>
                </a:solidFill>
                <a:latin typeface="Century Gothic" panose="020B0502020202020204" pitchFamily="34" charset="0"/>
              </a:rPr>
              <a:t>Conflit cognitif</a:t>
            </a:r>
          </a:p>
          <a:p>
            <a:pPr algn="ctr"/>
            <a:endParaRPr lang="fr-CA" sz="1100" dirty="0" smtClean="0">
              <a:solidFill>
                <a:schemeClr val="tx1"/>
              </a:solidFill>
              <a:latin typeface="Century Gothic" panose="020B0502020202020204" pitchFamily="34" charset="0"/>
            </a:endParaRPr>
          </a:p>
          <a:p>
            <a:pPr algn="ctr">
              <a:lnSpc>
                <a:spcPts val="1800"/>
              </a:lnSpc>
            </a:pPr>
            <a:r>
              <a:rPr lang="fr-CA" dirty="0" smtClean="0">
                <a:solidFill>
                  <a:schemeClr val="tx1"/>
                </a:solidFill>
                <a:latin typeface="Century Gothic" panose="020B0502020202020204" pitchFamily="34" charset="0"/>
              </a:rPr>
              <a:t>« </a:t>
            </a:r>
            <a:r>
              <a:rPr lang="fr-CA" dirty="0" smtClean="0">
                <a:solidFill>
                  <a:schemeClr val="tx1"/>
                </a:solidFill>
                <a:latin typeface="Tempus Sans ITC" panose="04020404030D07020202" pitchFamily="82" charset="0"/>
              </a:rPr>
              <a:t>Ce que je sais ne fonctionne pas…</a:t>
            </a:r>
            <a:r>
              <a:rPr lang="fr-CA" dirty="0" smtClean="0">
                <a:solidFill>
                  <a:schemeClr val="tx1"/>
                </a:solidFill>
                <a:latin typeface="Century Gothic" panose="020B0502020202020204" pitchFamily="34" charset="0"/>
              </a:rPr>
              <a:t> »</a:t>
            </a:r>
            <a:endParaRPr lang="fr-CA" dirty="0">
              <a:solidFill>
                <a:schemeClr val="tx1"/>
              </a:solidFill>
              <a:latin typeface="Century Gothic" panose="020B0502020202020204" pitchFamily="34" charset="0"/>
            </a:endParaRPr>
          </a:p>
        </p:txBody>
      </p:sp>
      <p:grpSp>
        <p:nvGrpSpPr>
          <p:cNvPr id="30" name="Groupe 29"/>
          <p:cNvGrpSpPr/>
          <p:nvPr/>
        </p:nvGrpSpPr>
        <p:grpSpPr>
          <a:xfrm>
            <a:off x="2960948" y="2924944"/>
            <a:ext cx="4635388" cy="2016224"/>
            <a:chOff x="2824572" y="2420888"/>
            <a:chExt cx="4635388" cy="2016224"/>
          </a:xfrm>
        </p:grpSpPr>
        <p:sp>
          <p:nvSpPr>
            <p:cNvPr id="6" name="Rectangle 5"/>
            <p:cNvSpPr/>
            <p:nvPr/>
          </p:nvSpPr>
          <p:spPr>
            <a:xfrm>
              <a:off x="5299720" y="3717032"/>
              <a:ext cx="2160240" cy="720080"/>
            </a:xfrm>
            <a:prstGeom prst="rect">
              <a:avLst/>
            </a:prstGeom>
            <a:solidFill>
              <a:schemeClr val="bg1"/>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solidFill>
                    <a:schemeClr val="tx1"/>
                  </a:solidFill>
                  <a:latin typeface="Century Gothic" panose="020B0502020202020204" pitchFamily="34" charset="0"/>
                </a:rPr>
                <a:t>Évolution du</a:t>
              </a:r>
              <a:br>
                <a:rPr lang="fr-CA" dirty="0" smtClean="0">
                  <a:solidFill>
                    <a:schemeClr val="tx1"/>
                  </a:solidFill>
                  <a:latin typeface="Century Gothic" panose="020B0502020202020204" pitchFamily="34" charset="0"/>
                </a:rPr>
              </a:br>
              <a:r>
                <a:rPr lang="fr-CA" dirty="0" smtClean="0">
                  <a:solidFill>
                    <a:schemeClr val="tx1"/>
                  </a:solidFill>
                  <a:latin typeface="Century Gothic" panose="020B0502020202020204" pitchFamily="34" charset="0"/>
                </a:rPr>
                <a:t>concept</a:t>
              </a:r>
              <a:endParaRPr lang="fr-CA" dirty="0">
                <a:solidFill>
                  <a:schemeClr val="tx1"/>
                </a:solidFill>
                <a:latin typeface="Century Gothic" panose="020B0502020202020204" pitchFamily="34" charset="0"/>
              </a:endParaRPr>
            </a:p>
          </p:txBody>
        </p:sp>
        <p:cxnSp>
          <p:nvCxnSpPr>
            <p:cNvPr id="8" name="Connecteur en arc 7"/>
            <p:cNvCxnSpPr>
              <a:stCxn id="4" idx="3"/>
              <a:endCxn id="6" idx="0"/>
            </p:cNvCxnSpPr>
            <p:nvPr/>
          </p:nvCxnSpPr>
          <p:spPr>
            <a:xfrm>
              <a:off x="2824572" y="2420888"/>
              <a:ext cx="3555268" cy="1296144"/>
            </a:xfrm>
            <a:prstGeom prst="curvedConnector2">
              <a:avLst/>
            </a:prstGeom>
            <a:solidFill>
              <a:schemeClr val="bg1"/>
            </a:solidFill>
            <a:ln w="19050">
              <a:solidFill>
                <a:srgbClr val="006600"/>
              </a:solidFill>
              <a:tailEnd type="arrow" w="lg"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33" name="Groupe 32"/>
          <p:cNvGrpSpPr/>
          <p:nvPr/>
        </p:nvGrpSpPr>
        <p:grpSpPr>
          <a:xfrm>
            <a:off x="2411760" y="2924944"/>
            <a:ext cx="2376264" cy="2232248"/>
            <a:chOff x="2411760" y="2924944"/>
            <a:chExt cx="2376264" cy="2232248"/>
          </a:xfrm>
        </p:grpSpPr>
        <p:sp>
          <p:nvSpPr>
            <p:cNvPr id="15" name="Rectangle 14"/>
            <p:cNvSpPr/>
            <p:nvPr/>
          </p:nvSpPr>
          <p:spPr>
            <a:xfrm>
              <a:off x="2411760" y="4437112"/>
              <a:ext cx="2376264" cy="720080"/>
            </a:xfrm>
            <a:prstGeom prst="rect">
              <a:avLst/>
            </a:prstGeom>
            <a:solidFill>
              <a:schemeClr val="bg1"/>
            </a:solidFill>
            <a:ln w="190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solidFill>
                    <a:schemeClr val="tx1"/>
                  </a:solidFill>
                  <a:latin typeface="Century Gothic" panose="020B0502020202020204" pitchFamily="34" charset="0"/>
                </a:rPr>
                <a:t>Concept demeure inchangé</a:t>
              </a:r>
              <a:endParaRPr lang="fr-CA" dirty="0">
                <a:solidFill>
                  <a:schemeClr val="tx1"/>
                </a:solidFill>
                <a:latin typeface="Century Gothic" panose="020B0502020202020204" pitchFamily="34" charset="0"/>
              </a:endParaRPr>
            </a:p>
          </p:txBody>
        </p:sp>
        <p:cxnSp>
          <p:nvCxnSpPr>
            <p:cNvPr id="16" name="Connecteur en arc 15"/>
            <p:cNvCxnSpPr>
              <a:stCxn id="4" idx="3"/>
              <a:endCxn id="15" idx="0"/>
            </p:cNvCxnSpPr>
            <p:nvPr/>
          </p:nvCxnSpPr>
          <p:spPr>
            <a:xfrm>
              <a:off x="2960948" y="2924944"/>
              <a:ext cx="638944" cy="1512168"/>
            </a:xfrm>
            <a:prstGeom prst="curvedConnector2">
              <a:avLst/>
            </a:prstGeom>
            <a:solidFill>
              <a:schemeClr val="bg1"/>
            </a:solidFill>
            <a:ln w="19050">
              <a:solidFill>
                <a:srgbClr val="A50021"/>
              </a:solidFill>
              <a:tailEnd type="arrow" w="lg" len="med"/>
            </a:ln>
          </p:spPr>
          <p:style>
            <a:lnRef idx="2">
              <a:schemeClr val="accent1">
                <a:shade val="50000"/>
              </a:schemeClr>
            </a:lnRef>
            <a:fillRef idx="1">
              <a:schemeClr val="accent1"/>
            </a:fillRef>
            <a:effectRef idx="0">
              <a:schemeClr val="accent1"/>
            </a:effectRef>
            <a:fontRef idx="minor">
              <a:schemeClr val="lt1"/>
            </a:fontRef>
          </p:style>
        </p:cxnSp>
      </p:grpSp>
      <p:cxnSp>
        <p:nvCxnSpPr>
          <p:cNvPr id="23" name="Connecteur en arc 22"/>
          <p:cNvCxnSpPr>
            <a:stCxn id="28" idx="1"/>
            <a:endCxn id="4" idx="2"/>
          </p:cNvCxnSpPr>
          <p:nvPr/>
        </p:nvCxnSpPr>
        <p:spPr>
          <a:xfrm rot="10800000">
            <a:off x="1786254" y="3573016"/>
            <a:ext cx="625506" cy="1656184"/>
          </a:xfrm>
          <a:prstGeom prst="curvedConnector2">
            <a:avLst/>
          </a:prstGeom>
          <a:solidFill>
            <a:schemeClr val="bg1"/>
          </a:solidFill>
          <a:ln w="19050">
            <a:solidFill>
              <a:srgbClr val="006600"/>
            </a:solidFill>
            <a:tailEnd type="arrow" w="lg" len="med"/>
          </a:ln>
        </p:spPr>
        <p:style>
          <a:lnRef idx="2">
            <a:schemeClr val="accent1">
              <a:shade val="50000"/>
            </a:schemeClr>
          </a:lnRef>
          <a:fillRef idx="1">
            <a:schemeClr val="accent1"/>
          </a:fillRef>
          <a:effectRef idx="0">
            <a:schemeClr val="accent1"/>
          </a:effectRef>
          <a:fontRef idx="minor">
            <a:schemeClr val="lt1"/>
          </a:fontRef>
        </p:style>
      </p:cxnSp>
      <p:grpSp>
        <p:nvGrpSpPr>
          <p:cNvPr id="34" name="Groupe 33"/>
          <p:cNvGrpSpPr/>
          <p:nvPr/>
        </p:nvGrpSpPr>
        <p:grpSpPr>
          <a:xfrm>
            <a:off x="2339752" y="4077072"/>
            <a:ext cx="2520280" cy="1512168"/>
            <a:chOff x="1979712" y="3789040"/>
            <a:chExt cx="2520280" cy="1512168"/>
          </a:xfrm>
        </p:grpSpPr>
        <p:sp>
          <p:nvSpPr>
            <p:cNvPr id="28" name="Rectangle 27"/>
            <p:cNvSpPr/>
            <p:nvPr/>
          </p:nvSpPr>
          <p:spPr>
            <a:xfrm>
              <a:off x="2051720" y="4581128"/>
              <a:ext cx="2448272" cy="720080"/>
            </a:xfrm>
            <a:prstGeom prst="rect">
              <a:avLst/>
            </a:prstGeom>
            <a:solidFill>
              <a:schemeClr val="bg1"/>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latin typeface="Century Gothic" panose="020B0502020202020204" pitchFamily="34" charset="0"/>
                </a:rPr>
                <a:t>Enseignement</a:t>
              </a:r>
            </a:p>
            <a:p>
              <a:pPr algn="ctr"/>
              <a:r>
                <a:rPr lang="fr-CA" dirty="0">
                  <a:solidFill>
                    <a:schemeClr val="tx1"/>
                  </a:solidFill>
                  <a:latin typeface="Century Gothic" panose="020B0502020202020204" pitchFamily="34" charset="0"/>
                </a:rPr>
                <a:t>traditionnel</a:t>
              </a:r>
            </a:p>
          </p:txBody>
        </p:sp>
        <p:sp>
          <p:nvSpPr>
            <p:cNvPr id="31" name="Rectangle 30"/>
            <p:cNvSpPr/>
            <p:nvPr/>
          </p:nvSpPr>
          <p:spPr>
            <a:xfrm>
              <a:off x="1979712" y="3789040"/>
              <a:ext cx="2448272" cy="720080"/>
            </a:xfrm>
            <a:prstGeom prst="rect">
              <a:avLst/>
            </a:prstGeom>
            <a:solidFill>
              <a:schemeClr val="bg1"/>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latin typeface="Century Gothic" panose="020B0502020202020204" pitchFamily="34" charset="0"/>
                </a:rPr>
                <a:t>Enseignement</a:t>
              </a:r>
            </a:p>
            <a:p>
              <a:pPr algn="ctr"/>
              <a:r>
                <a:rPr lang="fr-CA" dirty="0">
                  <a:solidFill>
                    <a:schemeClr val="tx1"/>
                  </a:solidFill>
                  <a:latin typeface="Century Gothic" panose="020B0502020202020204" pitchFamily="34" charset="0"/>
                </a:rPr>
                <a:t>traditionnel</a:t>
              </a:r>
            </a:p>
          </p:txBody>
        </p:sp>
      </p:grpSp>
      <p:cxnSp>
        <p:nvCxnSpPr>
          <p:cNvPr id="35" name="Connecteur en arc 34"/>
          <p:cNvCxnSpPr>
            <a:stCxn id="4" idx="3"/>
            <a:endCxn id="6" idx="0"/>
          </p:cNvCxnSpPr>
          <p:nvPr/>
        </p:nvCxnSpPr>
        <p:spPr>
          <a:xfrm>
            <a:off x="2960948" y="2924944"/>
            <a:ext cx="3555268" cy="1296144"/>
          </a:xfrm>
          <a:prstGeom prst="curvedConnector2">
            <a:avLst/>
          </a:prstGeom>
          <a:solidFill>
            <a:schemeClr val="bg1"/>
          </a:solidFill>
          <a:ln w="76200">
            <a:solidFill>
              <a:srgbClr val="006600"/>
            </a:solidFill>
            <a:prstDash val="sysDash"/>
            <a:tailEnd type="arrow" w="lg" len="med"/>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093414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600" decel="100000"/>
                                        <p:tgtEl>
                                          <p:spTgt spid="34"/>
                                        </p:tgtEl>
                                      </p:cBhvr>
                                    </p:animEffect>
                                    <p:anim calcmode="lin" valueType="num">
                                      <p:cBhvr>
                                        <p:cTn id="18" dur="1600" decel="100000" fill="hold"/>
                                        <p:tgtEl>
                                          <p:spTgt spid="34"/>
                                        </p:tgtEl>
                                        <p:attrNameLst>
                                          <p:attrName>style.rotation</p:attrName>
                                        </p:attrNameLst>
                                      </p:cBhvr>
                                      <p:tavLst>
                                        <p:tav tm="0">
                                          <p:val>
                                            <p:fltVal val="-90"/>
                                          </p:val>
                                        </p:tav>
                                        <p:tav tm="100000">
                                          <p:val>
                                            <p:fltVal val="0"/>
                                          </p:val>
                                        </p:tav>
                                      </p:tavLst>
                                    </p:anim>
                                    <p:anim calcmode="lin" valueType="num">
                                      <p:cBhvr>
                                        <p:cTn id="19" dur="1600" decel="100000" fill="hold"/>
                                        <p:tgtEl>
                                          <p:spTgt spid="34"/>
                                        </p:tgtEl>
                                        <p:attrNameLst>
                                          <p:attrName>ppt_x</p:attrName>
                                        </p:attrNameLst>
                                      </p:cBhvr>
                                      <p:tavLst>
                                        <p:tav tm="0">
                                          <p:val>
                                            <p:strVal val="#ppt_x+0.4"/>
                                          </p:val>
                                        </p:tav>
                                        <p:tav tm="100000">
                                          <p:val>
                                            <p:strVal val="#ppt_x-0.05"/>
                                          </p:val>
                                        </p:tav>
                                      </p:tavLst>
                                    </p:anim>
                                    <p:anim calcmode="lin" valueType="num">
                                      <p:cBhvr>
                                        <p:cTn id="20" dur="1600" decel="100000" fill="hold"/>
                                        <p:tgtEl>
                                          <p:spTgt spid="34"/>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34"/>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2000"/>
                                        <p:tgtEl>
                                          <p:spTgt spid="35"/>
                                        </p:tgtEl>
                                      </p:cBhvr>
                                    </p:animEffect>
                                  </p:childTnLst>
                                </p:cTn>
                              </p:par>
                            </p:childTnLst>
                          </p:cTn>
                        </p:par>
                        <p:par>
                          <p:cTn id="33" fill="hold">
                            <p:stCondLst>
                              <p:cond delay="2000"/>
                            </p:stCondLst>
                            <p:childTnLst>
                              <p:par>
                                <p:cTn id="34" presetID="10" presetClass="entr" presetSubtype="0" fill="hold" nodeType="afterEffect">
                                  <p:stCondLst>
                                    <p:cond delay="100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51520" y="260648"/>
            <a:ext cx="576828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noAutofit/>
          </a:bodyPr>
          <a:lstStyle/>
          <a:p>
            <a:r>
              <a:rPr lang="fr-CA" dirty="0" smtClean="0">
                <a:sym typeface="Wingdings" panose="05000000000000000000" pitchFamily="2" charset="2"/>
              </a:rPr>
              <a:t>Pour qu’une conception soit changée, elle doit être affaiblie (« enseignement traditionnel »).</a:t>
            </a:r>
          </a:p>
          <a:p>
            <a:pPr marL="374650" lvl="2" indent="0">
              <a:buNone/>
            </a:pPr>
            <a:r>
              <a:rPr lang="fr-CA" dirty="0" smtClean="0">
                <a:sym typeface="Wingdings" panose="05000000000000000000" pitchFamily="2" charset="2"/>
              </a:rPr>
              <a:t>« Le problème avec les apprenants n’est pas qu’ils ne connaissent pas… c’est qu’ils connaissent tellement de choses qui sont inexactes » (Bain, 2004).</a:t>
            </a:r>
            <a:endParaRPr lang="fr-CA" dirty="0">
              <a:sym typeface="Wingdings" panose="05000000000000000000" pitchFamily="2" charset="2"/>
            </a:endParaRPr>
          </a:p>
          <a:p>
            <a:endParaRPr lang="fr-CA" dirty="0" smtClean="0">
              <a:sym typeface="Wingdings" panose="05000000000000000000" pitchFamily="2" charset="2"/>
            </a:endParaRPr>
          </a:p>
          <a:p>
            <a:r>
              <a:rPr lang="fr-CA" dirty="0" smtClean="0">
                <a:sym typeface="Wingdings" panose="05000000000000000000" pitchFamily="2" charset="2"/>
              </a:rPr>
              <a:t>Lorsqu’un changement commence à émerger, l’enseignante / l’enseignant</a:t>
            </a:r>
            <a:br>
              <a:rPr lang="fr-CA" dirty="0" smtClean="0">
                <a:sym typeface="Wingdings" panose="05000000000000000000" pitchFamily="2" charset="2"/>
              </a:rPr>
            </a:br>
            <a:r>
              <a:rPr lang="fr-CA" dirty="0" smtClean="0">
                <a:sym typeface="Wingdings" panose="05000000000000000000" pitchFamily="2" charset="2"/>
              </a:rPr>
              <a:t>doit consolider, solidifier, répéter, intégrer … les apprentissages.</a:t>
            </a:r>
          </a:p>
          <a:p>
            <a:pPr marL="0" indent="0">
              <a:buNone/>
            </a:pPr>
            <a:endParaRPr lang="fr-CA" altLang="fr-FR" dirty="0">
              <a:sym typeface="Wingdings" panose="05000000000000000000" pitchFamily="2" charset="2"/>
            </a:endParaRPr>
          </a:p>
          <a:p>
            <a:pPr>
              <a:lnSpc>
                <a:spcPts val="2000"/>
              </a:lnSpc>
            </a:pPr>
            <a:r>
              <a:rPr lang="en-CA" sz="1800" dirty="0"/>
              <a:t>“</a:t>
            </a:r>
            <a:r>
              <a:rPr lang="en-CA" sz="1800" i="1" dirty="0"/>
              <a:t>there is at this time no extensive body of empirical proof that the pedagogical technique of creating dissatisfaction by confronting students’ prior conceptions with anomalies is effective in improving understanding of counterintuitive scientific subject matter</a:t>
            </a:r>
            <a:r>
              <a:rPr lang="en-CA" sz="1800" dirty="0"/>
              <a:t>” (</a:t>
            </a:r>
            <a:r>
              <a:rPr lang="en-CA" sz="1800" dirty="0" err="1"/>
              <a:t>Ohlsson</a:t>
            </a:r>
            <a:r>
              <a:rPr lang="en-CA" sz="1800" dirty="0"/>
              <a:t>, </a:t>
            </a:r>
            <a:r>
              <a:rPr lang="en-CA" sz="1800" dirty="0" smtClean="0"/>
              <a:t>2009)..</a:t>
            </a:r>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13</a:t>
            </a:fld>
            <a:endParaRPr lang="fr-CA" dirty="0"/>
          </a:p>
        </p:txBody>
      </p:sp>
      <p:sp>
        <p:nvSpPr>
          <p:cNvPr id="6" name="Légende encadrée 2 5"/>
          <p:cNvSpPr/>
          <p:nvPr/>
        </p:nvSpPr>
        <p:spPr>
          <a:xfrm>
            <a:off x="6228184" y="260648"/>
            <a:ext cx="2808312" cy="6048672"/>
          </a:xfrm>
          <a:prstGeom prst="borderCallout2">
            <a:avLst>
              <a:gd name="adj1" fmla="val 52331"/>
              <a:gd name="adj2" fmla="val -2763"/>
              <a:gd name="adj3" fmla="val 52409"/>
              <a:gd name="adj4" fmla="val -15805"/>
              <a:gd name="adj5" fmla="val 51168"/>
              <a:gd name="adj6" fmla="val -27493"/>
            </a:avLst>
          </a:prstGeom>
          <a:noFill/>
          <a:ln w="6350" cap="sq" cmpd="sng">
            <a:gradFill flip="none" rotWithShape="1">
              <a:gsLst>
                <a:gs pos="0">
                  <a:srgbClr val="800000"/>
                </a:gs>
                <a:gs pos="100000">
                  <a:schemeClr val="bg1">
                    <a:lumMod val="69000"/>
                    <a:lumOff val="31000"/>
                    <a:alpha val="66000"/>
                  </a:schemeClr>
                </a:gs>
              </a:gsLst>
              <a:lin ang="21594000" scaled="0"/>
              <a:tileRect/>
            </a:gradFill>
            <a:prstDash val="solid"/>
            <a:headEnd type="arrow" w="lg" len="med"/>
          </a:ln>
        </p:spPr>
        <p:txBody>
          <a:bodyPr vert="horz" lIns="91440" tIns="45720" rIns="91440" bIns="45720" rtlCol="0" anchor="ctr">
            <a:normAutofit/>
          </a:bodyPr>
          <a:lstStyle/>
          <a:p>
            <a:pPr algn="ctr">
              <a:spcBef>
                <a:spcPct val="20000"/>
              </a:spcBef>
            </a:pPr>
            <a:r>
              <a:rPr lang="fr-CA" dirty="0">
                <a:solidFill>
                  <a:schemeClr val="tx1"/>
                </a:solidFill>
                <a:latin typeface="Century Gothic" pitchFamily="34" charset="0"/>
              </a:rPr>
              <a:t>« </a:t>
            </a:r>
            <a:r>
              <a:rPr lang="fr-CA" i="1" dirty="0">
                <a:solidFill>
                  <a:schemeClr val="tx1"/>
                </a:solidFill>
                <a:latin typeface="Century Gothic" pitchFamily="34" charset="0"/>
              </a:rPr>
              <a:t>Processus type </a:t>
            </a:r>
            <a:r>
              <a:rPr lang="fr-CA" i="1" dirty="0" smtClean="0">
                <a:solidFill>
                  <a:schemeClr val="tx1"/>
                </a:solidFill>
                <a:latin typeface="Century Gothic" pitchFamily="34" charset="0"/>
              </a:rPr>
              <a:t>d’apprentissage</a:t>
            </a:r>
            <a:r>
              <a:rPr lang="fr-CA" dirty="0" smtClean="0">
                <a:solidFill>
                  <a:schemeClr val="tx1"/>
                </a:solidFill>
                <a:latin typeface="Century Gothic" pitchFamily="34" charset="0"/>
              </a:rPr>
              <a:t> d’une</a:t>
            </a:r>
            <a:r>
              <a:rPr lang="fr-CA" u="sng" dirty="0" smtClean="0">
                <a:solidFill>
                  <a:schemeClr val="tx1"/>
                </a:solidFill>
                <a:latin typeface="Century Gothic" pitchFamily="34" charset="0"/>
              </a:rPr>
              <a:t> compétence</a:t>
            </a:r>
            <a:r>
              <a:rPr lang="fr-CA" dirty="0">
                <a:solidFill>
                  <a:schemeClr val="tx1"/>
                </a:solidFill>
                <a:latin typeface="Century Gothic" pitchFamily="34" charset="0"/>
              </a:rPr>
              <a:t> »</a:t>
            </a:r>
          </a:p>
          <a:p>
            <a:pPr marL="342900" indent="-342900">
              <a:spcBef>
                <a:spcPct val="20000"/>
              </a:spcBef>
              <a:buFont typeface="Arial" pitchFamily="34" charset="0"/>
              <a:buChar char="•"/>
            </a:pPr>
            <a:endParaRPr lang="fr-CA" sz="2000" dirty="0">
              <a:solidFill>
                <a:schemeClr val="tx1"/>
              </a:solidFill>
              <a:latin typeface="Century Gothic" pitchFamily="34" charset="0"/>
            </a:endParaRPr>
          </a:p>
          <a:p>
            <a:pPr marL="285750" indent="-285750">
              <a:spcBef>
                <a:spcPct val="20000"/>
              </a:spcBef>
              <a:buClr>
                <a:srgbClr val="C00000"/>
              </a:buClr>
              <a:buFont typeface="Wingdings" panose="05000000000000000000" pitchFamily="2" charset="2"/>
              <a:buChar char="ü"/>
            </a:pPr>
            <a:r>
              <a:rPr lang="fr-CA" dirty="0" smtClean="0">
                <a:latin typeface="Arial Narrow" panose="020B0606020202030204" pitchFamily="34" charset="0"/>
              </a:rPr>
              <a:t>Activation </a:t>
            </a:r>
            <a:r>
              <a:rPr lang="fr-CA" sz="1600" dirty="0" smtClean="0">
                <a:solidFill>
                  <a:srgbClr val="002060"/>
                </a:solidFill>
                <a:latin typeface="Arial Narrow" panose="020B0606020202030204" pitchFamily="34" charset="0"/>
              </a:rPr>
              <a:t>(rappel)</a:t>
            </a:r>
            <a:endParaRPr lang="fr-CA" sz="1600" dirty="0">
              <a:solidFill>
                <a:srgbClr val="002060"/>
              </a:solidFill>
              <a:latin typeface="Arial Narrow" panose="020B0606020202030204" pitchFamily="34" charset="0"/>
            </a:endParaRPr>
          </a:p>
          <a:p>
            <a:pPr marL="285750" indent="-285750">
              <a:spcBef>
                <a:spcPct val="20000"/>
              </a:spcBef>
              <a:buClr>
                <a:srgbClr val="C00000"/>
              </a:buClr>
              <a:buFont typeface="Wingdings" panose="05000000000000000000" pitchFamily="2" charset="2"/>
              <a:buChar char="ü"/>
            </a:pPr>
            <a:r>
              <a:rPr lang="fr-CA" dirty="0" smtClean="0">
                <a:latin typeface="Arial Narrow" panose="020B0606020202030204" pitchFamily="34" charset="0"/>
              </a:rPr>
              <a:t>Élaboration </a:t>
            </a:r>
            <a:r>
              <a:rPr lang="fr-CA" sz="1600" dirty="0" smtClean="0">
                <a:solidFill>
                  <a:srgbClr val="002060"/>
                </a:solidFill>
                <a:latin typeface="Arial Narrow" panose="020B0606020202030204" pitchFamily="34" charset="0"/>
              </a:rPr>
              <a:t>(établir des liens entre les anciens et les nouveaux apprentissages)</a:t>
            </a:r>
            <a:endParaRPr lang="fr-CA" sz="1600" dirty="0">
              <a:solidFill>
                <a:srgbClr val="002060"/>
              </a:solidFill>
              <a:latin typeface="Arial Narrow" panose="020B0606020202030204" pitchFamily="34" charset="0"/>
            </a:endParaRPr>
          </a:p>
          <a:p>
            <a:pPr marL="285750" indent="-285750">
              <a:spcBef>
                <a:spcPct val="20000"/>
              </a:spcBef>
              <a:buClr>
                <a:srgbClr val="C00000"/>
              </a:buClr>
              <a:buFont typeface="Wingdings" panose="05000000000000000000" pitchFamily="2" charset="2"/>
              <a:buChar char="ü"/>
            </a:pPr>
            <a:r>
              <a:rPr lang="fr-CA" dirty="0" smtClean="0">
                <a:latin typeface="Arial Narrow" panose="020B0606020202030204" pitchFamily="34" charset="0"/>
              </a:rPr>
              <a:t>Organisation </a:t>
            </a:r>
            <a:r>
              <a:rPr lang="fr-CA" sz="1600" dirty="0" smtClean="0">
                <a:solidFill>
                  <a:srgbClr val="002060"/>
                </a:solidFill>
                <a:latin typeface="Arial Narrow" panose="020B0606020202030204" pitchFamily="34" charset="0"/>
              </a:rPr>
              <a:t>(structures les apprentissages)</a:t>
            </a:r>
            <a:endParaRPr lang="fr-CA" dirty="0">
              <a:solidFill>
                <a:srgbClr val="002060"/>
              </a:solidFill>
              <a:latin typeface="Arial Narrow" panose="020B0606020202030204" pitchFamily="34" charset="0"/>
            </a:endParaRPr>
          </a:p>
          <a:p>
            <a:pPr marL="285750" indent="-285750">
              <a:spcBef>
                <a:spcPct val="20000"/>
              </a:spcBef>
              <a:buClr>
                <a:srgbClr val="C00000"/>
              </a:buClr>
              <a:buFont typeface="Wingdings" panose="05000000000000000000" pitchFamily="2" charset="2"/>
              <a:buChar char="ü"/>
            </a:pPr>
            <a:r>
              <a:rPr lang="fr-CA" dirty="0" smtClean="0">
                <a:latin typeface="Arial Narrow" panose="020B0606020202030204" pitchFamily="34" charset="0"/>
              </a:rPr>
              <a:t>Application </a:t>
            </a:r>
            <a:r>
              <a:rPr lang="fr-CA" sz="1600" dirty="0" smtClean="0">
                <a:solidFill>
                  <a:srgbClr val="002060"/>
                </a:solidFill>
                <a:latin typeface="Arial Narrow" panose="020B0606020202030204" pitchFamily="34" charset="0"/>
              </a:rPr>
              <a:t>(…simples)</a:t>
            </a:r>
            <a:endParaRPr lang="fr-CA" sz="1600" dirty="0">
              <a:solidFill>
                <a:srgbClr val="002060"/>
              </a:solidFill>
              <a:latin typeface="Arial Narrow" panose="020B0606020202030204" pitchFamily="34" charset="0"/>
            </a:endParaRPr>
          </a:p>
          <a:p>
            <a:pPr marL="285750" indent="-285750">
              <a:spcBef>
                <a:spcPct val="20000"/>
              </a:spcBef>
              <a:buClr>
                <a:srgbClr val="C00000"/>
              </a:buClr>
              <a:buFont typeface="Wingdings" panose="05000000000000000000" pitchFamily="2" charset="2"/>
              <a:buChar char="ü"/>
            </a:pPr>
            <a:r>
              <a:rPr lang="fr-CA" dirty="0" err="1" smtClean="0">
                <a:latin typeface="Arial Narrow" panose="020B0606020202030204" pitchFamily="34" charset="0"/>
              </a:rPr>
              <a:t>Procéduralisation</a:t>
            </a:r>
            <a:r>
              <a:rPr lang="fr-CA" dirty="0" smtClean="0">
                <a:latin typeface="Arial Narrow" panose="020B0606020202030204" pitchFamily="34" charset="0"/>
              </a:rPr>
              <a:t> </a:t>
            </a:r>
            <a:r>
              <a:rPr lang="fr-CA" sz="1600" dirty="0" smtClean="0">
                <a:solidFill>
                  <a:srgbClr val="002060"/>
                </a:solidFill>
                <a:latin typeface="Arial Narrow" panose="020B0606020202030204" pitchFamily="34" charset="0"/>
              </a:rPr>
              <a:t>(automatisation)</a:t>
            </a:r>
            <a:endParaRPr lang="fr-CA" sz="1600" dirty="0">
              <a:solidFill>
                <a:srgbClr val="002060"/>
              </a:solidFill>
              <a:latin typeface="Arial Narrow" panose="020B0606020202030204" pitchFamily="34" charset="0"/>
            </a:endParaRPr>
          </a:p>
          <a:p>
            <a:pPr marL="285750" indent="-285750">
              <a:spcBef>
                <a:spcPct val="20000"/>
              </a:spcBef>
              <a:buClr>
                <a:srgbClr val="C00000"/>
              </a:buClr>
              <a:buFont typeface="Wingdings" panose="05000000000000000000" pitchFamily="2" charset="2"/>
              <a:buChar char="ü"/>
            </a:pPr>
            <a:r>
              <a:rPr lang="fr-CA" dirty="0" smtClean="0">
                <a:latin typeface="Arial Narrow" panose="020B0606020202030204" pitchFamily="34" charset="0"/>
              </a:rPr>
              <a:t>Intégration </a:t>
            </a:r>
            <a:r>
              <a:rPr lang="fr-CA" sz="1600" dirty="0" smtClean="0">
                <a:solidFill>
                  <a:srgbClr val="002060"/>
                </a:solidFill>
                <a:latin typeface="Arial Narrow" panose="020B0606020202030204" pitchFamily="34" charset="0"/>
              </a:rPr>
              <a:t>(… </a:t>
            </a:r>
            <a:r>
              <a:rPr lang="fr-CA" sz="1600" dirty="0" err="1" smtClean="0">
                <a:solidFill>
                  <a:srgbClr val="002060"/>
                </a:solidFill>
                <a:latin typeface="Arial Narrow" panose="020B0606020202030204" pitchFamily="34" charset="0"/>
              </a:rPr>
              <a:t>complexifi-cation</a:t>
            </a:r>
            <a:r>
              <a:rPr lang="fr-CA" sz="1600" dirty="0" smtClean="0">
                <a:solidFill>
                  <a:srgbClr val="002060"/>
                </a:solidFill>
                <a:latin typeface="Arial Narrow" panose="020B0606020202030204" pitchFamily="34" charset="0"/>
              </a:rPr>
              <a:t>)  </a:t>
            </a:r>
            <a:r>
              <a:rPr lang="fr-CA" sz="1600" dirty="0" smtClean="0">
                <a:solidFill>
                  <a:srgbClr val="002060"/>
                </a:solidFill>
                <a:latin typeface="Arial Narrow" panose="020B0606020202030204" pitchFamily="34" charset="0"/>
                <a:sym typeface="Wingdings" panose="05000000000000000000" pitchFamily="2" charset="2"/>
              </a:rPr>
              <a:t> </a:t>
            </a:r>
            <a:r>
              <a:rPr lang="fr-CA" sz="2000" i="1" dirty="0" smtClean="0">
                <a:latin typeface="Arial Narrow" panose="020B0606020202030204" pitchFamily="34" charset="0"/>
                <a:sym typeface="Wingdings" panose="05000000000000000000" pitchFamily="2" charset="2"/>
              </a:rPr>
              <a:t>Compétence</a:t>
            </a:r>
            <a:endParaRPr lang="fr-CA" i="1" dirty="0" smtClean="0">
              <a:latin typeface="Arial Narrow" panose="020B0606020202030204" pitchFamily="34" charset="0"/>
            </a:endParaRPr>
          </a:p>
          <a:p>
            <a:pPr marL="85725" indent="-285750">
              <a:spcBef>
                <a:spcPct val="20000"/>
              </a:spcBef>
              <a:buClr>
                <a:srgbClr val="C00000"/>
              </a:buClr>
              <a:buFont typeface="Wingdings 3" pitchFamily="18" charset="2"/>
              <a:buChar char=""/>
            </a:pPr>
            <a:endParaRPr lang="fr-CA" sz="2000" dirty="0">
              <a:latin typeface="Century Gothic" pitchFamily="34" charset="0"/>
            </a:endParaRPr>
          </a:p>
          <a:p>
            <a:pPr algn="ctr">
              <a:lnSpc>
                <a:spcPts val="1200"/>
              </a:lnSpc>
              <a:spcBef>
                <a:spcPct val="20000"/>
              </a:spcBef>
              <a:buClr>
                <a:srgbClr val="C00000"/>
              </a:buClr>
            </a:pPr>
            <a:r>
              <a:rPr lang="fr-CA" sz="1050" dirty="0">
                <a:latin typeface="Arial Narrow" panose="020B0606020202030204" pitchFamily="34" charset="0"/>
                <a:hlinkClick r:id="rId2"/>
              </a:rPr>
              <a:t>https://www.usherbrooke.ca/performa/fileadmin/sites/performa/documents/Recherches_subventionnees/Pole_de_l_est__1996__</a:t>
            </a:r>
            <a:r>
              <a:rPr lang="fr-CA" sz="1050" dirty="0" smtClean="0">
                <a:latin typeface="Arial Narrow" panose="020B0606020202030204" pitchFamily="34" charset="0"/>
                <a:hlinkClick r:id="rId2"/>
              </a:rPr>
              <a:t>chapitre_6.pdf</a:t>
            </a:r>
            <a:r>
              <a:rPr lang="fr-CA" sz="2000" dirty="0">
                <a:latin typeface="Century Gothic" pitchFamily="34" charset="0"/>
              </a:rPr>
              <a:t> </a:t>
            </a:r>
          </a:p>
        </p:txBody>
      </p:sp>
    </p:spTree>
    <p:extLst>
      <p:ext uri="{BB962C8B-B14F-4D97-AF65-F5344CB8AC3E}">
        <p14:creationId xmlns:p14="http://schemas.microsoft.com/office/powerpoint/2010/main" val="1687904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500"/>
                                        <p:tgtEl>
                                          <p:spTgt spid="6">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500"/>
                                        <p:tgtEl>
                                          <p:spTgt spid="6">
                                            <p:txEl>
                                              <p:pRg st="5" end="5"/>
                                            </p:txEl>
                                          </p:spTgt>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fade">
                                      <p:cBhvr>
                                        <p:cTn id="46" dur="500"/>
                                        <p:tgtEl>
                                          <p:spTgt spid="6">
                                            <p:txEl>
                                              <p:pRg st="6" end="6"/>
                                            </p:txEl>
                                          </p:spTgt>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fade">
                                      <p:cBhvr>
                                        <p:cTn id="50" dur="500"/>
                                        <p:tgtEl>
                                          <p:spTgt spid="6">
                                            <p:txEl>
                                              <p:pRg st="7" end="7"/>
                                            </p:txEl>
                                          </p:spTgt>
                                        </p:tgtEl>
                                      </p:cBhvr>
                                    </p:animEffect>
                                  </p:childTnLst>
                                </p:cTn>
                              </p:par>
                            </p:childTnLst>
                          </p:cTn>
                        </p:par>
                        <p:par>
                          <p:cTn id="51" fill="hold">
                            <p:stCondLst>
                              <p:cond delay="3000"/>
                            </p:stCondLst>
                            <p:childTnLst>
                              <p:par>
                                <p:cTn id="52" presetID="10" presetClass="entr" presetSubtype="0" fill="hold" grpId="0" nodeType="afterEffect">
                                  <p:stCondLst>
                                    <p:cond delay="1000"/>
                                  </p:stCondLst>
                                  <p:childTnLst>
                                    <p:set>
                                      <p:cBhvr>
                                        <p:cTn id="53" dur="1" fill="hold">
                                          <p:stCondLst>
                                            <p:cond delay="0"/>
                                          </p:stCondLst>
                                        </p:cTn>
                                        <p:tgtEl>
                                          <p:spTgt spid="6">
                                            <p:txEl>
                                              <p:pRg st="9" end="9"/>
                                            </p:txEl>
                                          </p:spTgt>
                                        </p:tgtEl>
                                        <p:attrNameLst>
                                          <p:attrName>style.visibility</p:attrName>
                                        </p:attrNameLst>
                                      </p:cBhvr>
                                      <p:to>
                                        <p:strVal val="visible"/>
                                      </p:to>
                                    </p:set>
                                    <p:animEffect transition="in" filter="fade">
                                      <p:cBhvr>
                                        <p:cTn id="54" dur="2000"/>
                                        <p:tgtEl>
                                          <p:spTgt spid="6">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wipe(left)">
                                      <p:cBhvr>
                                        <p:cTn id="5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51520" y="260648"/>
            <a:ext cx="648072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normAutofit/>
          </a:bodyPr>
          <a:lstStyle/>
          <a:p>
            <a:r>
              <a:rPr lang="fr-CA" dirty="0" smtClean="0">
                <a:sym typeface="Wingdings" panose="05000000000000000000" pitchFamily="2" charset="2"/>
              </a:rPr>
              <a:t>Pour qu’une conception puisse évoluer / changer, trois conditions semblent nécessaires (Bane, 2004)…</a:t>
            </a:r>
          </a:p>
          <a:p>
            <a:endParaRPr lang="fr-CA" dirty="0" smtClean="0">
              <a:sym typeface="Wingdings" panose="05000000000000000000" pitchFamily="2" charset="2"/>
            </a:endParaRPr>
          </a:p>
          <a:p>
            <a:pPr lvl="1"/>
            <a:r>
              <a:rPr lang="fr-CA" dirty="0" smtClean="0">
                <a:sym typeface="Wingdings" panose="05000000000000000000" pitchFamily="2" charset="2"/>
              </a:rPr>
              <a:t>Faire face à une situation où les </a:t>
            </a:r>
            <a:r>
              <a:rPr lang="fr-CA" dirty="0" err="1" smtClean="0">
                <a:sym typeface="Wingdings" panose="05000000000000000000" pitchFamily="2" charset="2"/>
              </a:rPr>
              <a:t>précon-ceptions</a:t>
            </a:r>
            <a:r>
              <a:rPr lang="fr-CA" dirty="0" smtClean="0">
                <a:sym typeface="Wingdings" panose="05000000000000000000" pitchFamily="2" charset="2"/>
              </a:rPr>
              <a:t> (modèles mentaux antérieurs)</a:t>
            </a:r>
            <a:br>
              <a:rPr lang="fr-CA" dirty="0" smtClean="0">
                <a:sym typeface="Wingdings" panose="05000000000000000000" pitchFamily="2" charset="2"/>
              </a:rPr>
            </a:br>
            <a:r>
              <a:rPr lang="fr-CA" dirty="0" smtClean="0">
                <a:sym typeface="Wingdings" panose="05000000000000000000" pitchFamily="2" charset="2"/>
              </a:rPr>
              <a:t>ne fonctionnent plus.</a:t>
            </a:r>
          </a:p>
          <a:p>
            <a:pPr lvl="1"/>
            <a:endParaRPr lang="fr-CA" dirty="0" smtClean="0">
              <a:sym typeface="Wingdings" panose="05000000000000000000" pitchFamily="2" charset="2"/>
            </a:endParaRPr>
          </a:p>
          <a:p>
            <a:pPr lvl="1"/>
            <a:r>
              <a:rPr lang="fr-CA" dirty="0" smtClean="0">
                <a:sym typeface="Wingdings" panose="05000000000000000000" pitchFamily="2" charset="2"/>
              </a:rPr>
              <a:t>Se soucier (« </a:t>
            </a:r>
            <a:r>
              <a:rPr lang="fr-CA" i="1" dirty="0" smtClean="0">
                <a:sym typeface="Wingdings" panose="05000000000000000000" pitchFamily="2" charset="2"/>
              </a:rPr>
              <a:t>care </a:t>
            </a:r>
            <a:r>
              <a:rPr lang="fr-CA" i="1" dirty="0" err="1" smtClean="0">
                <a:sym typeface="Wingdings" panose="05000000000000000000" pitchFamily="2" charset="2"/>
              </a:rPr>
              <a:t>enough</a:t>
            </a:r>
            <a:r>
              <a:rPr lang="fr-CA" dirty="0" smtClean="0">
                <a:sym typeface="Wingdings" panose="05000000000000000000" pitchFamily="2" charset="2"/>
              </a:rPr>
              <a:t> ») du fait que les modèles antérieurs ne fonctionnent plus et que l’élaboration d’une nouvelle </a:t>
            </a:r>
            <a:r>
              <a:rPr lang="fr-CA" dirty="0" err="1" smtClean="0">
                <a:sym typeface="Wingdings" panose="05000000000000000000" pitchFamily="2" charset="2"/>
              </a:rPr>
              <a:t>représenta-tion</a:t>
            </a:r>
            <a:r>
              <a:rPr lang="fr-CA" dirty="0" smtClean="0">
                <a:sym typeface="Wingdings" panose="05000000000000000000" pitchFamily="2" charset="2"/>
              </a:rPr>
              <a:t> est nécessaire (motivation ?)</a:t>
            </a:r>
          </a:p>
          <a:p>
            <a:pPr lvl="1"/>
            <a:endParaRPr lang="fr-CA" dirty="0" smtClean="0">
              <a:sym typeface="Wingdings" panose="05000000000000000000" pitchFamily="2" charset="2"/>
            </a:endParaRPr>
          </a:p>
          <a:p>
            <a:pPr lvl="1"/>
            <a:r>
              <a:rPr lang="fr-CA" dirty="0" smtClean="0">
                <a:sym typeface="Wingdings" panose="05000000000000000000" pitchFamily="2" charset="2"/>
              </a:rPr>
              <a:t>Faire face à la charge émotive associée à la remise en question (la remise en question n’est souvent pas le premier réflexe).</a:t>
            </a:r>
            <a:r>
              <a:rPr lang="en-CA" dirty="0" smtClean="0"/>
              <a:t>.</a:t>
            </a:r>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14</a:t>
            </a:fld>
            <a:endParaRPr lang="fr-CA" dirty="0"/>
          </a:p>
        </p:txBody>
      </p:sp>
      <p:pic>
        <p:nvPicPr>
          <p:cNvPr id="4" name="Imag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6732240" y="260648"/>
            <a:ext cx="2411760" cy="3286254"/>
          </a:xfrm>
          <a:prstGeom prst="rect">
            <a:avLst/>
          </a:prstGeom>
          <a:effectLst>
            <a:softEdge rad="127000"/>
          </a:effectLst>
        </p:spPr>
      </p:pic>
    </p:spTree>
    <p:extLst>
      <p:ext uri="{BB962C8B-B14F-4D97-AF65-F5344CB8AC3E}">
        <p14:creationId xmlns:p14="http://schemas.microsoft.com/office/powerpoint/2010/main" val="4163745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left)">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wipe(left)">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51520" y="260648"/>
            <a:ext cx="576828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lstStyle/>
          <a:p>
            <a:r>
              <a:rPr lang="fr-CA" dirty="0" smtClean="0">
                <a:sym typeface="Wingdings" panose="05000000000000000000" pitchFamily="2" charset="2"/>
              </a:rPr>
              <a:t>Vous avez-dit BOOTCAMP ?</a:t>
            </a:r>
            <a:endParaRPr lang="fr-CA" altLang="fr-FR" dirty="0" smtClean="0"/>
          </a:p>
          <a:p>
            <a:endParaRPr lang="fr-CA" altLang="fr-FR" dirty="0"/>
          </a:p>
          <a:p>
            <a:pPr lvl="1"/>
            <a:r>
              <a:rPr lang="fr-CA" dirty="0" smtClean="0">
                <a:latin typeface="Arial Narrow" panose="020B0606020202030204" pitchFamily="34" charset="0"/>
              </a:rPr>
              <a:t>Van </a:t>
            </a:r>
            <a:r>
              <a:rPr lang="fr-CA" dirty="0" err="1">
                <a:latin typeface="Arial Narrow" panose="020B0606020202030204" pitchFamily="34" charset="0"/>
              </a:rPr>
              <a:t>Dongen</a:t>
            </a:r>
            <a:r>
              <a:rPr lang="fr-CA" dirty="0">
                <a:latin typeface="Arial Narrow" panose="020B0606020202030204" pitchFamily="34" charset="0"/>
              </a:rPr>
              <a:t>, E. V., </a:t>
            </a:r>
            <a:r>
              <a:rPr lang="fr-CA" dirty="0" err="1">
                <a:latin typeface="Arial Narrow" panose="020B0606020202030204" pitchFamily="34" charset="0"/>
              </a:rPr>
              <a:t>Kersten</a:t>
            </a:r>
            <a:r>
              <a:rPr lang="fr-CA" dirty="0">
                <a:latin typeface="Arial Narrow" panose="020B0606020202030204" pitchFamily="34" charset="0"/>
              </a:rPr>
              <a:t>, I. H., Wagner, I. C., Morris, R. G., &amp; Fernández, G. (2016). Physical </a:t>
            </a:r>
            <a:r>
              <a:rPr lang="fr-CA" dirty="0" err="1">
                <a:latin typeface="Arial Narrow" panose="020B0606020202030204" pitchFamily="34" charset="0"/>
              </a:rPr>
              <a:t>Exercise</a:t>
            </a:r>
            <a:r>
              <a:rPr lang="fr-CA" dirty="0">
                <a:latin typeface="Arial Narrow" panose="020B0606020202030204" pitchFamily="34" charset="0"/>
              </a:rPr>
              <a:t> </a:t>
            </a:r>
            <a:r>
              <a:rPr lang="fr-CA" dirty="0" err="1">
                <a:latin typeface="Arial Narrow" panose="020B0606020202030204" pitchFamily="34" charset="0"/>
              </a:rPr>
              <a:t>Performed</a:t>
            </a:r>
            <a:r>
              <a:rPr lang="fr-CA" dirty="0">
                <a:latin typeface="Arial Narrow" panose="020B0606020202030204" pitchFamily="34" charset="0"/>
              </a:rPr>
              <a:t> Four </a:t>
            </a:r>
            <a:r>
              <a:rPr lang="fr-CA" dirty="0" err="1">
                <a:latin typeface="Arial Narrow" panose="020B0606020202030204" pitchFamily="34" charset="0"/>
              </a:rPr>
              <a:t>Hours</a:t>
            </a:r>
            <a:r>
              <a:rPr lang="fr-CA" dirty="0">
                <a:latin typeface="Arial Narrow" panose="020B0606020202030204" pitchFamily="34" charset="0"/>
              </a:rPr>
              <a:t> </a:t>
            </a:r>
            <a:r>
              <a:rPr lang="fr-CA" dirty="0" err="1">
                <a:latin typeface="Arial Narrow" panose="020B0606020202030204" pitchFamily="34" charset="0"/>
              </a:rPr>
              <a:t>after</a:t>
            </a:r>
            <a:r>
              <a:rPr lang="fr-CA" dirty="0">
                <a:latin typeface="Arial Narrow" panose="020B0606020202030204" pitchFamily="34" charset="0"/>
              </a:rPr>
              <a:t> Learning </a:t>
            </a:r>
            <a:r>
              <a:rPr lang="fr-CA" dirty="0" err="1">
                <a:latin typeface="Arial Narrow" panose="020B0606020202030204" pitchFamily="34" charset="0"/>
              </a:rPr>
              <a:t>Improves</a:t>
            </a:r>
            <a:r>
              <a:rPr lang="fr-CA" dirty="0">
                <a:latin typeface="Arial Narrow" panose="020B0606020202030204" pitchFamily="34" charset="0"/>
              </a:rPr>
              <a:t> Memory </a:t>
            </a:r>
            <a:r>
              <a:rPr lang="fr-CA" dirty="0" err="1">
                <a:latin typeface="Arial Narrow" panose="020B0606020202030204" pitchFamily="34" charset="0"/>
              </a:rPr>
              <a:t>Retention</a:t>
            </a:r>
            <a:r>
              <a:rPr lang="fr-CA" dirty="0">
                <a:latin typeface="Arial Narrow" panose="020B0606020202030204" pitchFamily="34" charset="0"/>
              </a:rPr>
              <a:t> and </a:t>
            </a:r>
            <a:r>
              <a:rPr lang="fr-CA" dirty="0" err="1">
                <a:latin typeface="Arial Narrow" panose="020B0606020202030204" pitchFamily="34" charset="0"/>
              </a:rPr>
              <a:t>Increases</a:t>
            </a:r>
            <a:r>
              <a:rPr lang="fr-CA" dirty="0">
                <a:latin typeface="Arial Narrow" panose="020B0606020202030204" pitchFamily="34" charset="0"/>
              </a:rPr>
              <a:t> </a:t>
            </a:r>
            <a:r>
              <a:rPr lang="fr-CA" dirty="0" err="1">
                <a:latin typeface="Arial Narrow" panose="020B0606020202030204" pitchFamily="34" charset="0"/>
              </a:rPr>
              <a:t>Hippocampal</a:t>
            </a:r>
            <a:r>
              <a:rPr lang="fr-CA" dirty="0">
                <a:latin typeface="Arial Narrow" panose="020B0606020202030204" pitchFamily="34" charset="0"/>
              </a:rPr>
              <a:t> Pattern </a:t>
            </a:r>
            <a:r>
              <a:rPr lang="fr-CA" dirty="0" err="1">
                <a:latin typeface="Arial Narrow" panose="020B0606020202030204" pitchFamily="34" charset="0"/>
              </a:rPr>
              <a:t>Similarity</a:t>
            </a:r>
            <a:r>
              <a:rPr lang="fr-CA" dirty="0">
                <a:latin typeface="Arial Narrow" panose="020B0606020202030204" pitchFamily="34" charset="0"/>
              </a:rPr>
              <a:t> </a:t>
            </a:r>
            <a:r>
              <a:rPr lang="fr-CA" dirty="0" err="1">
                <a:latin typeface="Arial Narrow" panose="020B0606020202030204" pitchFamily="34" charset="0"/>
              </a:rPr>
              <a:t>during</a:t>
            </a:r>
            <a:r>
              <a:rPr lang="fr-CA" dirty="0">
                <a:latin typeface="Arial Narrow" panose="020B0606020202030204" pitchFamily="34" charset="0"/>
              </a:rPr>
              <a:t> </a:t>
            </a:r>
            <a:r>
              <a:rPr lang="fr-CA" dirty="0" err="1">
                <a:latin typeface="Arial Narrow" panose="020B0606020202030204" pitchFamily="34" charset="0"/>
              </a:rPr>
              <a:t>Retrieval</a:t>
            </a:r>
            <a:r>
              <a:rPr lang="fr-CA" dirty="0">
                <a:latin typeface="Arial Narrow" panose="020B0606020202030204" pitchFamily="34" charset="0"/>
              </a:rPr>
              <a:t>. </a:t>
            </a:r>
            <a:r>
              <a:rPr lang="fr-CA" dirty="0" err="1">
                <a:latin typeface="Arial Narrow" panose="020B0606020202030204" pitchFamily="34" charset="0"/>
              </a:rPr>
              <a:t>Current</a:t>
            </a:r>
            <a:r>
              <a:rPr lang="fr-CA" dirty="0">
                <a:latin typeface="Arial Narrow" panose="020B0606020202030204" pitchFamily="34" charset="0"/>
              </a:rPr>
              <a:t> </a:t>
            </a:r>
            <a:r>
              <a:rPr lang="fr-CA" dirty="0" err="1">
                <a:latin typeface="Arial Narrow" panose="020B0606020202030204" pitchFamily="34" charset="0"/>
              </a:rPr>
              <a:t>Biology</a:t>
            </a:r>
            <a:r>
              <a:rPr lang="fr-CA" dirty="0">
                <a:latin typeface="Arial Narrow" panose="020B0606020202030204" pitchFamily="34" charset="0"/>
              </a:rPr>
              <a:t>, 26(13), 1722-1727</a:t>
            </a:r>
            <a:r>
              <a:rPr lang="fr-CA" dirty="0"/>
              <a:t>.</a:t>
            </a:r>
          </a:p>
          <a:p>
            <a:endParaRPr lang="fr-CA" altLang="fr-FR" dirty="0" smtClean="0"/>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15</a:t>
            </a:fld>
            <a:endParaRPr lang="fr-CA" dirty="0"/>
          </a:p>
        </p:txBody>
      </p:sp>
      <p:pic>
        <p:nvPicPr>
          <p:cNvPr id="6" name="Image 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rot="20951556">
            <a:off x="5598939" y="1005898"/>
            <a:ext cx="3440821" cy="10587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5713015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51520" y="260648"/>
            <a:ext cx="504056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lstStyle/>
          <a:p>
            <a:r>
              <a:rPr lang="fr-CA" dirty="0">
                <a:sym typeface="Wingdings" panose="05000000000000000000" pitchFamily="2" charset="2"/>
              </a:rPr>
              <a:t>Vous avez-dit BOOTCAMP ?</a:t>
            </a:r>
            <a:endParaRPr lang="fr-CA" altLang="fr-FR" dirty="0"/>
          </a:p>
          <a:p>
            <a:pPr marL="0" indent="0">
              <a:buNone/>
            </a:pPr>
            <a:endParaRPr lang="fr-CA" altLang="fr-FR" dirty="0"/>
          </a:p>
          <a:p>
            <a:pPr lvl="1"/>
            <a:r>
              <a:rPr lang="fr-CA" b="1" dirty="0" smtClean="0"/>
              <a:t>Étudier</a:t>
            </a:r>
            <a:r>
              <a:rPr lang="fr-CA" dirty="0" smtClean="0"/>
              <a:t>,</a:t>
            </a:r>
          </a:p>
          <a:p>
            <a:pPr marL="542925" lvl="3" indent="0">
              <a:buNone/>
            </a:pPr>
            <a:r>
              <a:rPr lang="fr-CA" b="1" dirty="0"/>
              <a:t>attendre</a:t>
            </a:r>
            <a:r>
              <a:rPr lang="fr-CA" dirty="0"/>
              <a:t> (</a:t>
            </a:r>
            <a:r>
              <a:rPr lang="fr-CA" dirty="0">
                <a:sym typeface="Symbol" panose="05050102010706020507" pitchFamily="18" charset="2"/>
              </a:rPr>
              <a:t> 4 heures</a:t>
            </a:r>
            <a:r>
              <a:rPr lang="fr-CA" dirty="0" smtClean="0"/>
              <a:t>),</a:t>
            </a:r>
          </a:p>
          <a:p>
            <a:pPr marL="542925" lvl="3" indent="0">
              <a:buNone/>
            </a:pPr>
            <a:r>
              <a:rPr lang="fr-CA" dirty="0" smtClean="0"/>
              <a:t>puis </a:t>
            </a:r>
            <a:r>
              <a:rPr lang="fr-CA" b="1" i="1" dirty="0" smtClean="0">
                <a:solidFill>
                  <a:srgbClr val="A50021"/>
                </a:solidFill>
                <a:effectLst>
                  <a:outerShdw blurRad="38100" dist="38100" dir="2700000" algn="tl">
                    <a:srgbClr val="000000">
                      <a:alpha val="43137"/>
                    </a:srgbClr>
                  </a:outerShdw>
                </a:effectLst>
              </a:rPr>
              <a:t>bouger</a:t>
            </a:r>
            <a:r>
              <a:rPr lang="fr-CA" dirty="0" smtClean="0"/>
              <a:t> </a:t>
            </a:r>
            <a:r>
              <a:rPr lang="fr-CA" dirty="0"/>
              <a:t>(activité </a:t>
            </a:r>
            <a:r>
              <a:rPr lang="fr-CA" dirty="0" smtClean="0"/>
              <a:t>aérobie) </a:t>
            </a:r>
            <a:r>
              <a:rPr lang="fr-CA" dirty="0"/>
              <a:t>!</a:t>
            </a:r>
          </a:p>
          <a:p>
            <a:endParaRPr lang="fr-CA" altLang="fr-FR" dirty="0" smtClean="0"/>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16</a:t>
            </a:fld>
            <a:endParaRPr lang="fr-CA"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60648"/>
            <a:ext cx="3558480" cy="2372320"/>
          </a:xfrm>
          <a:prstGeom prst="rect">
            <a:avLst/>
          </a:prstGeom>
          <a:effectLst>
            <a:softEdge rad="63500"/>
          </a:effectLst>
        </p:spPr>
      </p:pic>
    </p:spTree>
    <p:extLst>
      <p:ext uri="{BB962C8B-B14F-4D97-AF65-F5344CB8AC3E}">
        <p14:creationId xmlns:p14="http://schemas.microsoft.com/office/powerpoint/2010/main" val="3560600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51520" y="260648"/>
            <a:ext cx="864096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noAutofit/>
          </a:bodyPr>
          <a:lstStyle/>
          <a:p>
            <a:pPr marL="0" indent="0">
              <a:buNone/>
            </a:pPr>
            <a:endParaRPr lang="fr-CA" sz="3200" b="1" dirty="0" smtClean="0">
              <a:solidFill>
                <a:srgbClr val="A50021"/>
              </a:solidFill>
              <a:latin typeface="Bradley Hand ITC" panose="03070402050302030203" pitchFamily="66" charset="0"/>
              <a:sym typeface="Wingdings" panose="05000000000000000000" pitchFamily="2" charset="2"/>
            </a:endParaRPr>
          </a:p>
          <a:p>
            <a:pPr marL="0" indent="0">
              <a:buNone/>
            </a:pPr>
            <a:r>
              <a:rPr lang="fr-CA" sz="4400" b="1" dirty="0" smtClean="0">
                <a:solidFill>
                  <a:srgbClr val="A50021"/>
                </a:solidFill>
                <a:latin typeface="Bradley Hand ITC" panose="03070402050302030203" pitchFamily="66" charset="0"/>
                <a:sym typeface="Wingdings" panose="05000000000000000000" pitchFamily="2" charset="2"/>
              </a:rPr>
              <a:t>     Merci !</a:t>
            </a:r>
          </a:p>
          <a:p>
            <a:pPr marL="0" indent="0">
              <a:buNone/>
            </a:pPr>
            <a:endParaRPr lang="fr-CA" sz="3200" b="1" dirty="0">
              <a:solidFill>
                <a:srgbClr val="A50021"/>
              </a:solidFill>
              <a:latin typeface="Bradley Hand ITC" panose="03070402050302030203" pitchFamily="66" charset="0"/>
              <a:sym typeface="Wingdings" panose="05000000000000000000" pitchFamily="2" charset="2"/>
            </a:endParaRPr>
          </a:p>
          <a:p>
            <a:endParaRPr lang="fr-CA" sz="3200" b="1" dirty="0">
              <a:solidFill>
                <a:srgbClr val="A50021"/>
              </a:solidFill>
              <a:latin typeface="Bradley Hand ITC" panose="03070402050302030203" pitchFamily="66" charset="0"/>
              <a:sym typeface="Wingdings" panose="05000000000000000000" pitchFamily="2" charset="2"/>
            </a:endParaRPr>
          </a:p>
          <a:p>
            <a:pPr marL="731838" lvl="4" indent="0">
              <a:buNone/>
            </a:pPr>
            <a:r>
              <a:rPr lang="fr-CA" sz="3200" b="1" dirty="0" smtClean="0">
                <a:solidFill>
                  <a:srgbClr val="A50021"/>
                </a:solidFill>
                <a:latin typeface="Bradley Hand ITC" panose="03070402050302030203" pitchFamily="66" charset="0"/>
                <a:sym typeface="Wingdings" panose="05000000000000000000" pitchFamily="2" charset="2"/>
              </a:rPr>
              <a:t>  … </a:t>
            </a:r>
            <a:r>
              <a:rPr lang="fr-CA" sz="3200" b="1" dirty="0">
                <a:solidFill>
                  <a:srgbClr val="A50021"/>
                </a:solidFill>
                <a:latin typeface="Bradley Hand ITC" panose="03070402050302030203" pitchFamily="66" charset="0"/>
                <a:sym typeface="Wingdings" panose="05000000000000000000" pitchFamily="2" charset="2"/>
              </a:rPr>
              <a:t>des questions </a:t>
            </a:r>
            <a:r>
              <a:rPr lang="fr-CA" sz="3200" b="1" dirty="0" smtClean="0">
                <a:solidFill>
                  <a:srgbClr val="A50021"/>
                </a:solidFill>
                <a:latin typeface="Bradley Hand ITC" panose="03070402050302030203" pitchFamily="66" charset="0"/>
                <a:sym typeface="Wingdings" panose="05000000000000000000" pitchFamily="2" charset="2"/>
              </a:rPr>
              <a:t>?</a:t>
            </a:r>
          </a:p>
          <a:p>
            <a:pPr marL="731838" lvl="4" indent="0">
              <a:buNone/>
            </a:pPr>
            <a:endParaRPr lang="fr-CA" sz="3200" b="1" dirty="0">
              <a:solidFill>
                <a:srgbClr val="A50021"/>
              </a:solidFill>
              <a:latin typeface="Bradley Hand ITC" panose="03070402050302030203" pitchFamily="66" charset="0"/>
              <a:sym typeface="Wingdings" panose="05000000000000000000" pitchFamily="2" charset="2"/>
            </a:endParaRPr>
          </a:p>
          <a:p>
            <a:pPr marL="731838" lvl="4" indent="0">
              <a:buNone/>
            </a:pPr>
            <a:endParaRPr lang="fr-CA" sz="3200" b="1" dirty="0">
              <a:solidFill>
                <a:srgbClr val="A50021"/>
              </a:solidFill>
              <a:latin typeface="Bradley Hand ITC" panose="03070402050302030203" pitchFamily="66" charset="0"/>
              <a:sym typeface="Wingdings" panose="05000000000000000000" pitchFamily="2" charset="2"/>
            </a:endParaRPr>
          </a:p>
          <a:p>
            <a:pPr algn="r">
              <a:spcBef>
                <a:spcPct val="0"/>
              </a:spcBef>
            </a:pPr>
            <a:endParaRPr lang="fr-CA" sz="2400" dirty="0">
              <a:solidFill>
                <a:schemeClr val="tx1">
                  <a:lumMod val="65000"/>
                  <a:lumOff val="35000"/>
                </a:schemeClr>
              </a:solidFill>
            </a:endParaRPr>
          </a:p>
          <a:p>
            <a:pPr marL="0" indent="0" algn="r">
              <a:spcBef>
                <a:spcPct val="0"/>
              </a:spcBef>
              <a:buNone/>
            </a:pPr>
            <a:r>
              <a:rPr lang="fr-CA" sz="2800" dirty="0" smtClean="0">
                <a:solidFill>
                  <a:schemeClr val="tx1">
                    <a:lumMod val="65000"/>
                    <a:lumOff val="35000"/>
                  </a:schemeClr>
                </a:solidFill>
                <a:latin typeface="Arial Narrow" panose="020B0606020202030204" pitchFamily="34" charset="0"/>
              </a:rPr>
              <a:t>                </a:t>
            </a:r>
            <a:r>
              <a:rPr lang="fr-CA" sz="2800" dirty="0" smtClean="0">
                <a:solidFill>
                  <a:schemeClr val="tx1">
                    <a:lumMod val="65000"/>
                    <a:lumOff val="35000"/>
                  </a:schemeClr>
                </a:solidFill>
                <a:latin typeface="Arial Narrow" panose="020B0606020202030204" pitchFamily="34" charset="0"/>
              </a:rPr>
              <a:t>pierre.bayard@collegeahuntsic.qc.ca</a:t>
            </a:r>
            <a:endParaRPr lang="fr-CA" sz="2800" dirty="0">
              <a:solidFill>
                <a:schemeClr val="tx1">
                  <a:lumMod val="65000"/>
                  <a:lumOff val="35000"/>
                </a:schemeClr>
              </a:solidFill>
              <a:latin typeface="Arial Narrow" panose="020B0606020202030204" pitchFamily="34" charset="0"/>
            </a:endParaRPr>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17</a:t>
            </a:fld>
            <a:endParaRPr lang="fr-CA" dirty="0"/>
          </a:p>
        </p:txBody>
      </p:sp>
    </p:spTree>
    <p:extLst>
      <p:ext uri="{BB962C8B-B14F-4D97-AF65-F5344CB8AC3E}">
        <p14:creationId xmlns:p14="http://schemas.microsoft.com/office/powerpoint/2010/main" val="42406886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51520" y="260648"/>
            <a:ext cx="864096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normAutofit/>
          </a:bodyPr>
          <a:lstStyle/>
          <a:p>
            <a:r>
              <a:rPr lang="fr-CA" altLang="fr-FR" sz="1800" dirty="0" smtClean="0"/>
              <a:t>Poursuivre la réflexion…</a:t>
            </a:r>
          </a:p>
          <a:p>
            <a:endParaRPr lang="fr-CA" altLang="fr-FR" sz="1800" dirty="0" smtClean="0"/>
          </a:p>
          <a:p>
            <a:pPr lvl="1"/>
            <a:r>
              <a:rPr lang="fr-CA" altLang="fr-FR" sz="1800" dirty="0" smtClean="0"/>
              <a:t>Dix qualités </a:t>
            </a:r>
            <a:r>
              <a:rPr lang="fr-CA" altLang="fr-FR" sz="1800" dirty="0" smtClean="0">
                <a:sym typeface="Wingdings" panose="05000000000000000000" pitchFamily="2" charset="2"/>
              </a:rPr>
              <a:t> </a:t>
            </a:r>
            <a:r>
              <a:rPr lang="fr-CA" altLang="fr-FR" sz="1800" dirty="0" err="1" smtClean="0"/>
              <a:t>Ruph</a:t>
            </a:r>
            <a:r>
              <a:rPr lang="fr-CA" altLang="fr-FR" sz="1800" dirty="0" smtClean="0"/>
              <a:t> François (2007), Guide de réflexion sur les stratégies d’apprentissage à l’université</a:t>
            </a:r>
            <a:r>
              <a:rPr lang="fr-CA" altLang="fr-FR" sz="1800" dirty="0"/>
              <a:t/>
            </a:r>
            <a:br>
              <a:rPr lang="fr-CA" altLang="fr-FR" sz="1800" dirty="0"/>
            </a:br>
            <a:r>
              <a:rPr lang="fr-CA" altLang="fr-FR" sz="1600" dirty="0" smtClean="0">
                <a:latin typeface="Arial Narrow" panose="020B0606020202030204" pitchFamily="34" charset="0"/>
                <a:hlinkClick r:id="rId2"/>
              </a:rPr>
              <a:t>http</a:t>
            </a:r>
            <a:r>
              <a:rPr lang="fr-CA" altLang="fr-FR" sz="1600" dirty="0">
                <a:latin typeface="Arial Narrow" panose="020B0606020202030204" pitchFamily="34" charset="0"/>
                <a:hlinkClick r:id="rId2"/>
              </a:rPr>
              <a:t>://</a:t>
            </a:r>
            <a:r>
              <a:rPr lang="fr-CA" altLang="fr-FR" sz="1600" dirty="0" smtClean="0">
                <a:latin typeface="Arial Narrow" panose="020B0606020202030204" pitchFamily="34" charset="0"/>
                <a:hlinkClick r:id="rId2"/>
              </a:rPr>
              <a:t>web2.uqat.ca/guidestrategies/Guide-Reflexion.pdf</a:t>
            </a:r>
            <a:r>
              <a:rPr lang="fr-CA" altLang="fr-FR" sz="1600" dirty="0" smtClean="0">
                <a:latin typeface="Arial Narrow" panose="020B0606020202030204" pitchFamily="34" charset="0"/>
              </a:rPr>
              <a:t> </a:t>
            </a:r>
          </a:p>
          <a:p>
            <a:pPr lvl="1"/>
            <a:r>
              <a:rPr lang="fr-CA" altLang="fr-FR" sz="1800" dirty="0" smtClean="0">
                <a:solidFill>
                  <a:srgbClr val="A50021"/>
                </a:solidFill>
                <a:effectLst>
                  <a:outerShdw blurRad="38100" dist="38100" dir="2700000" algn="tl">
                    <a:srgbClr val="000000">
                      <a:alpha val="43137"/>
                    </a:srgbClr>
                  </a:outerShdw>
                </a:effectLst>
                <a:sym typeface="Symbol" panose="05050102010706020507" pitchFamily="18" charset="2"/>
              </a:rPr>
              <a:t></a:t>
            </a:r>
            <a:r>
              <a:rPr lang="fr-CA" altLang="fr-FR" sz="1800" dirty="0" smtClean="0">
                <a:sym typeface="Symbol" panose="05050102010706020507" pitchFamily="18" charset="2"/>
              </a:rPr>
              <a:t> </a:t>
            </a:r>
            <a:r>
              <a:rPr lang="fr-CA" altLang="fr-FR" sz="1800" dirty="0" smtClean="0"/>
              <a:t>Vidéo YouTube que j’ai faite sur les 10 qualités des étudiantes et des étudiants qui réussissent bien à l’université </a:t>
            </a:r>
            <a:r>
              <a:rPr lang="fr-CA" altLang="fr-FR" sz="1800" dirty="0">
                <a:sym typeface="Wingdings" panose="05000000000000000000" pitchFamily="2" charset="2"/>
              </a:rPr>
              <a:t> </a:t>
            </a:r>
            <a:r>
              <a:rPr lang="fr-CA" altLang="fr-FR" sz="1600" dirty="0">
                <a:latin typeface="Arial Narrow" panose="020B0606020202030204" pitchFamily="34" charset="0"/>
                <a:sym typeface="Wingdings" panose="05000000000000000000" pitchFamily="2" charset="2"/>
                <a:hlinkClick r:id="rId3"/>
              </a:rPr>
              <a:t>https://</a:t>
            </a:r>
            <a:r>
              <a:rPr lang="fr-CA" altLang="fr-FR" sz="1600" dirty="0">
                <a:latin typeface="Arial Narrow" panose="020B0606020202030204" pitchFamily="34" charset="0"/>
                <a:sym typeface="Wingdings" panose="05000000000000000000" pitchFamily="2" charset="2"/>
                <a:hlinkClick r:id="rId3"/>
              </a:rPr>
              <a:t>youtu.be/5959v4g1Lgk</a:t>
            </a:r>
            <a:r>
              <a:rPr lang="fr-CA" altLang="fr-FR" sz="1600" dirty="0">
                <a:latin typeface="Arial Narrow" panose="020B0606020202030204" pitchFamily="34" charset="0"/>
                <a:sym typeface="Wingdings" panose="05000000000000000000" pitchFamily="2" charset="2"/>
              </a:rPr>
              <a:t> </a:t>
            </a:r>
            <a:endParaRPr lang="fr-CA" altLang="fr-FR" sz="1600" dirty="0">
              <a:latin typeface="Arial Narrow" panose="020B0606020202030204" pitchFamily="34" charset="0"/>
            </a:endParaRPr>
          </a:p>
          <a:p>
            <a:pPr lvl="1"/>
            <a:r>
              <a:rPr lang="fr-CA" altLang="fr-FR" sz="1800" dirty="0" smtClean="0"/>
              <a:t>«</a:t>
            </a:r>
            <a:r>
              <a:rPr lang="fr-CA" altLang="fr-FR" sz="1800" dirty="0"/>
              <a:t> </a:t>
            </a:r>
            <a:r>
              <a:rPr lang="fr-CA" altLang="fr-FR" sz="1800" i="1" dirty="0" err="1"/>
              <a:t>Testing</a:t>
            </a:r>
            <a:r>
              <a:rPr lang="fr-CA" altLang="fr-FR" sz="1800" i="1" dirty="0"/>
              <a:t> </a:t>
            </a:r>
            <a:r>
              <a:rPr lang="fr-CA" altLang="fr-FR" sz="1800" i="1" dirty="0" err="1"/>
              <a:t>effect</a:t>
            </a:r>
            <a:r>
              <a:rPr lang="fr-CA" altLang="fr-FR" sz="1800" dirty="0"/>
              <a:t> </a:t>
            </a:r>
            <a:r>
              <a:rPr lang="fr-CA" altLang="fr-FR" sz="1800" dirty="0" smtClean="0"/>
              <a:t>» </a:t>
            </a:r>
            <a:r>
              <a:rPr lang="fr-CA" altLang="fr-FR" sz="1800" dirty="0" smtClean="0">
                <a:sym typeface="Wingdings" panose="05000000000000000000" pitchFamily="2" charset="2"/>
              </a:rPr>
              <a:t></a:t>
            </a:r>
            <a:r>
              <a:rPr lang="fr-CA" altLang="fr-FR" sz="1800" dirty="0" smtClean="0"/>
              <a:t> </a:t>
            </a:r>
            <a:r>
              <a:rPr lang="fr-CA" altLang="fr-FR" sz="1600" dirty="0" smtClean="0">
                <a:latin typeface="Arial Narrow" panose="020B0606020202030204" pitchFamily="34" charset="0"/>
                <a:hlinkClick r:id="rId4"/>
              </a:rPr>
              <a:t>https</a:t>
            </a:r>
            <a:r>
              <a:rPr lang="fr-CA" altLang="fr-FR" sz="1600" dirty="0">
                <a:latin typeface="Arial Narrow" panose="020B0606020202030204" pitchFamily="34" charset="0"/>
                <a:hlinkClick r:id="rId4"/>
              </a:rPr>
              <a:t>://cft.vanderbilt.edu/guides-sub-pages/test-enhanced-learning-using-retrieval-practice-to-help-students-learn/#</a:t>
            </a:r>
            <a:r>
              <a:rPr lang="fr-CA" altLang="fr-FR" sz="1600" dirty="0" smtClean="0">
                <a:latin typeface="Arial Narrow" panose="020B0606020202030204" pitchFamily="34" charset="0"/>
                <a:hlinkClick r:id="rId4"/>
              </a:rPr>
              <a:t>six</a:t>
            </a:r>
            <a:r>
              <a:rPr lang="fr-CA" altLang="fr-FR" sz="1800" dirty="0" smtClean="0"/>
              <a:t>,   </a:t>
            </a:r>
          </a:p>
          <a:p>
            <a:pPr lvl="1"/>
            <a:r>
              <a:rPr lang="fr-CA" altLang="fr-FR" sz="1800" dirty="0" smtClean="0"/>
              <a:t>Le processus type d'apprentissage </a:t>
            </a:r>
            <a:r>
              <a:rPr lang="fr-CA" altLang="fr-FR" sz="1800" dirty="0">
                <a:sym typeface="Wingdings" panose="05000000000000000000" pitchFamily="2" charset="2"/>
              </a:rPr>
              <a:t> </a:t>
            </a:r>
            <a:r>
              <a:rPr lang="fr-CA" altLang="fr-FR" sz="1600" dirty="0">
                <a:latin typeface="Arial Narrow" panose="020B0606020202030204" pitchFamily="34" charset="0"/>
                <a:sym typeface="Wingdings" panose="05000000000000000000" pitchFamily="2" charset="2"/>
                <a:hlinkClick r:id="rId5"/>
              </a:rPr>
              <a:t>https://www.usherbrooke.ca/performa/fileadmin/sites/performa/documents/Recherches_subventionnees/Pole_de_l_est__1996__chapitre_6.pdf</a:t>
            </a:r>
            <a:r>
              <a:rPr lang="fr-CA" altLang="fr-FR" sz="1800" dirty="0" smtClean="0">
                <a:sym typeface="Wingdings" panose="05000000000000000000" pitchFamily="2" charset="2"/>
              </a:rPr>
              <a:t>  </a:t>
            </a:r>
            <a:endParaRPr lang="fr-CA" altLang="fr-FR" sz="1800" dirty="0">
              <a:sym typeface="Wingdings" panose="05000000000000000000" pitchFamily="2" charset="2"/>
            </a:endParaRPr>
          </a:p>
          <a:p>
            <a:pPr lvl="1"/>
            <a:r>
              <a:rPr lang="fr-CA" altLang="fr-FR" sz="1800" dirty="0" smtClean="0"/>
              <a:t>Association pour la recherche en neuroéducation </a:t>
            </a:r>
            <a:r>
              <a:rPr lang="fr-CA" altLang="fr-FR" sz="1800" dirty="0">
                <a:sym typeface="Wingdings" panose="05000000000000000000" pitchFamily="2" charset="2"/>
              </a:rPr>
              <a:t> </a:t>
            </a:r>
            <a:r>
              <a:rPr lang="fr-CA" altLang="fr-FR" sz="1600" dirty="0">
                <a:latin typeface="Arial Narrow" panose="020B0606020202030204" pitchFamily="34" charset="0"/>
                <a:sym typeface="Wingdings" panose="05000000000000000000" pitchFamily="2" charset="2"/>
                <a:hlinkClick r:id="rId6"/>
              </a:rPr>
              <a:t>http://www.associationneuroeducation.org/</a:t>
            </a:r>
            <a:r>
              <a:rPr lang="fr-CA" altLang="fr-FR" sz="1800" dirty="0" smtClean="0">
                <a:sym typeface="Wingdings" panose="05000000000000000000" pitchFamily="2" charset="2"/>
              </a:rPr>
              <a:t> </a:t>
            </a:r>
          </a:p>
          <a:p>
            <a:pPr lvl="1"/>
            <a:r>
              <a:rPr lang="fr-CA" altLang="fr-FR" sz="1800" dirty="0" smtClean="0"/>
              <a:t>« </a:t>
            </a:r>
            <a:r>
              <a:rPr lang="fr-CA" altLang="fr-FR" sz="1800" dirty="0" err="1" smtClean="0"/>
              <a:t>What</a:t>
            </a:r>
            <a:r>
              <a:rPr lang="fr-CA" altLang="fr-FR" sz="1800" dirty="0" smtClean="0"/>
              <a:t> the best </a:t>
            </a:r>
            <a:r>
              <a:rPr lang="fr-CA" altLang="fr-FR" sz="1800" dirty="0" err="1" smtClean="0"/>
              <a:t>college</a:t>
            </a:r>
            <a:r>
              <a:rPr lang="fr-CA" altLang="fr-FR" sz="1800" dirty="0" smtClean="0"/>
              <a:t> </a:t>
            </a:r>
            <a:r>
              <a:rPr lang="fr-CA" altLang="fr-FR" sz="1800" dirty="0" err="1" smtClean="0"/>
              <a:t>teachers</a:t>
            </a:r>
            <a:r>
              <a:rPr lang="fr-CA" altLang="fr-FR" sz="1800" dirty="0" smtClean="0"/>
              <a:t> do » </a:t>
            </a:r>
            <a:r>
              <a:rPr lang="fr-CA" altLang="fr-FR" sz="1800" dirty="0">
                <a:sym typeface="Wingdings" panose="05000000000000000000" pitchFamily="2" charset="2"/>
              </a:rPr>
              <a:t> </a:t>
            </a:r>
            <a:r>
              <a:rPr lang="fr-CA" altLang="fr-FR" sz="1600" dirty="0">
                <a:latin typeface="Arial Narrow" panose="020B0606020202030204" pitchFamily="34" charset="0"/>
                <a:sym typeface="Wingdings" panose="05000000000000000000" pitchFamily="2" charset="2"/>
                <a:hlinkClick r:id="rId7"/>
              </a:rPr>
              <a:t>https://www.amazon.ca/What-Best-College-Teachers-Do/dp/0674013255</a:t>
            </a:r>
            <a:endParaRPr lang="fr-CA" altLang="fr-FR" sz="1600" dirty="0">
              <a:latin typeface="Arial Narrow" panose="020B0606020202030204" pitchFamily="34" charset="0"/>
              <a:sym typeface="Wingdings" panose="05000000000000000000" pitchFamily="2" charset="2"/>
            </a:endParaRPr>
          </a:p>
          <a:p>
            <a:pPr lvl="1"/>
            <a:r>
              <a:rPr lang="fr-CA" altLang="fr-FR" sz="1800" dirty="0" smtClean="0"/>
              <a:t>Le cerveau à tous ces niveaux : Le site Web de l’Université McGill </a:t>
            </a:r>
            <a:r>
              <a:rPr lang="fr-CA" altLang="fr-FR" sz="1800" dirty="0">
                <a:sym typeface="Wingdings" panose="05000000000000000000" pitchFamily="2" charset="2"/>
              </a:rPr>
              <a:t> </a:t>
            </a:r>
            <a:r>
              <a:rPr lang="fr-CA" altLang="fr-FR" sz="1600" dirty="0">
                <a:latin typeface="Arial Narrow" panose="020B0606020202030204" pitchFamily="34" charset="0"/>
                <a:sym typeface="Wingdings" panose="05000000000000000000" pitchFamily="2" charset="2"/>
                <a:hlinkClick r:id="rId8"/>
              </a:rPr>
              <a:t>http://</a:t>
            </a:r>
            <a:r>
              <a:rPr lang="fr-CA" altLang="fr-FR" sz="1600" dirty="0" smtClean="0">
                <a:latin typeface="Arial Narrow" panose="020B0606020202030204" pitchFamily="34" charset="0"/>
                <a:sym typeface="Wingdings" panose="05000000000000000000" pitchFamily="2" charset="2"/>
                <a:hlinkClick r:id="rId8"/>
              </a:rPr>
              <a:t>lecerveau.mcgill.ca/flash/d/d_07/d_07_p/d_07_p_tra/d_07_p_tra.html</a:t>
            </a:r>
            <a:endParaRPr lang="fr-CA" altLang="fr-FR" sz="1600" dirty="0">
              <a:latin typeface="Arial Narrow" panose="020B0606020202030204" pitchFamily="34" charset="0"/>
              <a:sym typeface="Wingdings" panose="05000000000000000000" pitchFamily="2" charset="2"/>
            </a:endParaRPr>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18</a:t>
            </a:fld>
            <a:endParaRPr lang="fr-CA" dirty="0"/>
          </a:p>
        </p:txBody>
      </p:sp>
    </p:spTree>
    <p:extLst>
      <p:ext uri="{BB962C8B-B14F-4D97-AF65-F5344CB8AC3E}">
        <p14:creationId xmlns:p14="http://schemas.microsoft.com/office/powerpoint/2010/main" val="18294214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51520" y="260648"/>
            <a:ext cx="864096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lstStyle/>
          <a:p>
            <a:pPr marL="0" indent="0">
              <a:buNone/>
            </a:pPr>
            <a:endParaRPr lang="fr-CA" dirty="0"/>
          </a:p>
          <a:p>
            <a:pPr marL="0" indent="0">
              <a:buNone/>
            </a:pPr>
            <a:endParaRPr lang="fr-CA" dirty="0" smtClean="0"/>
          </a:p>
          <a:p>
            <a:pPr marL="374650" lvl="2" indent="0" algn="ctr">
              <a:buNone/>
            </a:pPr>
            <a:endParaRPr lang="fr-CA" dirty="0"/>
          </a:p>
          <a:p>
            <a:pPr marL="374650" lvl="2" indent="0" algn="ctr">
              <a:buNone/>
            </a:pPr>
            <a:r>
              <a:rPr lang="fr-CA" dirty="0" smtClean="0"/>
              <a:t>« </a:t>
            </a:r>
            <a:r>
              <a:rPr lang="fr-CA" sz="2800" i="1" dirty="0">
                <a:latin typeface="Tempus Sans ITC" panose="04020404030D07020202" pitchFamily="82" charset="0"/>
              </a:rPr>
              <a:t>Learning  i s  n o t  a </a:t>
            </a:r>
            <a:r>
              <a:rPr lang="fr-CA" sz="2800" i="1" dirty="0" err="1">
                <a:latin typeface="Tempus Sans ITC" panose="04020404030D07020202" pitchFamily="82" charset="0"/>
              </a:rPr>
              <a:t>spectator</a:t>
            </a:r>
            <a:r>
              <a:rPr lang="fr-CA" sz="2800" i="1" dirty="0">
                <a:latin typeface="Tempus Sans ITC" panose="04020404030D07020202" pitchFamily="82" charset="0"/>
              </a:rPr>
              <a:t> sport … </a:t>
            </a:r>
            <a:r>
              <a:rPr lang="fr-CA" sz="2800" i="1" dirty="0" smtClean="0">
                <a:latin typeface="Tempus Sans ITC" panose="04020404030D07020202" pitchFamily="82" charset="0"/>
              </a:rPr>
              <a:t>»</a:t>
            </a:r>
          </a:p>
          <a:p>
            <a:pPr marL="374650" lvl="2" indent="0" algn="ctr">
              <a:buNone/>
            </a:pPr>
            <a:r>
              <a:rPr lang="fr-CA" sz="1800" i="1" dirty="0">
                <a:solidFill>
                  <a:schemeClr val="tx1">
                    <a:lumMod val="50000"/>
                    <a:lumOff val="50000"/>
                  </a:schemeClr>
                </a:solidFill>
                <a:latin typeface="Tempus Sans ITC" panose="04020404030D07020202" pitchFamily="82" charset="0"/>
              </a:rPr>
              <a:t>-</a:t>
            </a:r>
          </a:p>
          <a:p>
            <a:pPr marL="374650" lvl="2" indent="0" algn="ctr">
              <a:buNone/>
            </a:pPr>
            <a:r>
              <a:rPr lang="fr-CA" sz="2800" i="1" dirty="0" smtClean="0">
                <a:solidFill>
                  <a:schemeClr val="tx2">
                    <a:lumMod val="75000"/>
                  </a:schemeClr>
                </a:solidFill>
                <a:latin typeface="Tempus Sans ITC" panose="04020404030D07020202" pitchFamily="82" charset="0"/>
              </a:rPr>
              <a:t>«</a:t>
            </a:r>
            <a:r>
              <a:rPr lang="fr-CA" sz="2800" i="1" dirty="0">
                <a:solidFill>
                  <a:schemeClr val="tx2">
                    <a:lumMod val="75000"/>
                  </a:schemeClr>
                </a:solidFill>
                <a:latin typeface="Tempus Sans ITC" panose="04020404030D07020202" pitchFamily="82" charset="0"/>
              </a:rPr>
              <a:t> Apprendre n’est pas un sport de spectateurs »</a:t>
            </a:r>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2</a:t>
            </a:fld>
            <a:endParaRPr lang="fr-CA" dirty="0"/>
          </a:p>
        </p:txBody>
      </p:sp>
      <p:pic>
        <p:nvPicPr>
          <p:cNvPr id="1026" name="Picture 2" descr="http://www.physicaleducationupdate.com/public/images/680.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843808" y="2914650"/>
            <a:ext cx="3200395" cy="173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272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3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wipe(left)">
                                      <p:cBhvr>
                                        <p:cTn id="12" dur="3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égende encadrée 2 6"/>
          <p:cNvSpPr/>
          <p:nvPr/>
        </p:nvSpPr>
        <p:spPr>
          <a:xfrm>
            <a:off x="2123728" y="2492896"/>
            <a:ext cx="6048672" cy="3816424"/>
          </a:xfrm>
          <a:prstGeom prst="borderCallout2">
            <a:avLst>
              <a:gd name="adj1" fmla="val 18750"/>
              <a:gd name="adj2" fmla="val -1719"/>
              <a:gd name="adj3" fmla="val 18750"/>
              <a:gd name="adj4" fmla="val -11628"/>
              <a:gd name="adj5" fmla="val -31907"/>
              <a:gd name="adj6" fmla="val -12415"/>
            </a:avLst>
          </a:prstGeom>
          <a:noFill/>
          <a:ln w="6350" cap="sq" cmpd="sng">
            <a:gradFill flip="none" rotWithShape="1">
              <a:gsLst>
                <a:gs pos="0">
                  <a:srgbClr val="800000"/>
                </a:gs>
                <a:gs pos="100000">
                  <a:schemeClr val="bg1">
                    <a:lumMod val="69000"/>
                    <a:lumOff val="31000"/>
                    <a:alpha val="66000"/>
                  </a:schemeClr>
                </a:gs>
              </a:gsLst>
              <a:lin ang="21594000" scaled="0"/>
              <a:tileRect/>
            </a:gradFill>
            <a:prstDash val="solid"/>
            <a:headEnd type="arrow" w="lg" len="med"/>
          </a:ln>
        </p:spPr>
        <p:txBody>
          <a:bodyPr vert="horz" lIns="91440" tIns="45720" rIns="91440" bIns="45720" rtlCol="0" anchor="ctr">
            <a:normAutofit/>
          </a:bodyPr>
          <a:lstStyle/>
          <a:p>
            <a:pPr marL="342900" indent="-342900">
              <a:spcBef>
                <a:spcPct val="20000"/>
              </a:spcBef>
              <a:buFont typeface="Arial" pitchFamily="34" charset="0"/>
              <a:buChar char="•"/>
            </a:pPr>
            <a:r>
              <a:rPr lang="fr-CA" sz="2000" dirty="0">
                <a:solidFill>
                  <a:schemeClr val="tx1"/>
                </a:solidFill>
                <a:latin typeface="Century Gothic" pitchFamily="34" charset="0"/>
              </a:rPr>
              <a:t>Essentiellement un </a:t>
            </a:r>
            <a:r>
              <a:rPr lang="fr-CA" sz="2000" b="1" dirty="0">
                <a:solidFill>
                  <a:schemeClr val="tx1"/>
                </a:solidFill>
                <a:latin typeface="Century Gothic" pitchFamily="34" charset="0"/>
              </a:rPr>
              <a:t>plan d’action </a:t>
            </a:r>
            <a:r>
              <a:rPr lang="fr-CA" sz="2000" dirty="0">
                <a:solidFill>
                  <a:schemeClr val="tx1"/>
                </a:solidFill>
                <a:latin typeface="Century Gothic" pitchFamily="34" charset="0"/>
              </a:rPr>
              <a:t>qu’une étudiante, qu’un étudiant dresse… </a:t>
            </a:r>
            <a:r>
              <a:rPr lang="fr-CA" sz="2000" dirty="0" smtClean="0">
                <a:solidFill>
                  <a:schemeClr val="tx1"/>
                </a:solidFill>
                <a:latin typeface="Century Gothic" pitchFamily="34" charset="0"/>
              </a:rPr>
              <a:t>dans</a:t>
            </a:r>
            <a:br>
              <a:rPr lang="fr-CA" sz="2000" dirty="0" smtClean="0">
                <a:solidFill>
                  <a:schemeClr val="tx1"/>
                </a:solidFill>
                <a:latin typeface="Century Gothic" pitchFamily="34" charset="0"/>
              </a:rPr>
            </a:br>
            <a:r>
              <a:rPr lang="fr-CA" sz="2000" dirty="0" smtClean="0">
                <a:solidFill>
                  <a:schemeClr val="tx1"/>
                </a:solidFill>
                <a:latin typeface="Century Gothic" pitchFamily="34" charset="0"/>
              </a:rPr>
              <a:t>le </a:t>
            </a:r>
            <a:r>
              <a:rPr lang="fr-CA" sz="2000" dirty="0">
                <a:solidFill>
                  <a:schemeClr val="tx1"/>
                </a:solidFill>
                <a:latin typeface="Century Gothic" pitchFamily="34" charset="0"/>
              </a:rPr>
              <a:t>but d’atteindre des objectifs.</a:t>
            </a:r>
          </a:p>
          <a:p>
            <a:pPr marL="342900" indent="-342900">
              <a:spcBef>
                <a:spcPct val="20000"/>
              </a:spcBef>
              <a:buFont typeface="Arial" pitchFamily="34" charset="0"/>
              <a:buChar char="•"/>
            </a:pPr>
            <a:endParaRPr lang="fr-CA" sz="2000" dirty="0">
              <a:solidFill>
                <a:schemeClr val="tx1"/>
              </a:solidFill>
              <a:latin typeface="Century Gothic" pitchFamily="34" charset="0"/>
            </a:endParaRPr>
          </a:p>
          <a:p>
            <a:pPr marL="342900" indent="-342900">
              <a:spcBef>
                <a:spcPct val="20000"/>
              </a:spcBef>
              <a:buFont typeface="Arial" pitchFamily="34" charset="0"/>
              <a:buChar char="•"/>
            </a:pPr>
            <a:r>
              <a:rPr lang="fr-CA" sz="2000" dirty="0">
                <a:solidFill>
                  <a:schemeClr val="tx1"/>
                </a:solidFill>
                <a:latin typeface="Century Gothic" pitchFamily="34" charset="0"/>
              </a:rPr>
              <a:t>Être stratégique, c’est réfléchir </a:t>
            </a:r>
            <a:r>
              <a:rPr lang="fr-CA" sz="2000" b="1" dirty="0">
                <a:solidFill>
                  <a:schemeClr val="tx1"/>
                </a:solidFill>
                <a:latin typeface="Century Gothic" pitchFamily="34" charset="0"/>
              </a:rPr>
              <a:t>avant</a:t>
            </a:r>
            <a:r>
              <a:rPr lang="fr-CA" sz="2000" dirty="0">
                <a:solidFill>
                  <a:schemeClr val="tx1"/>
                </a:solidFill>
                <a:latin typeface="Century Gothic" pitchFamily="34" charset="0"/>
              </a:rPr>
              <a:t>, </a:t>
            </a:r>
            <a:r>
              <a:rPr lang="fr-CA" sz="2000" b="1" dirty="0" smtClean="0">
                <a:solidFill>
                  <a:schemeClr val="tx1"/>
                </a:solidFill>
                <a:latin typeface="Century Gothic" pitchFamily="34" charset="0"/>
              </a:rPr>
              <a:t>pendant</a:t>
            </a:r>
            <a:r>
              <a:rPr lang="fr-CA" sz="2000" dirty="0">
                <a:latin typeface="Century Gothic" pitchFamily="34" charset="0"/>
              </a:rPr>
              <a:t> </a:t>
            </a:r>
            <a:r>
              <a:rPr lang="fr-CA" sz="2000" dirty="0" smtClean="0">
                <a:solidFill>
                  <a:schemeClr val="tx1"/>
                </a:solidFill>
                <a:latin typeface="Century Gothic" pitchFamily="34" charset="0"/>
              </a:rPr>
              <a:t>et </a:t>
            </a:r>
            <a:r>
              <a:rPr lang="fr-CA" sz="2000" b="1" dirty="0">
                <a:solidFill>
                  <a:schemeClr val="tx1"/>
                </a:solidFill>
                <a:latin typeface="Century Gothic" pitchFamily="34" charset="0"/>
              </a:rPr>
              <a:t>après</a:t>
            </a:r>
            <a:r>
              <a:rPr lang="fr-CA" sz="2000" dirty="0">
                <a:solidFill>
                  <a:schemeClr val="tx1"/>
                </a:solidFill>
                <a:latin typeface="Century Gothic" pitchFamily="34" charset="0"/>
              </a:rPr>
              <a:t>…</a:t>
            </a:r>
          </a:p>
          <a:p>
            <a:pPr marL="342900" indent="-342900">
              <a:spcBef>
                <a:spcPct val="20000"/>
              </a:spcBef>
              <a:buFont typeface="Arial" pitchFamily="34" charset="0"/>
              <a:buChar char="•"/>
            </a:pPr>
            <a:endParaRPr lang="fr-CA" sz="2000" dirty="0">
              <a:solidFill>
                <a:schemeClr val="tx1"/>
              </a:solidFill>
              <a:latin typeface="Century Gothic" pitchFamily="34" charset="0"/>
            </a:endParaRPr>
          </a:p>
          <a:p>
            <a:pPr marL="342900" indent="-342900">
              <a:spcBef>
                <a:spcPct val="20000"/>
              </a:spcBef>
              <a:buFont typeface="Arial" pitchFamily="34" charset="0"/>
              <a:buChar char="•"/>
            </a:pPr>
            <a:r>
              <a:rPr lang="fr-CA" sz="2000" dirty="0">
                <a:solidFill>
                  <a:schemeClr val="tx1"/>
                </a:solidFill>
                <a:latin typeface="Century Gothic" pitchFamily="34" charset="0"/>
              </a:rPr>
              <a:t>De façon à </a:t>
            </a:r>
            <a:r>
              <a:rPr lang="fr-CA" sz="2000" b="1" dirty="0">
                <a:solidFill>
                  <a:schemeClr val="tx1"/>
                </a:solidFill>
                <a:latin typeface="Century Gothic" pitchFamily="34" charset="0"/>
              </a:rPr>
              <a:t>maximiser son </a:t>
            </a:r>
            <a:r>
              <a:rPr lang="fr-CA" sz="2000" b="1" dirty="0" smtClean="0">
                <a:solidFill>
                  <a:schemeClr val="tx1"/>
                </a:solidFill>
                <a:latin typeface="Century Gothic" pitchFamily="34" charset="0"/>
              </a:rPr>
              <a:t>efficacité</a:t>
            </a:r>
            <a:r>
              <a:rPr lang="fr-CA" sz="2000" dirty="0" smtClean="0">
                <a:solidFill>
                  <a:schemeClr val="tx1"/>
                </a:solidFill>
                <a:latin typeface="Century Gothic" pitchFamily="34" charset="0"/>
              </a:rPr>
              <a:t>…</a:t>
            </a:r>
            <a:br>
              <a:rPr lang="fr-CA" sz="2000" dirty="0" smtClean="0">
                <a:solidFill>
                  <a:schemeClr val="tx1"/>
                </a:solidFill>
                <a:latin typeface="Century Gothic" pitchFamily="34" charset="0"/>
              </a:rPr>
            </a:br>
            <a:r>
              <a:rPr lang="fr-CA" sz="2000" dirty="0" smtClean="0">
                <a:solidFill>
                  <a:schemeClr val="tx1"/>
                </a:solidFill>
                <a:latin typeface="Century Gothic" pitchFamily="34" charset="0"/>
              </a:rPr>
              <a:t>tirer</a:t>
            </a:r>
            <a:r>
              <a:rPr lang="fr-CA" sz="2000" dirty="0">
                <a:latin typeface="Century Gothic" pitchFamily="34" charset="0"/>
              </a:rPr>
              <a:t> </a:t>
            </a:r>
            <a:r>
              <a:rPr lang="fr-CA" sz="2000" dirty="0" smtClean="0">
                <a:solidFill>
                  <a:schemeClr val="tx1"/>
                </a:solidFill>
                <a:latin typeface="Century Gothic" pitchFamily="34" charset="0"/>
              </a:rPr>
              <a:t>le </a:t>
            </a:r>
            <a:r>
              <a:rPr lang="fr-CA" sz="2000" dirty="0">
                <a:solidFill>
                  <a:schemeClr val="tx1"/>
                </a:solidFill>
                <a:latin typeface="Century Gothic" pitchFamily="34" charset="0"/>
              </a:rPr>
              <a:t>maximum de ses efforts.</a:t>
            </a:r>
          </a:p>
          <a:p>
            <a:pPr marL="342900" indent="-342900">
              <a:spcBef>
                <a:spcPct val="20000"/>
              </a:spcBef>
              <a:buFont typeface="Arial" pitchFamily="34" charset="0"/>
              <a:buChar char="•"/>
            </a:pPr>
            <a:endParaRPr lang="fr-CA" sz="2000" dirty="0">
              <a:solidFill>
                <a:schemeClr val="tx1"/>
              </a:solidFill>
              <a:latin typeface="Century Gothic" pitchFamily="34" charset="0"/>
            </a:endParaRPr>
          </a:p>
          <a:p>
            <a:pPr algn="r">
              <a:spcBef>
                <a:spcPct val="20000"/>
              </a:spcBef>
            </a:pPr>
            <a:r>
              <a:rPr lang="fr-CA" sz="2000" dirty="0">
                <a:solidFill>
                  <a:schemeClr val="tx1"/>
                </a:solidFill>
                <a:latin typeface="Century Gothic" pitchFamily="34" charset="0"/>
              </a:rPr>
              <a:t>François </a:t>
            </a:r>
            <a:r>
              <a:rPr lang="fr-CA" sz="2000" dirty="0" err="1">
                <a:solidFill>
                  <a:schemeClr val="tx1"/>
                </a:solidFill>
                <a:latin typeface="Century Gothic" pitchFamily="34" charset="0"/>
              </a:rPr>
              <a:t>Ruph</a:t>
            </a:r>
            <a:r>
              <a:rPr lang="fr-CA" sz="2000" dirty="0">
                <a:solidFill>
                  <a:schemeClr val="tx1"/>
                </a:solidFill>
                <a:latin typeface="Century Gothic" pitchFamily="34" charset="0"/>
              </a:rPr>
              <a:t> (2011)</a:t>
            </a:r>
          </a:p>
        </p:txBody>
      </p:sp>
      <p:pic>
        <p:nvPicPr>
          <p:cNvPr id="6" name="Picture 2" descr="http://www.rogoit.de/webdesign-typo3-blog-duisburg/wp-content/uploads/2015/03/clean-code-software-entscheidung.jpg"/>
          <p:cNvPicPr>
            <a:picLocks noChangeAspect="1" noChangeArrowheads="1"/>
          </p:cNvPicPr>
          <p:nvPr/>
        </p:nvPicPr>
        <p:blipFill>
          <a:blip r:embed="rId2" cstate="email">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6019799" y="265038"/>
            <a:ext cx="3125763" cy="20838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3</a:t>
            </a:fld>
            <a:endParaRPr lang="fr-CA" dirty="0"/>
          </a:p>
        </p:txBody>
      </p:sp>
      <p:sp>
        <p:nvSpPr>
          <p:cNvPr id="4" name="Rectangle 3"/>
          <p:cNvSpPr/>
          <p:nvPr/>
        </p:nvSpPr>
        <p:spPr>
          <a:xfrm>
            <a:off x="1187624" y="1268760"/>
            <a:ext cx="360040" cy="504056"/>
          </a:xfrm>
          <a:prstGeom prst="rect">
            <a:avLst/>
          </a:prstGeom>
          <a:solidFill>
            <a:schemeClr val="bg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contenu 4"/>
          <p:cNvSpPr>
            <a:spLocks noGrp="1"/>
          </p:cNvSpPr>
          <p:nvPr>
            <p:ph idx="1"/>
          </p:nvPr>
        </p:nvSpPr>
        <p:spPr>
          <a:xfrm>
            <a:off x="251520" y="260648"/>
            <a:ext cx="576828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vert="horz" lIns="91440" tIns="45720" rIns="91440" bIns="45720" rtlCol="0">
            <a:normAutofit/>
          </a:bodyPr>
          <a:lstStyle/>
          <a:p>
            <a:r>
              <a:rPr lang="fr-CA" dirty="0">
                <a:sym typeface="Wingdings" panose="05000000000000000000" pitchFamily="2" charset="2"/>
              </a:rPr>
              <a:t>Plan de match</a:t>
            </a:r>
          </a:p>
          <a:p>
            <a:endParaRPr lang="fr-CA" altLang="fr-FR" dirty="0">
              <a:sym typeface="Wingdings" panose="05000000000000000000" pitchFamily="2" charset="2"/>
            </a:endParaRPr>
          </a:p>
          <a:p>
            <a:pPr lvl="1"/>
            <a:r>
              <a:rPr lang="fr-CA" altLang="fr-FR" dirty="0">
                <a:solidFill>
                  <a:srgbClr val="A50021"/>
                </a:solidFill>
              </a:rPr>
              <a:t>Stratégies d’apprentissage qui visent</a:t>
            </a:r>
            <a:br>
              <a:rPr lang="fr-CA" altLang="fr-FR" dirty="0">
                <a:solidFill>
                  <a:srgbClr val="A50021"/>
                </a:solidFill>
              </a:rPr>
            </a:br>
            <a:r>
              <a:rPr lang="fr-CA" altLang="fr-FR" dirty="0">
                <a:solidFill>
                  <a:srgbClr val="A50021"/>
                </a:solidFill>
              </a:rPr>
              <a:t>à produire des apprentissages</a:t>
            </a:r>
            <a:r>
              <a:rPr lang="fr-CA" altLang="fr-FR" dirty="0" smtClean="0">
                <a:solidFill>
                  <a:srgbClr val="A50021"/>
                </a:solidFill>
              </a:rPr>
              <a:t>.</a:t>
            </a:r>
            <a:endParaRPr lang="fr-CA" altLang="fr-FR" dirty="0">
              <a:solidFill>
                <a:srgbClr val="A50021"/>
              </a:solidFill>
            </a:endParaRPr>
          </a:p>
        </p:txBody>
      </p:sp>
    </p:spTree>
    <p:extLst>
      <p:ext uri="{BB962C8B-B14F-4D97-AF65-F5344CB8AC3E}">
        <p14:creationId xmlns:p14="http://schemas.microsoft.com/office/powerpoint/2010/main" val="4229521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heel(1)">
                                      <p:cBhvr>
                                        <p:cTn id="12" dur="20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51520" y="260648"/>
            <a:ext cx="864096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noAutofit/>
          </a:bodyPr>
          <a:lstStyle/>
          <a:p>
            <a:r>
              <a:rPr lang="fr-CA" dirty="0" smtClean="0">
                <a:sym typeface="Wingdings" panose="05000000000000000000" pitchFamily="2" charset="2"/>
              </a:rPr>
              <a:t>Les étudiantes et les étudiants qui réussissent</a:t>
            </a:r>
            <a:br>
              <a:rPr lang="fr-CA" dirty="0" smtClean="0">
                <a:sym typeface="Wingdings" panose="05000000000000000000" pitchFamily="2" charset="2"/>
              </a:rPr>
            </a:br>
            <a:r>
              <a:rPr lang="fr-CA" dirty="0" smtClean="0">
                <a:sym typeface="Wingdings" panose="05000000000000000000" pitchFamily="2" charset="2"/>
              </a:rPr>
              <a:t>bien ont généralement les qualités suivantes …</a:t>
            </a:r>
          </a:p>
          <a:p>
            <a:pPr lvl="1">
              <a:lnSpc>
                <a:spcPts val="2000"/>
              </a:lnSpc>
            </a:pPr>
            <a:endParaRPr lang="fr-CA" dirty="0">
              <a:latin typeface="Arial Narrow" panose="020B0606020202030204" pitchFamily="34" charset="0"/>
            </a:endParaRPr>
          </a:p>
          <a:p>
            <a:pPr lvl="1">
              <a:lnSpc>
                <a:spcPts val="2000"/>
              </a:lnSpc>
            </a:pPr>
            <a:r>
              <a:rPr lang="fr-CA" sz="1800" dirty="0" smtClean="0">
                <a:latin typeface="Arial Narrow" panose="020B0606020202030204" pitchFamily="34" charset="0"/>
              </a:rPr>
              <a:t>Ils </a:t>
            </a:r>
            <a:r>
              <a:rPr lang="fr-CA" sz="1800" dirty="0">
                <a:latin typeface="Arial Narrow" panose="020B0606020202030204" pitchFamily="34" charset="0"/>
              </a:rPr>
              <a:t>connaissent un grand nombre de stratégies d’étude et d’apprentissage.</a:t>
            </a:r>
          </a:p>
          <a:p>
            <a:pPr lvl="1">
              <a:lnSpc>
                <a:spcPts val="2000"/>
              </a:lnSpc>
            </a:pPr>
            <a:r>
              <a:rPr lang="fr-CA" sz="1800" dirty="0" smtClean="0">
                <a:latin typeface="Arial Narrow" panose="020B0606020202030204" pitchFamily="34" charset="0"/>
              </a:rPr>
              <a:t>Ils </a:t>
            </a:r>
            <a:r>
              <a:rPr lang="fr-CA" sz="1800" dirty="0">
                <a:latin typeface="Arial Narrow" panose="020B0606020202030204" pitchFamily="34" charset="0"/>
              </a:rPr>
              <a:t>savent pourquoi ces stratégies sont importantes et quand les appliquer.</a:t>
            </a:r>
          </a:p>
          <a:p>
            <a:pPr lvl="1">
              <a:lnSpc>
                <a:spcPts val="2000"/>
              </a:lnSpc>
            </a:pPr>
            <a:r>
              <a:rPr lang="fr-CA" sz="1800" dirty="0" smtClean="0">
                <a:latin typeface="Arial Narrow" panose="020B0606020202030204" pitchFamily="34" charset="0"/>
              </a:rPr>
              <a:t>Ils </a:t>
            </a:r>
            <a:r>
              <a:rPr lang="fr-CA" sz="1800" dirty="0">
                <a:latin typeface="Arial Narrow" panose="020B0606020202030204" pitchFamily="34" charset="0"/>
              </a:rPr>
              <a:t>sélectionnent et gèrent habilement ces stratégies, sont très réfléchis </a:t>
            </a:r>
            <a:r>
              <a:rPr lang="fr-CA" sz="1800" dirty="0" smtClean="0">
                <a:latin typeface="Arial Narrow" panose="020B0606020202030204" pitchFamily="34" charset="0"/>
              </a:rPr>
              <a:t>et</a:t>
            </a:r>
            <a:br>
              <a:rPr lang="fr-CA" sz="1800" dirty="0" smtClean="0">
                <a:latin typeface="Arial Narrow" panose="020B0606020202030204" pitchFamily="34" charset="0"/>
              </a:rPr>
            </a:br>
            <a:r>
              <a:rPr lang="fr-CA" sz="1800" dirty="0" smtClean="0">
                <a:latin typeface="Arial Narrow" panose="020B0606020202030204" pitchFamily="34" charset="0"/>
              </a:rPr>
              <a:t>planifient </a:t>
            </a:r>
            <a:r>
              <a:rPr lang="fr-CA" sz="1800" dirty="0">
                <a:latin typeface="Arial Narrow" panose="020B0606020202030204" pitchFamily="34" charset="0"/>
              </a:rPr>
              <a:t>leurs activités.</a:t>
            </a:r>
          </a:p>
          <a:p>
            <a:pPr lvl="1">
              <a:lnSpc>
                <a:spcPts val="2000"/>
              </a:lnSpc>
            </a:pPr>
            <a:r>
              <a:rPr lang="fr-CA" sz="1800" dirty="0" smtClean="0">
                <a:latin typeface="Arial Narrow" panose="020B0606020202030204" pitchFamily="34" charset="0"/>
              </a:rPr>
              <a:t>Ils </a:t>
            </a:r>
            <a:r>
              <a:rPr lang="fr-CA" sz="1800" dirty="0">
                <a:latin typeface="Arial Narrow" panose="020B0606020202030204" pitchFamily="34" charset="0"/>
              </a:rPr>
              <a:t>voient l’intelligence comme une capacité qu’on peut développer.</a:t>
            </a:r>
          </a:p>
          <a:p>
            <a:pPr lvl="1">
              <a:lnSpc>
                <a:spcPts val="2000"/>
              </a:lnSpc>
            </a:pPr>
            <a:r>
              <a:rPr lang="fr-CA" sz="1800" dirty="0" smtClean="0">
                <a:latin typeface="Arial Narrow" panose="020B0606020202030204" pitchFamily="34" charset="0"/>
              </a:rPr>
              <a:t>Ils </a:t>
            </a:r>
            <a:r>
              <a:rPr lang="fr-CA" sz="1800" dirty="0">
                <a:latin typeface="Arial Narrow" panose="020B0606020202030204" pitchFamily="34" charset="0"/>
              </a:rPr>
              <a:t>croient à l’importance d’un effort déployé avec soin.</a:t>
            </a:r>
          </a:p>
          <a:p>
            <a:pPr lvl="1">
              <a:lnSpc>
                <a:spcPts val="2000"/>
              </a:lnSpc>
            </a:pPr>
            <a:r>
              <a:rPr lang="fr-CA" sz="1800" dirty="0" smtClean="0">
                <a:latin typeface="Arial Narrow" panose="020B0606020202030204" pitchFamily="34" charset="0"/>
              </a:rPr>
              <a:t>Ils </a:t>
            </a:r>
            <a:r>
              <a:rPr lang="fr-CA" sz="1800" dirty="0">
                <a:latin typeface="Arial Narrow" panose="020B0606020202030204" pitchFamily="34" charset="0"/>
              </a:rPr>
              <a:t>sont motivés intrinsèquement, sont orientés vers la tâche et visent à la </a:t>
            </a:r>
            <a:r>
              <a:rPr lang="fr-CA" sz="1800" dirty="0" smtClean="0">
                <a:latin typeface="Arial Narrow" panose="020B0606020202030204" pitchFamily="34" charset="0"/>
              </a:rPr>
              <a:t>maîtriser</a:t>
            </a:r>
            <a:r>
              <a:rPr lang="fr-CA" sz="1800" dirty="0">
                <a:latin typeface="Arial Narrow" panose="020B0606020202030204" pitchFamily="34" charset="0"/>
              </a:rPr>
              <a:t>.</a:t>
            </a:r>
          </a:p>
          <a:p>
            <a:pPr lvl="1">
              <a:lnSpc>
                <a:spcPts val="2000"/>
              </a:lnSpc>
            </a:pPr>
            <a:r>
              <a:rPr lang="fr-CA" sz="1800" dirty="0" smtClean="0">
                <a:latin typeface="Arial Narrow" panose="020B0606020202030204" pitchFamily="34" charset="0"/>
              </a:rPr>
              <a:t>Ils </a:t>
            </a:r>
            <a:r>
              <a:rPr lang="fr-CA" sz="1800" dirty="0">
                <a:latin typeface="Arial Narrow" panose="020B0606020202030204" pitchFamily="34" charset="0"/>
              </a:rPr>
              <a:t>ne craignent pas les échecs - en fait, ils réalisent que les échecs sont </a:t>
            </a:r>
            <a:r>
              <a:rPr lang="fr-CA" sz="1800" dirty="0" smtClean="0">
                <a:latin typeface="Arial Narrow" panose="020B0606020202030204" pitchFamily="34" charset="0"/>
              </a:rPr>
              <a:t>essentiels</a:t>
            </a:r>
            <a:br>
              <a:rPr lang="fr-CA" sz="1800" dirty="0" smtClean="0">
                <a:latin typeface="Arial Narrow" panose="020B0606020202030204" pitchFamily="34" charset="0"/>
              </a:rPr>
            </a:br>
            <a:r>
              <a:rPr lang="fr-CA" sz="1800" dirty="0" smtClean="0">
                <a:latin typeface="Arial Narrow" panose="020B0606020202030204" pitchFamily="34" charset="0"/>
              </a:rPr>
              <a:t>au </a:t>
            </a:r>
            <a:r>
              <a:rPr lang="fr-CA" sz="1800" dirty="0">
                <a:latin typeface="Arial Narrow" panose="020B0606020202030204" pitchFamily="34" charset="0"/>
              </a:rPr>
              <a:t>succès; par conséquent, ils ne sont pas anxieux à propos des tests mais les </a:t>
            </a:r>
            <a:r>
              <a:rPr lang="fr-CA" sz="1800" dirty="0" smtClean="0">
                <a:latin typeface="Arial Narrow" panose="020B0606020202030204" pitchFamily="34" charset="0"/>
              </a:rPr>
              <a:t>voient</a:t>
            </a:r>
            <a:br>
              <a:rPr lang="fr-CA" sz="1800" dirty="0" smtClean="0">
                <a:latin typeface="Arial Narrow" panose="020B0606020202030204" pitchFamily="34" charset="0"/>
              </a:rPr>
            </a:br>
            <a:r>
              <a:rPr lang="fr-CA" sz="1800" dirty="0" smtClean="0">
                <a:latin typeface="Arial Narrow" panose="020B0606020202030204" pitchFamily="34" charset="0"/>
              </a:rPr>
              <a:t>plutôt </a:t>
            </a:r>
            <a:r>
              <a:rPr lang="fr-CA" sz="1800" dirty="0">
                <a:latin typeface="Arial Narrow" panose="020B0606020202030204" pitchFamily="34" charset="0"/>
              </a:rPr>
              <a:t>comme une opportunité d’apprentissage.</a:t>
            </a:r>
          </a:p>
          <a:p>
            <a:pPr lvl="1">
              <a:lnSpc>
                <a:spcPts val="2000"/>
              </a:lnSpc>
            </a:pPr>
            <a:r>
              <a:rPr lang="fr-CA" sz="1800" dirty="0" smtClean="0">
                <a:latin typeface="Arial Narrow" panose="020B0606020202030204" pitchFamily="34" charset="0"/>
              </a:rPr>
              <a:t>Ils </a:t>
            </a:r>
            <a:r>
              <a:rPr lang="fr-CA" sz="1800" dirty="0">
                <a:latin typeface="Arial Narrow" panose="020B0606020202030204" pitchFamily="34" charset="0"/>
              </a:rPr>
              <a:t>ont des images concrètes et multiples de leur devenir possible dans un futur </a:t>
            </a:r>
            <a:r>
              <a:rPr lang="fr-CA" sz="1800" dirty="0" smtClean="0">
                <a:latin typeface="Arial Narrow" panose="020B0606020202030204" pitchFamily="34" charset="0"/>
              </a:rPr>
              <a:t>proche</a:t>
            </a:r>
            <a:br>
              <a:rPr lang="fr-CA" sz="1800" dirty="0" smtClean="0">
                <a:latin typeface="Arial Narrow" panose="020B0606020202030204" pitchFamily="34" charset="0"/>
              </a:rPr>
            </a:br>
            <a:r>
              <a:rPr lang="fr-CA" sz="1800" dirty="0" smtClean="0">
                <a:latin typeface="Arial Narrow" panose="020B0606020202030204" pitchFamily="34" charset="0"/>
              </a:rPr>
              <a:t>et </a:t>
            </a:r>
            <a:r>
              <a:rPr lang="fr-CA" sz="1800" dirty="0">
                <a:latin typeface="Arial Narrow" panose="020B0606020202030204" pitchFamily="34" charset="0"/>
              </a:rPr>
              <a:t>lointain, autant ceux qui sont craints que ceux qui sont souhaités.</a:t>
            </a:r>
          </a:p>
          <a:p>
            <a:pPr lvl="1">
              <a:lnSpc>
                <a:spcPts val="2000"/>
              </a:lnSpc>
            </a:pPr>
            <a:r>
              <a:rPr lang="fr-CA" sz="1800" dirty="0" smtClean="0">
                <a:latin typeface="Arial Narrow" panose="020B0606020202030204" pitchFamily="34" charset="0"/>
              </a:rPr>
              <a:t>Ils </a:t>
            </a:r>
            <a:r>
              <a:rPr lang="fr-CA" sz="1800" dirty="0">
                <a:latin typeface="Arial Narrow" panose="020B0606020202030204" pitchFamily="34" charset="0"/>
              </a:rPr>
              <a:t>connaissent beaucoup de choses sur beaucoup de sujets et ont un accès rapide </a:t>
            </a:r>
            <a:r>
              <a:rPr lang="fr-CA" sz="1800" dirty="0" smtClean="0">
                <a:latin typeface="Arial Narrow" panose="020B0606020202030204" pitchFamily="34" charset="0"/>
              </a:rPr>
              <a:t>à</a:t>
            </a:r>
            <a:br>
              <a:rPr lang="fr-CA" sz="1800" dirty="0" smtClean="0">
                <a:latin typeface="Arial Narrow" panose="020B0606020202030204" pitchFamily="34" charset="0"/>
              </a:rPr>
            </a:br>
            <a:r>
              <a:rPr lang="fr-CA" sz="1800" dirty="0" smtClean="0">
                <a:latin typeface="Arial Narrow" panose="020B0606020202030204" pitchFamily="34" charset="0"/>
              </a:rPr>
              <a:t>ces </a:t>
            </a:r>
            <a:r>
              <a:rPr lang="fr-CA" sz="1800" dirty="0">
                <a:latin typeface="Arial Narrow" panose="020B0606020202030204" pitchFamily="34" charset="0"/>
              </a:rPr>
              <a:t>connaissances.</a:t>
            </a:r>
          </a:p>
          <a:p>
            <a:pPr lvl="1">
              <a:lnSpc>
                <a:spcPts val="2000"/>
              </a:lnSpc>
            </a:pPr>
            <a:r>
              <a:rPr lang="fr-CA" sz="1800" dirty="0" smtClean="0">
                <a:latin typeface="Arial Narrow" panose="020B0606020202030204" pitchFamily="34" charset="0"/>
              </a:rPr>
              <a:t>Ils </a:t>
            </a:r>
            <a:r>
              <a:rPr lang="fr-CA" sz="1800" dirty="0">
                <a:latin typeface="Arial Narrow" panose="020B0606020202030204" pitchFamily="34" charset="0"/>
              </a:rPr>
              <a:t>ont été soutenus dans le développement de ces qualités par leurs parents, </a:t>
            </a:r>
            <a:r>
              <a:rPr lang="fr-CA" sz="1800" dirty="0" smtClean="0">
                <a:latin typeface="Arial Narrow" panose="020B0606020202030204" pitchFamily="34" charset="0"/>
              </a:rPr>
              <a:t>l’école</a:t>
            </a:r>
            <a:br>
              <a:rPr lang="fr-CA" sz="1800" dirty="0" smtClean="0">
                <a:latin typeface="Arial Narrow" panose="020B0606020202030204" pitchFamily="34" charset="0"/>
              </a:rPr>
            </a:br>
            <a:r>
              <a:rPr lang="fr-CA" sz="1800" dirty="0" smtClean="0">
                <a:latin typeface="Arial Narrow" panose="020B0606020202030204" pitchFamily="34" charset="0"/>
              </a:rPr>
              <a:t>et </a:t>
            </a:r>
            <a:r>
              <a:rPr lang="fr-CA" sz="1800" dirty="0">
                <a:latin typeface="Arial Narrow" panose="020B0606020202030204" pitchFamily="34" charset="0"/>
              </a:rPr>
              <a:t>la société en général.</a:t>
            </a:r>
            <a:endParaRPr lang="fr-CA" altLang="fr-FR" sz="1800" dirty="0" smtClean="0">
              <a:latin typeface="Arial Narrow" panose="020B0606020202030204" pitchFamily="34" charset="0"/>
            </a:endParaRPr>
          </a:p>
          <a:p>
            <a:pPr lvl="3" algn="r"/>
            <a:r>
              <a:rPr lang="fr-CA" altLang="fr-FR" dirty="0"/>
              <a:t>François </a:t>
            </a:r>
            <a:r>
              <a:rPr lang="fr-CA" altLang="fr-FR" dirty="0" err="1"/>
              <a:t>Ruph</a:t>
            </a:r>
            <a:r>
              <a:rPr lang="fr-CA" altLang="fr-FR" dirty="0"/>
              <a:t> (</a:t>
            </a:r>
            <a:r>
              <a:rPr lang="fr-CA" altLang="fr-FR" dirty="0" smtClean="0"/>
              <a:t>2007).</a:t>
            </a:r>
          </a:p>
          <a:p>
            <a:pPr lvl="3" algn="r"/>
            <a:endParaRPr lang="fr-CA" altLang="fr-FR" dirty="0"/>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4</a:t>
            </a:fld>
            <a:endParaRPr lang="fr-CA" dirty="0"/>
          </a:p>
        </p:txBody>
      </p:sp>
    </p:spTree>
    <p:extLst>
      <p:ext uri="{BB962C8B-B14F-4D97-AF65-F5344CB8AC3E}">
        <p14:creationId xmlns:p14="http://schemas.microsoft.com/office/powerpoint/2010/main" val="2202036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2000" fill="hold"/>
                                        <p:tgtEl>
                                          <p:spTgt spid="5">
                                            <p:txEl>
                                              <p:pRg st="5" end="5"/>
                                            </p:txEl>
                                          </p:spTgt>
                                        </p:tgtEl>
                                        <p:attrNameLst>
                                          <p:attrName>style.color</p:attrName>
                                        </p:attrNameLst>
                                      </p:cBhvr>
                                      <p:to>
                                        <a:srgbClr val="BFBFBF"/>
                                      </p:to>
                                    </p:animClr>
                                    <p:animClr clrSpc="rgb" dir="cw">
                                      <p:cBhvr>
                                        <p:cTn id="7" dur="2000" fill="hold"/>
                                        <p:tgtEl>
                                          <p:spTgt spid="5">
                                            <p:txEl>
                                              <p:pRg st="5" end="5"/>
                                            </p:txEl>
                                          </p:spTgt>
                                        </p:tgtEl>
                                        <p:attrNameLst>
                                          <p:attrName>fillcolor</p:attrName>
                                        </p:attrNameLst>
                                      </p:cBhvr>
                                      <p:to>
                                        <a:srgbClr val="BFBFBF"/>
                                      </p:to>
                                    </p:animClr>
                                    <p:set>
                                      <p:cBhvr>
                                        <p:cTn id="8" dur="2000" fill="hold"/>
                                        <p:tgtEl>
                                          <p:spTgt spid="5">
                                            <p:txEl>
                                              <p:pRg st="5" end="5"/>
                                            </p:txEl>
                                          </p:spTgt>
                                        </p:tgtEl>
                                        <p:attrNameLst>
                                          <p:attrName>fill.type</p:attrName>
                                        </p:attrNameLst>
                                      </p:cBhvr>
                                      <p:to>
                                        <p:strVal val="solid"/>
                                      </p:to>
                                    </p:set>
                                    <p:set>
                                      <p:cBhvr>
                                        <p:cTn id="9" dur="2000" fill="hold"/>
                                        <p:tgtEl>
                                          <p:spTgt spid="5">
                                            <p:txEl>
                                              <p:pRg st="5" end="5"/>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2000" fill="hold"/>
                                        <p:tgtEl>
                                          <p:spTgt spid="5">
                                            <p:txEl>
                                              <p:pRg st="6" end="6"/>
                                            </p:txEl>
                                          </p:spTgt>
                                        </p:tgtEl>
                                        <p:attrNameLst>
                                          <p:attrName>style.color</p:attrName>
                                        </p:attrNameLst>
                                      </p:cBhvr>
                                      <p:to>
                                        <a:srgbClr val="BFBFBF"/>
                                      </p:to>
                                    </p:animClr>
                                    <p:animClr clrSpc="rgb" dir="cw">
                                      <p:cBhvr>
                                        <p:cTn id="12" dur="2000" fill="hold"/>
                                        <p:tgtEl>
                                          <p:spTgt spid="5">
                                            <p:txEl>
                                              <p:pRg st="6" end="6"/>
                                            </p:txEl>
                                          </p:spTgt>
                                        </p:tgtEl>
                                        <p:attrNameLst>
                                          <p:attrName>fillcolor</p:attrName>
                                        </p:attrNameLst>
                                      </p:cBhvr>
                                      <p:to>
                                        <a:srgbClr val="BFBFBF"/>
                                      </p:to>
                                    </p:animClr>
                                    <p:set>
                                      <p:cBhvr>
                                        <p:cTn id="13" dur="2000" fill="hold"/>
                                        <p:tgtEl>
                                          <p:spTgt spid="5">
                                            <p:txEl>
                                              <p:pRg st="6" end="6"/>
                                            </p:txEl>
                                          </p:spTgt>
                                        </p:tgtEl>
                                        <p:attrNameLst>
                                          <p:attrName>fill.type</p:attrName>
                                        </p:attrNameLst>
                                      </p:cBhvr>
                                      <p:to>
                                        <p:strVal val="solid"/>
                                      </p:to>
                                    </p:set>
                                    <p:set>
                                      <p:cBhvr>
                                        <p:cTn id="14" dur="2000" fill="hold"/>
                                        <p:tgtEl>
                                          <p:spTgt spid="5">
                                            <p:txEl>
                                              <p:pRg st="6" end="6"/>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2000" fill="hold"/>
                                        <p:tgtEl>
                                          <p:spTgt spid="5">
                                            <p:txEl>
                                              <p:pRg st="7" end="7"/>
                                            </p:txEl>
                                          </p:spTgt>
                                        </p:tgtEl>
                                        <p:attrNameLst>
                                          <p:attrName>style.color</p:attrName>
                                        </p:attrNameLst>
                                      </p:cBhvr>
                                      <p:to>
                                        <a:srgbClr val="BFBFBF"/>
                                      </p:to>
                                    </p:animClr>
                                    <p:animClr clrSpc="rgb" dir="cw">
                                      <p:cBhvr>
                                        <p:cTn id="17" dur="2000" fill="hold"/>
                                        <p:tgtEl>
                                          <p:spTgt spid="5">
                                            <p:txEl>
                                              <p:pRg st="7" end="7"/>
                                            </p:txEl>
                                          </p:spTgt>
                                        </p:tgtEl>
                                        <p:attrNameLst>
                                          <p:attrName>fillcolor</p:attrName>
                                        </p:attrNameLst>
                                      </p:cBhvr>
                                      <p:to>
                                        <a:srgbClr val="BFBFBF"/>
                                      </p:to>
                                    </p:animClr>
                                    <p:set>
                                      <p:cBhvr>
                                        <p:cTn id="18" dur="2000" fill="hold"/>
                                        <p:tgtEl>
                                          <p:spTgt spid="5">
                                            <p:txEl>
                                              <p:pRg st="7" end="7"/>
                                            </p:txEl>
                                          </p:spTgt>
                                        </p:tgtEl>
                                        <p:attrNameLst>
                                          <p:attrName>fill.type</p:attrName>
                                        </p:attrNameLst>
                                      </p:cBhvr>
                                      <p:to>
                                        <p:strVal val="solid"/>
                                      </p:to>
                                    </p:set>
                                    <p:set>
                                      <p:cBhvr>
                                        <p:cTn id="19" dur="2000" fill="hold"/>
                                        <p:tgtEl>
                                          <p:spTgt spid="5">
                                            <p:txEl>
                                              <p:pRg st="7" end="7"/>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2000" fill="hold"/>
                                        <p:tgtEl>
                                          <p:spTgt spid="5">
                                            <p:txEl>
                                              <p:pRg st="8" end="8"/>
                                            </p:txEl>
                                          </p:spTgt>
                                        </p:tgtEl>
                                        <p:attrNameLst>
                                          <p:attrName>style.color</p:attrName>
                                        </p:attrNameLst>
                                      </p:cBhvr>
                                      <p:to>
                                        <a:srgbClr val="BFBFBF"/>
                                      </p:to>
                                    </p:animClr>
                                    <p:animClr clrSpc="rgb" dir="cw">
                                      <p:cBhvr>
                                        <p:cTn id="22" dur="2000" fill="hold"/>
                                        <p:tgtEl>
                                          <p:spTgt spid="5">
                                            <p:txEl>
                                              <p:pRg st="8" end="8"/>
                                            </p:txEl>
                                          </p:spTgt>
                                        </p:tgtEl>
                                        <p:attrNameLst>
                                          <p:attrName>fillcolor</p:attrName>
                                        </p:attrNameLst>
                                      </p:cBhvr>
                                      <p:to>
                                        <a:srgbClr val="BFBFBF"/>
                                      </p:to>
                                    </p:animClr>
                                    <p:set>
                                      <p:cBhvr>
                                        <p:cTn id="23" dur="2000" fill="hold"/>
                                        <p:tgtEl>
                                          <p:spTgt spid="5">
                                            <p:txEl>
                                              <p:pRg st="8" end="8"/>
                                            </p:txEl>
                                          </p:spTgt>
                                        </p:tgtEl>
                                        <p:attrNameLst>
                                          <p:attrName>fill.type</p:attrName>
                                        </p:attrNameLst>
                                      </p:cBhvr>
                                      <p:to>
                                        <p:strVal val="solid"/>
                                      </p:to>
                                    </p:set>
                                    <p:set>
                                      <p:cBhvr>
                                        <p:cTn id="24" dur="2000" fill="hold"/>
                                        <p:tgtEl>
                                          <p:spTgt spid="5">
                                            <p:txEl>
                                              <p:pRg st="8" end="8"/>
                                            </p:txEl>
                                          </p:spTgt>
                                        </p:tgtEl>
                                        <p:attrNameLst>
                                          <p:attrName>fill.on</p:attrName>
                                        </p:attrNameLst>
                                      </p:cBhvr>
                                      <p:to>
                                        <p:strVal val="true"/>
                                      </p:to>
                                    </p:set>
                                  </p:childTnLst>
                                </p:cTn>
                              </p:par>
                              <p:par>
                                <p:cTn id="25" presetID="19" presetClass="emph" presetSubtype="0" fill="hold" nodeType="withEffect">
                                  <p:stCondLst>
                                    <p:cond delay="0"/>
                                  </p:stCondLst>
                                  <p:childTnLst>
                                    <p:animClr clrSpc="rgb" dir="cw">
                                      <p:cBhvr override="childStyle">
                                        <p:cTn id="26" dur="2000" fill="hold"/>
                                        <p:tgtEl>
                                          <p:spTgt spid="5">
                                            <p:txEl>
                                              <p:pRg st="9" end="9"/>
                                            </p:txEl>
                                          </p:spTgt>
                                        </p:tgtEl>
                                        <p:attrNameLst>
                                          <p:attrName>style.color</p:attrName>
                                        </p:attrNameLst>
                                      </p:cBhvr>
                                      <p:to>
                                        <a:srgbClr val="BFBFBF"/>
                                      </p:to>
                                    </p:animClr>
                                    <p:animClr clrSpc="rgb" dir="cw">
                                      <p:cBhvr>
                                        <p:cTn id="27" dur="2000" fill="hold"/>
                                        <p:tgtEl>
                                          <p:spTgt spid="5">
                                            <p:txEl>
                                              <p:pRg st="9" end="9"/>
                                            </p:txEl>
                                          </p:spTgt>
                                        </p:tgtEl>
                                        <p:attrNameLst>
                                          <p:attrName>fillcolor</p:attrName>
                                        </p:attrNameLst>
                                      </p:cBhvr>
                                      <p:to>
                                        <a:srgbClr val="BFBFBF"/>
                                      </p:to>
                                    </p:animClr>
                                    <p:set>
                                      <p:cBhvr>
                                        <p:cTn id="28" dur="2000" fill="hold"/>
                                        <p:tgtEl>
                                          <p:spTgt spid="5">
                                            <p:txEl>
                                              <p:pRg st="9" end="9"/>
                                            </p:txEl>
                                          </p:spTgt>
                                        </p:tgtEl>
                                        <p:attrNameLst>
                                          <p:attrName>fill.type</p:attrName>
                                        </p:attrNameLst>
                                      </p:cBhvr>
                                      <p:to>
                                        <p:strVal val="solid"/>
                                      </p:to>
                                    </p:set>
                                    <p:set>
                                      <p:cBhvr>
                                        <p:cTn id="29" dur="2000" fill="hold"/>
                                        <p:tgtEl>
                                          <p:spTgt spid="5">
                                            <p:txEl>
                                              <p:pRg st="9" end="9"/>
                                            </p:txEl>
                                          </p:spTgt>
                                        </p:tgtEl>
                                        <p:attrNameLst>
                                          <p:attrName>fill.on</p:attrName>
                                        </p:attrNameLst>
                                      </p:cBhvr>
                                      <p:to>
                                        <p:strVal val="true"/>
                                      </p:to>
                                    </p:set>
                                  </p:childTnLst>
                                </p:cTn>
                              </p:par>
                              <p:par>
                                <p:cTn id="30" presetID="19" presetClass="emph" presetSubtype="0" fill="hold" nodeType="withEffect">
                                  <p:stCondLst>
                                    <p:cond delay="0"/>
                                  </p:stCondLst>
                                  <p:childTnLst>
                                    <p:animClr clrSpc="rgb" dir="cw">
                                      <p:cBhvr override="childStyle">
                                        <p:cTn id="31" dur="2000" fill="hold"/>
                                        <p:tgtEl>
                                          <p:spTgt spid="5">
                                            <p:txEl>
                                              <p:pRg st="10" end="10"/>
                                            </p:txEl>
                                          </p:spTgt>
                                        </p:tgtEl>
                                        <p:attrNameLst>
                                          <p:attrName>style.color</p:attrName>
                                        </p:attrNameLst>
                                      </p:cBhvr>
                                      <p:to>
                                        <a:srgbClr val="BFBFBF"/>
                                      </p:to>
                                    </p:animClr>
                                    <p:animClr clrSpc="rgb" dir="cw">
                                      <p:cBhvr>
                                        <p:cTn id="32" dur="2000" fill="hold"/>
                                        <p:tgtEl>
                                          <p:spTgt spid="5">
                                            <p:txEl>
                                              <p:pRg st="10" end="10"/>
                                            </p:txEl>
                                          </p:spTgt>
                                        </p:tgtEl>
                                        <p:attrNameLst>
                                          <p:attrName>fillcolor</p:attrName>
                                        </p:attrNameLst>
                                      </p:cBhvr>
                                      <p:to>
                                        <a:srgbClr val="BFBFBF"/>
                                      </p:to>
                                    </p:animClr>
                                    <p:set>
                                      <p:cBhvr>
                                        <p:cTn id="33" dur="2000" fill="hold"/>
                                        <p:tgtEl>
                                          <p:spTgt spid="5">
                                            <p:txEl>
                                              <p:pRg st="10" end="10"/>
                                            </p:txEl>
                                          </p:spTgt>
                                        </p:tgtEl>
                                        <p:attrNameLst>
                                          <p:attrName>fill.type</p:attrName>
                                        </p:attrNameLst>
                                      </p:cBhvr>
                                      <p:to>
                                        <p:strVal val="solid"/>
                                      </p:to>
                                    </p:set>
                                    <p:set>
                                      <p:cBhvr>
                                        <p:cTn id="34" dur="2000" fill="hold"/>
                                        <p:tgtEl>
                                          <p:spTgt spid="5">
                                            <p:txEl>
                                              <p:pRg st="10" end="10"/>
                                            </p:txEl>
                                          </p:spTgt>
                                        </p:tgtEl>
                                        <p:attrNameLst>
                                          <p:attrName>fill.on</p:attrName>
                                        </p:attrNameLst>
                                      </p:cBhvr>
                                      <p:to>
                                        <p:strVal val="true"/>
                                      </p:to>
                                    </p:set>
                                  </p:childTnLst>
                                </p:cTn>
                              </p:par>
                              <p:par>
                                <p:cTn id="35" presetID="19" presetClass="emph" presetSubtype="0" fill="hold" nodeType="withEffect">
                                  <p:stCondLst>
                                    <p:cond delay="0"/>
                                  </p:stCondLst>
                                  <p:childTnLst>
                                    <p:animClr clrSpc="rgb" dir="cw">
                                      <p:cBhvr override="childStyle">
                                        <p:cTn id="36" dur="2000" fill="hold"/>
                                        <p:tgtEl>
                                          <p:spTgt spid="5">
                                            <p:txEl>
                                              <p:pRg st="11" end="11"/>
                                            </p:txEl>
                                          </p:spTgt>
                                        </p:tgtEl>
                                        <p:attrNameLst>
                                          <p:attrName>style.color</p:attrName>
                                        </p:attrNameLst>
                                      </p:cBhvr>
                                      <p:to>
                                        <a:srgbClr val="BFBFBF"/>
                                      </p:to>
                                    </p:animClr>
                                    <p:animClr clrSpc="rgb" dir="cw">
                                      <p:cBhvr>
                                        <p:cTn id="37" dur="2000" fill="hold"/>
                                        <p:tgtEl>
                                          <p:spTgt spid="5">
                                            <p:txEl>
                                              <p:pRg st="11" end="11"/>
                                            </p:txEl>
                                          </p:spTgt>
                                        </p:tgtEl>
                                        <p:attrNameLst>
                                          <p:attrName>fillcolor</p:attrName>
                                        </p:attrNameLst>
                                      </p:cBhvr>
                                      <p:to>
                                        <a:srgbClr val="BFBFBF"/>
                                      </p:to>
                                    </p:animClr>
                                    <p:set>
                                      <p:cBhvr>
                                        <p:cTn id="38" dur="2000" fill="hold"/>
                                        <p:tgtEl>
                                          <p:spTgt spid="5">
                                            <p:txEl>
                                              <p:pRg st="11" end="11"/>
                                            </p:txEl>
                                          </p:spTgt>
                                        </p:tgtEl>
                                        <p:attrNameLst>
                                          <p:attrName>fill.type</p:attrName>
                                        </p:attrNameLst>
                                      </p:cBhvr>
                                      <p:to>
                                        <p:strVal val="solid"/>
                                      </p:to>
                                    </p:set>
                                    <p:set>
                                      <p:cBhvr>
                                        <p:cTn id="39" dur="2000" fill="hold"/>
                                        <p:tgtEl>
                                          <p:spTgt spid="5">
                                            <p:txEl>
                                              <p:pRg st="11" end="1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bp021059\Local Settings\Temporary Internet Files\Content.IE5\2T1AR9ZG\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1305818" cy="130581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p:cNvSpPr>
            <a:spLocks noGrp="1"/>
          </p:cNvSpPr>
          <p:nvPr>
            <p:ph idx="1"/>
          </p:nvPr>
        </p:nvSpPr>
        <p:spPr>
          <a:xfrm>
            <a:off x="251519" y="260648"/>
            <a:ext cx="8640961"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normAutofit/>
          </a:bodyPr>
          <a:lstStyle/>
          <a:p>
            <a:r>
              <a:rPr lang="fr-CA" dirty="0" smtClean="0">
                <a:sym typeface="Wingdings" panose="05000000000000000000" pitchFamily="2" charset="2"/>
              </a:rPr>
              <a:t>Stratégies d'apprentissage</a:t>
            </a:r>
          </a:p>
          <a:p>
            <a:endParaRPr lang="fr-CA" altLang="fr-FR" dirty="0">
              <a:sym typeface="Wingdings" panose="05000000000000000000" pitchFamily="2" charset="2"/>
            </a:endParaRPr>
          </a:p>
          <a:p>
            <a:pPr lvl="1"/>
            <a:r>
              <a:rPr lang="fr-CA" altLang="fr-FR" dirty="0" smtClean="0">
                <a:sym typeface="Wingdings" panose="05000000000000000000" pitchFamily="2" charset="2"/>
              </a:rPr>
              <a:t>S. d’apprentissage</a:t>
            </a:r>
          </a:p>
          <a:p>
            <a:pPr lvl="4"/>
            <a:r>
              <a:rPr lang="fr-CA" altLang="fr-FR" dirty="0" smtClean="0">
                <a:sym typeface="Wingdings" panose="05000000000000000000" pitchFamily="2" charset="2"/>
              </a:rPr>
              <a:t>Humanisme (C. Rogers)</a:t>
            </a:r>
          </a:p>
          <a:p>
            <a:pPr lvl="4"/>
            <a:r>
              <a:rPr lang="fr-CA" altLang="fr-FR" dirty="0" smtClean="0">
                <a:sym typeface="Wingdings" panose="05000000000000000000" pitchFamily="2" charset="2"/>
              </a:rPr>
              <a:t>Behaviorisme (B. Skinner)</a:t>
            </a:r>
          </a:p>
          <a:p>
            <a:pPr lvl="4"/>
            <a:r>
              <a:rPr lang="fr-CA" altLang="fr-FR" dirty="0" smtClean="0">
                <a:sym typeface="Wingdings" panose="05000000000000000000" pitchFamily="2" charset="2"/>
              </a:rPr>
              <a:t>Cognitivisme</a:t>
            </a:r>
          </a:p>
          <a:p>
            <a:pPr lvl="4"/>
            <a:r>
              <a:rPr lang="fr-CA" altLang="fr-FR" i="1" dirty="0" smtClean="0">
                <a:sym typeface="Wingdings" panose="05000000000000000000" pitchFamily="2" charset="2"/>
              </a:rPr>
              <a:t>Socio  </a:t>
            </a:r>
            <a:r>
              <a:rPr lang="fr-CA" altLang="fr-FR" dirty="0" smtClean="0">
                <a:sym typeface="Wingdings" panose="05000000000000000000" pitchFamily="2" charset="2"/>
              </a:rPr>
              <a:t>constructivisme</a:t>
            </a:r>
          </a:p>
          <a:p>
            <a:pPr lvl="1"/>
            <a:r>
              <a:rPr lang="fr-CA" altLang="fr-FR" dirty="0" smtClean="0">
                <a:sym typeface="Wingdings" panose="05000000000000000000" pitchFamily="2" charset="2"/>
              </a:rPr>
              <a:t>Métacognition</a:t>
            </a:r>
          </a:p>
          <a:p>
            <a:pPr lvl="1"/>
            <a:r>
              <a:rPr lang="fr-CA" altLang="fr-FR" dirty="0" smtClean="0">
                <a:sym typeface="Wingdings" panose="05000000000000000000" pitchFamily="2" charset="2"/>
              </a:rPr>
              <a:t>Activités d’autorégulation /</a:t>
            </a:r>
            <a:br>
              <a:rPr lang="fr-CA" altLang="fr-FR" dirty="0" smtClean="0">
                <a:sym typeface="Wingdings" panose="05000000000000000000" pitchFamily="2" charset="2"/>
              </a:rPr>
            </a:br>
            <a:r>
              <a:rPr lang="fr-CA" altLang="fr-FR" dirty="0" smtClean="0">
                <a:sym typeface="Wingdings" panose="05000000000000000000" pitchFamily="2" charset="2"/>
              </a:rPr>
              <a:t>gestion</a:t>
            </a:r>
            <a:r>
              <a:rPr lang="fr-CA" altLang="fr-FR" dirty="0">
                <a:sym typeface="Wingdings" panose="05000000000000000000" pitchFamily="2" charset="2"/>
              </a:rPr>
              <a:t> </a:t>
            </a:r>
            <a:r>
              <a:rPr lang="fr-CA" altLang="fr-FR" dirty="0" smtClean="0">
                <a:sym typeface="Wingdings" panose="05000000000000000000" pitchFamily="2" charset="2"/>
              </a:rPr>
              <a:t>des ressources</a:t>
            </a:r>
          </a:p>
          <a:p>
            <a:pPr lvl="1"/>
            <a:endParaRPr lang="fr-CA" altLang="fr-FR" dirty="0" smtClean="0">
              <a:sym typeface="Wingdings" panose="05000000000000000000" pitchFamily="2" charset="2"/>
            </a:endParaRPr>
          </a:p>
          <a:p>
            <a:pPr lvl="1"/>
            <a:endParaRPr lang="fr-CA" altLang="fr-FR" dirty="0">
              <a:sym typeface="Wingdings" panose="05000000000000000000" pitchFamily="2" charset="2"/>
            </a:endParaRPr>
          </a:p>
          <a:p>
            <a:pPr lvl="3" algn="r"/>
            <a:r>
              <a:rPr lang="fr-CA" altLang="fr-FR" sz="1800" dirty="0" smtClean="0">
                <a:latin typeface="Arial Narrow" panose="020B0606020202030204" pitchFamily="34" charset="0"/>
              </a:rPr>
              <a:t>Bégin</a:t>
            </a:r>
            <a:r>
              <a:rPr lang="fr-CA" altLang="fr-FR" sz="1800" dirty="0">
                <a:latin typeface="Arial Narrow" panose="020B0606020202030204" pitchFamily="34" charset="0"/>
              </a:rPr>
              <a:t>, C. (2008). Les stratégies d’apprentissage : un cadre </a:t>
            </a:r>
            <a:r>
              <a:rPr lang="fr-CA" altLang="fr-FR" sz="1800" dirty="0" smtClean="0">
                <a:latin typeface="Arial Narrow" panose="020B0606020202030204" pitchFamily="34" charset="0"/>
              </a:rPr>
              <a:t>de</a:t>
            </a:r>
            <a:br>
              <a:rPr lang="fr-CA" altLang="fr-FR" sz="1800" dirty="0" smtClean="0">
                <a:latin typeface="Arial Narrow" panose="020B0606020202030204" pitchFamily="34" charset="0"/>
              </a:rPr>
            </a:br>
            <a:r>
              <a:rPr lang="fr-CA" altLang="fr-FR" sz="1800" dirty="0" smtClean="0">
                <a:latin typeface="Arial Narrow" panose="020B0606020202030204" pitchFamily="34" charset="0"/>
              </a:rPr>
              <a:t>référence simplifié. Revue </a:t>
            </a:r>
            <a:r>
              <a:rPr lang="fr-CA" altLang="fr-FR" sz="1800" dirty="0">
                <a:latin typeface="Arial Narrow" panose="020B0606020202030204" pitchFamily="34" charset="0"/>
              </a:rPr>
              <a:t>des sciences de l'éducation, 34(1), 47-67.</a:t>
            </a:r>
          </a:p>
          <a:p>
            <a:pPr lvl="3" algn="r"/>
            <a:r>
              <a:rPr lang="fr-CA" sz="1800" dirty="0">
                <a:latin typeface="Arial Narrow" panose="020B0606020202030204" pitchFamily="34" charset="0"/>
              </a:rPr>
              <a:t>LARUE, Caroline. Les stratégies d’apprentissage d’étudiantes durant le travail </a:t>
            </a:r>
            <a:r>
              <a:rPr lang="fr-CA" sz="1800" dirty="0" smtClean="0">
                <a:latin typeface="Arial Narrow" panose="020B0606020202030204" pitchFamily="34" charset="0"/>
              </a:rPr>
              <a:t>de</a:t>
            </a:r>
            <a:br>
              <a:rPr lang="fr-CA" sz="1800" dirty="0" smtClean="0">
                <a:latin typeface="Arial Narrow" panose="020B0606020202030204" pitchFamily="34" charset="0"/>
              </a:rPr>
            </a:br>
            <a:r>
              <a:rPr lang="fr-CA" sz="1800" dirty="0" smtClean="0">
                <a:latin typeface="Arial Narrow" panose="020B0606020202030204" pitchFamily="34" charset="0"/>
              </a:rPr>
              <a:t>groupe </a:t>
            </a:r>
            <a:r>
              <a:rPr lang="fr-CA" sz="1800" dirty="0">
                <a:latin typeface="Arial Narrow" panose="020B0606020202030204" pitchFamily="34" charset="0"/>
              </a:rPr>
              <a:t>dans un </a:t>
            </a:r>
            <a:r>
              <a:rPr lang="fr-CA" sz="1800" dirty="0" smtClean="0">
                <a:latin typeface="Arial Narrow" panose="020B0606020202030204" pitchFamily="34" charset="0"/>
              </a:rPr>
              <a:t>curriculum centré </a:t>
            </a:r>
            <a:r>
              <a:rPr lang="fr-CA" sz="1800" dirty="0">
                <a:latin typeface="Arial Narrow" panose="020B0606020202030204" pitchFamily="34" charset="0"/>
              </a:rPr>
              <a:t>sur la résolution de problèmes. Revue </a:t>
            </a:r>
            <a:r>
              <a:rPr lang="fr-CA" sz="1800" dirty="0" smtClean="0">
                <a:latin typeface="Arial Narrow" panose="020B0606020202030204" pitchFamily="34" charset="0"/>
              </a:rPr>
              <a:t>des</a:t>
            </a:r>
            <a:br>
              <a:rPr lang="fr-CA" sz="1800" dirty="0" smtClean="0">
                <a:latin typeface="Arial Narrow" panose="020B0606020202030204" pitchFamily="34" charset="0"/>
              </a:rPr>
            </a:br>
            <a:r>
              <a:rPr lang="fr-CA" sz="1800" dirty="0" smtClean="0">
                <a:latin typeface="Arial Narrow" panose="020B0606020202030204" pitchFamily="34" charset="0"/>
              </a:rPr>
              <a:t>sciences </a:t>
            </a:r>
            <a:r>
              <a:rPr lang="fr-CA" sz="1800" dirty="0">
                <a:latin typeface="Arial Narrow" panose="020B0606020202030204" pitchFamily="34" charset="0"/>
              </a:rPr>
              <a:t>de l'éducation, 2007, vol. 33, no 2, p. 467-488.</a:t>
            </a:r>
          </a:p>
          <a:p>
            <a:pPr lvl="1"/>
            <a:endParaRPr lang="fr-CA" altLang="fr-FR" dirty="0" smtClean="0"/>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5</a:t>
            </a:fld>
            <a:endParaRPr lang="fr-CA" dirty="0"/>
          </a:p>
        </p:txBody>
      </p:sp>
      <p:pic>
        <p:nvPicPr>
          <p:cNvPr id="6" name="Picture 2" descr="http://www.rogoit.de/webdesign-typo3-blog-duisburg/wp-content/uploads/2015/03/clean-code-software-entscheidung.jpg"/>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6019799" y="265038"/>
            <a:ext cx="3125763" cy="20838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184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9809" r="26427"/>
          <a:stretch/>
        </p:blipFill>
        <p:spPr>
          <a:xfrm>
            <a:off x="5616624" y="2204864"/>
            <a:ext cx="2411760" cy="1986340"/>
          </a:xfrm>
          <a:prstGeom prst="ellipse">
            <a:avLst/>
          </a:prstGeom>
          <a:ln>
            <a:noFill/>
          </a:ln>
          <a:effectLst>
            <a:softEdge rad="112500"/>
          </a:effectLst>
        </p:spPr>
      </p:pic>
      <p:sp>
        <p:nvSpPr>
          <p:cNvPr id="5" name="Espace réservé du contenu 4"/>
          <p:cNvSpPr>
            <a:spLocks noGrp="1"/>
          </p:cNvSpPr>
          <p:nvPr>
            <p:ph idx="1"/>
          </p:nvPr>
        </p:nvSpPr>
        <p:spPr>
          <a:xfrm>
            <a:off x="251519" y="260648"/>
            <a:ext cx="4490391"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lstStyle/>
          <a:p>
            <a:pPr marL="0" indent="0">
              <a:buNone/>
            </a:pPr>
            <a:endParaRPr lang="fr-CA" dirty="0">
              <a:sym typeface="Wingdings" panose="05000000000000000000" pitchFamily="2" charset="2"/>
            </a:endParaRPr>
          </a:p>
          <a:p>
            <a:pPr marL="0" indent="0">
              <a:buNone/>
            </a:pPr>
            <a:endParaRPr lang="fr-CA" dirty="0">
              <a:sym typeface="Wingdings" panose="05000000000000000000" pitchFamily="2" charset="2"/>
            </a:endParaRPr>
          </a:p>
          <a:p>
            <a:r>
              <a:rPr lang="fr-CA" dirty="0" smtClean="0">
                <a:sym typeface="Wingdings" panose="05000000000000000000" pitchFamily="2" charset="2"/>
              </a:rPr>
              <a:t>Le « </a:t>
            </a:r>
            <a:r>
              <a:rPr lang="fr-CA" i="1" dirty="0" err="1" smtClean="0">
                <a:sym typeface="Wingdings" panose="05000000000000000000" pitchFamily="2" charset="2"/>
              </a:rPr>
              <a:t>Testing</a:t>
            </a:r>
            <a:r>
              <a:rPr lang="fr-CA" i="1" dirty="0" smtClean="0">
                <a:sym typeface="Wingdings" panose="05000000000000000000" pitchFamily="2" charset="2"/>
              </a:rPr>
              <a:t> </a:t>
            </a:r>
            <a:r>
              <a:rPr lang="fr-CA" i="1" dirty="0" err="1" smtClean="0">
                <a:sym typeface="Wingdings" panose="05000000000000000000" pitchFamily="2" charset="2"/>
              </a:rPr>
              <a:t>effect</a:t>
            </a:r>
            <a:r>
              <a:rPr lang="fr-CA" dirty="0" smtClean="0">
                <a:sym typeface="Wingdings" panose="05000000000000000000" pitchFamily="2" charset="2"/>
              </a:rPr>
              <a:t> »</a:t>
            </a:r>
          </a:p>
          <a:p>
            <a:endParaRPr lang="fr-CA" dirty="0">
              <a:sym typeface="Wingdings" panose="05000000000000000000" pitchFamily="2" charset="2"/>
            </a:endParaRPr>
          </a:p>
          <a:p>
            <a:endParaRPr lang="fr-CA" dirty="0" smtClean="0">
              <a:sym typeface="Wingdings" panose="05000000000000000000" pitchFamily="2" charset="2"/>
            </a:endParaRPr>
          </a:p>
          <a:p>
            <a:endParaRPr lang="fr-CA" dirty="0" smtClean="0">
              <a:sym typeface="Wingdings" panose="05000000000000000000" pitchFamily="2" charset="2"/>
            </a:endParaRPr>
          </a:p>
          <a:p>
            <a:endParaRPr lang="fr-CA" altLang="fr-FR" dirty="0">
              <a:sym typeface="Wingdings" panose="05000000000000000000" pitchFamily="2" charset="2"/>
            </a:endParaRPr>
          </a:p>
          <a:p>
            <a:r>
              <a:rPr lang="fr-CA" altLang="fr-FR" dirty="0" smtClean="0"/>
              <a:t>« Attraper une branche avant</a:t>
            </a:r>
            <a:br>
              <a:rPr lang="fr-CA" altLang="fr-FR" dirty="0" smtClean="0"/>
            </a:br>
            <a:r>
              <a:rPr lang="fr-CA" altLang="fr-FR" dirty="0" smtClean="0"/>
              <a:t>de laisser aller l’autre »</a:t>
            </a:r>
          </a:p>
          <a:p>
            <a:endParaRPr lang="fr-CA" altLang="fr-FR" dirty="0" smtClean="0"/>
          </a:p>
          <a:p>
            <a:endParaRPr lang="fr-CA" altLang="fr-FR" dirty="0" smtClean="0"/>
          </a:p>
          <a:p>
            <a:endParaRPr lang="fr-CA" altLang="fr-FR" dirty="0"/>
          </a:p>
          <a:p>
            <a:endParaRPr lang="fr-CA" altLang="fr-FR" dirty="0"/>
          </a:p>
          <a:p>
            <a:r>
              <a:rPr lang="fr-CA" altLang="fr-FR" dirty="0" smtClean="0"/>
              <a:t>Vous avez dit… « </a:t>
            </a:r>
            <a:r>
              <a:rPr lang="fr-CA" altLang="fr-FR" dirty="0" err="1" smtClean="0">
                <a:latin typeface="Stencil" panose="040409050D0802020404" pitchFamily="82" charset="0"/>
              </a:rPr>
              <a:t>Bootcamp</a:t>
            </a:r>
            <a:r>
              <a:rPr lang="fr-CA" altLang="fr-FR" dirty="0" smtClean="0"/>
              <a:t> » ?</a:t>
            </a:r>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6</a:t>
            </a:fld>
            <a:endParaRPr lang="fr-CA" dirty="0"/>
          </a:p>
        </p:txBody>
      </p:sp>
      <p:pic>
        <p:nvPicPr>
          <p:cNvPr id="6" name="Imag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688633" y="548680"/>
            <a:ext cx="2267743" cy="1367845"/>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4616" y="4413448"/>
            <a:ext cx="2411760" cy="1607840"/>
          </a:xfrm>
          <a:prstGeom prst="rect">
            <a:avLst/>
          </a:prstGeom>
          <a:ln>
            <a:noFill/>
          </a:ln>
          <a:effectLst>
            <a:outerShdw blurRad="292100" dist="139700" dir="2700000" algn="tl" rotWithShape="0">
              <a:srgbClr val="333333">
                <a:alpha val="65000"/>
              </a:srgbClr>
            </a:outerShdw>
            <a:softEdge rad="127000"/>
          </a:effectLst>
        </p:spPr>
      </p:pic>
      <p:sp>
        <p:nvSpPr>
          <p:cNvPr id="9" name="Rectangle 8"/>
          <p:cNvSpPr/>
          <p:nvPr/>
        </p:nvSpPr>
        <p:spPr>
          <a:xfrm>
            <a:off x="6852627" y="1052736"/>
            <a:ext cx="815717"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0065563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51520" y="260648"/>
            <a:ext cx="648072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lstStyle/>
          <a:p>
            <a:r>
              <a:rPr lang="fr-CA" dirty="0" smtClean="0">
                <a:sym typeface="Wingdings" panose="05000000000000000000" pitchFamily="2" charset="2"/>
              </a:rPr>
              <a:t>« </a:t>
            </a:r>
            <a:r>
              <a:rPr lang="fr-CA" i="1" dirty="0" err="1" smtClean="0">
                <a:sym typeface="Wingdings" panose="05000000000000000000" pitchFamily="2" charset="2"/>
              </a:rPr>
              <a:t>Testing-effect</a:t>
            </a:r>
            <a:r>
              <a:rPr lang="fr-CA" dirty="0" smtClean="0">
                <a:sym typeface="Wingdings" panose="05000000000000000000" pitchFamily="2" charset="2"/>
              </a:rPr>
              <a:t> »</a:t>
            </a:r>
          </a:p>
          <a:p>
            <a:endParaRPr lang="fr-CA" dirty="0">
              <a:sym typeface="Wingdings" panose="05000000000000000000" pitchFamily="2" charset="2"/>
            </a:endParaRPr>
          </a:p>
          <a:p>
            <a:pPr lvl="1"/>
            <a:r>
              <a:rPr lang="en-US" dirty="0" err="1">
                <a:latin typeface="Arial Narrow" panose="020B0606020202030204" pitchFamily="34" charset="0"/>
                <a:sym typeface="Wingdings" panose="05000000000000000000" pitchFamily="2" charset="2"/>
              </a:rPr>
              <a:t>Roediger</a:t>
            </a:r>
            <a:r>
              <a:rPr lang="en-US" dirty="0">
                <a:latin typeface="Arial Narrow" panose="020B0606020202030204" pitchFamily="34" charset="0"/>
                <a:sym typeface="Wingdings" panose="05000000000000000000" pitchFamily="2" charset="2"/>
              </a:rPr>
              <a:t>, H. L., &amp; </a:t>
            </a:r>
            <a:r>
              <a:rPr lang="en-US" dirty="0" err="1">
                <a:latin typeface="Arial Narrow" panose="020B0606020202030204" pitchFamily="34" charset="0"/>
                <a:sym typeface="Wingdings" panose="05000000000000000000" pitchFamily="2" charset="2"/>
              </a:rPr>
              <a:t>Karpicke</a:t>
            </a:r>
            <a:r>
              <a:rPr lang="en-US" dirty="0">
                <a:latin typeface="Arial Narrow" panose="020B0606020202030204" pitchFamily="34" charset="0"/>
                <a:sym typeface="Wingdings" panose="05000000000000000000" pitchFamily="2" charset="2"/>
              </a:rPr>
              <a:t>, J. D. (2006). The power of testing memory: Basic research and implications for educational practice. Perspectives on Psychological Science, 1(3), 181-210.</a:t>
            </a:r>
            <a:endParaRPr lang="fr-CA" dirty="0">
              <a:latin typeface="Arial Narrow" panose="020B0606020202030204" pitchFamily="34" charset="0"/>
              <a:sym typeface="Wingdings" panose="05000000000000000000" pitchFamily="2" charset="2"/>
            </a:endParaRPr>
          </a:p>
          <a:p>
            <a:pPr lvl="1"/>
            <a:endParaRPr lang="fr-CA" altLang="fr-FR" dirty="0" smtClean="0"/>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7</a:t>
            </a:fld>
            <a:endParaRPr lang="fr-CA" dirty="0"/>
          </a:p>
        </p:txBody>
      </p:sp>
      <p:pic>
        <p:nvPicPr>
          <p:cNvPr id="7" name="Imag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04248" y="260648"/>
            <a:ext cx="2267743" cy="136784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7938119" y="810413"/>
            <a:ext cx="748681" cy="674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2113725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51520" y="260648"/>
            <a:ext cx="864096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lstStyle/>
          <a:p>
            <a:r>
              <a:rPr lang="fr-CA" dirty="0" smtClean="0">
                <a:sym typeface="Wingdings" panose="05000000000000000000" pitchFamily="2" charset="2"/>
              </a:rPr>
              <a:t>« </a:t>
            </a:r>
            <a:r>
              <a:rPr lang="fr-CA" i="1" dirty="0" err="1" smtClean="0">
                <a:sym typeface="Wingdings" panose="05000000000000000000" pitchFamily="2" charset="2"/>
              </a:rPr>
              <a:t>Testing-effect</a:t>
            </a:r>
            <a:r>
              <a:rPr lang="fr-CA" dirty="0" smtClean="0">
                <a:sym typeface="Wingdings" panose="05000000000000000000" pitchFamily="2" charset="2"/>
              </a:rPr>
              <a:t> »</a:t>
            </a:r>
          </a:p>
          <a:p>
            <a:pPr lvl="1"/>
            <a:endParaRPr lang="fr-CA" altLang="fr-FR" dirty="0" smtClean="0"/>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8</a:t>
            </a:fld>
            <a:endParaRPr lang="fr-CA" dirty="0"/>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71601" y="1268760"/>
            <a:ext cx="7200800" cy="4343339"/>
          </a:xfrm>
          <a:prstGeom prst="rect">
            <a:avLst/>
          </a:prstGeom>
        </p:spPr>
      </p:pic>
      <p:sp>
        <p:nvSpPr>
          <p:cNvPr id="4" name="Rectangle 3"/>
          <p:cNvSpPr/>
          <p:nvPr/>
        </p:nvSpPr>
        <p:spPr>
          <a:xfrm>
            <a:off x="4788023" y="2610612"/>
            <a:ext cx="1951857" cy="2474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663257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51520" y="260648"/>
            <a:ext cx="7200800" cy="6048672"/>
          </a:xfrm>
          <a:noFill/>
          <a:ln w="6350" cap="sq" cmpd="sng">
            <a:gradFill flip="none" rotWithShape="1">
              <a:gsLst>
                <a:gs pos="0">
                  <a:srgbClr val="800000"/>
                </a:gs>
                <a:gs pos="100000">
                  <a:schemeClr val="bg1">
                    <a:lumMod val="69000"/>
                    <a:lumOff val="31000"/>
                    <a:alpha val="66000"/>
                  </a:schemeClr>
                </a:gs>
              </a:gsLst>
              <a:lin ang="3000000" scaled="0"/>
              <a:tileRect/>
            </a:gradFill>
            <a:prstDash val="solid"/>
          </a:ln>
        </p:spPr>
        <p:txBody>
          <a:bodyPr>
            <a:noAutofit/>
          </a:bodyPr>
          <a:lstStyle/>
          <a:p>
            <a:r>
              <a:rPr lang="fr-CA" dirty="0">
                <a:sym typeface="Wingdings" panose="05000000000000000000" pitchFamily="2" charset="2"/>
              </a:rPr>
              <a:t>« </a:t>
            </a:r>
            <a:r>
              <a:rPr lang="fr-CA" i="1" dirty="0" err="1">
                <a:sym typeface="Wingdings" panose="05000000000000000000" pitchFamily="2" charset="2"/>
              </a:rPr>
              <a:t>Testing-effect</a:t>
            </a:r>
            <a:r>
              <a:rPr lang="fr-CA" dirty="0">
                <a:sym typeface="Wingdings" panose="05000000000000000000" pitchFamily="2" charset="2"/>
              </a:rPr>
              <a:t> </a:t>
            </a:r>
            <a:r>
              <a:rPr lang="fr-CA" dirty="0" smtClean="0">
                <a:sym typeface="Wingdings" panose="05000000000000000000" pitchFamily="2" charset="2"/>
              </a:rPr>
              <a:t>» – Constats</a:t>
            </a:r>
            <a:endParaRPr lang="fr-CA" dirty="0">
              <a:sym typeface="Wingdings" panose="05000000000000000000" pitchFamily="2" charset="2"/>
            </a:endParaRPr>
          </a:p>
          <a:p>
            <a:pPr lvl="1"/>
            <a:endParaRPr lang="fr-CA" altLang="fr-FR" dirty="0" smtClean="0"/>
          </a:p>
          <a:p>
            <a:pPr lvl="1"/>
            <a:r>
              <a:rPr lang="fr-CA" altLang="fr-FR" dirty="0" smtClean="0"/>
              <a:t>L’évaluation (« </a:t>
            </a:r>
            <a:r>
              <a:rPr lang="fr-CA" altLang="fr-FR" i="1" dirty="0" err="1" smtClean="0"/>
              <a:t>testing</a:t>
            </a:r>
            <a:r>
              <a:rPr lang="fr-CA" altLang="fr-FR" dirty="0" smtClean="0"/>
              <a:t> ») favorise plus l’apprentissage à long terme que l’étude</a:t>
            </a:r>
            <a:br>
              <a:rPr lang="fr-CA" altLang="fr-FR" dirty="0" smtClean="0"/>
            </a:br>
            <a:r>
              <a:rPr lang="fr-CA" altLang="fr-FR" dirty="0" smtClean="0"/>
              <a:t>(« </a:t>
            </a:r>
            <a:r>
              <a:rPr lang="fr-CA" altLang="fr-FR" i="1" dirty="0" err="1" smtClean="0"/>
              <a:t>study</a:t>
            </a:r>
            <a:r>
              <a:rPr lang="fr-CA" altLang="fr-FR" dirty="0" smtClean="0"/>
              <a:t> »).</a:t>
            </a:r>
          </a:p>
          <a:p>
            <a:pPr lvl="1"/>
            <a:r>
              <a:rPr lang="fr-CA" altLang="fr-FR" dirty="0"/>
              <a:t>Donner un « test » rapidement </a:t>
            </a:r>
            <a:r>
              <a:rPr lang="fr-CA" altLang="fr-FR" dirty="0" smtClean="0"/>
              <a:t>freine (… parfois, renverse) </a:t>
            </a:r>
            <a:r>
              <a:rPr lang="fr-CA" altLang="fr-FR" dirty="0"/>
              <a:t>la détérioration des apprentissages. </a:t>
            </a:r>
          </a:p>
          <a:p>
            <a:pPr lvl="1"/>
            <a:r>
              <a:rPr lang="fr-CA" altLang="fr-FR" dirty="0" smtClean="0"/>
              <a:t>Plus la première évaluation est donnée rapidement (« </a:t>
            </a:r>
            <a:r>
              <a:rPr lang="fr-CA" altLang="fr-FR" i="1" dirty="0" smtClean="0"/>
              <a:t>… </a:t>
            </a:r>
            <a:r>
              <a:rPr lang="fr-CA" altLang="fr-FR" i="1" dirty="0" err="1" smtClean="0"/>
              <a:t>soon</a:t>
            </a:r>
            <a:r>
              <a:rPr lang="fr-CA" altLang="fr-FR" i="1" dirty="0" smtClean="0"/>
              <a:t> </a:t>
            </a:r>
            <a:r>
              <a:rPr lang="fr-CA" altLang="fr-FR" i="1" dirty="0" err="1" smtClean="0"/>
              <a:t>after</a:t>
            </a:r>
            <a:r>
              <a:rPr lang="fr-CA" altLang="fr-FR" i="1" dirty="0" smtClean="0"/>
              <a:t> </a:t>
            </a:r>
            <a:r>
              <a:rPr lang="fr-CA" altLang="fr-FR" i="1" dirty="0" err="1" smtClean="0"/>
              <a:t>learning</a:t>
            </a:r>
            <a:r>
              <a:rPr lang="fr-CA" altLang="fr-FR" dirty="0" smtClean="0"/>
              <a:t> »), meilleurs sont les résultats.</a:t>
            </a:r>
          </a:p>
          <a:p>
            <a:pPr lvl="1"/>
            <a:r>
              <a:rPr lang="fr-CA" altLang="fr-FR" dirty="0" smtClean="0"/>
              <a:t>Réponses à court développement (</a:t>
            </a:r>
            <a:r>
              <a:rPr lang="fr-CA" altLang="fr-FR" sz="1400" dirty="0" smtClean="0"/>
              <a:t>produire / générer</a:t>
            </a:r>
            <a:r>
              <a:rPr lang="fr-CA" altLang="fr-FR" dirty="0" smtClean="0"/>
              <a:t>) &gt; choix de réponse (</a:t>
            </a:r>
            <a:r>
              <a:rPr lang="fr-CA" altLang="fr-FR" sz="1400" dirty="0" smtClean="0"/>
              <a:t>identifier / reconnaître</a:t>
            </a:r>
            <a:r>
              <a:rPr lang="fr-CA" altLang="fr-FR" dirty="0" smtClean="0"/>
              <a:t>)…</a:t>
            </a:r>
          </a:p>
          <a:p>
            <a:pPr lvl="1"/>
            <a:r>
              <a:rPr lang="fr-CA" altLang="fr-FR" dirty="0"/>
              <a:t>Le « </a:t>
            </a:r>
            <a:r>
              <a:rPr lang="fr-CA" altLang="fr-FR" i="1" dirty="0" err="1"/>
              <a:t>testing</a:t>
            </a:r>
            <a:r>
              <a:rPr lang="fr-CA" altLang="fr-FR" i="1" dirty="0"/>
              <a:t> </a:t>
            </a:r>
            <a:r>
              <a:rPr lang="fr-CA" altLang="fr-FR" i="1" dirty="0" err="1"/>
              <a:t>effect</a:t>
            </a:r>
            <a:r>
              <a:rPr lang="fr-CA" altLang="fr-FR" dirty="0"/>
              <a:t> » est </a:t>
            </a:r>
            <a:r>
              <a:rPr lang="fr-CA" altLang="fr-FR" dirty="0" smtClean="0"/>
              <a:t>efficace même </a:t>
            </a:r>
            <a:r>
              <a:rPr lang="fr-CA" altLang="fr-FR" dirty="0"/>
              <a:t>sans rétroaction.</a:t>
            </a:r>
          </a:p>
          <a:p>
            <a:pPr lvl="1"/>
            <a:r>
              <a:rPr lang="fr-CA" altLang="fr-FR" dirty="0" smtClean="0"/>
              <a:t>Avec une rétroaction, on obtient de meilleurs résultats…encore meilleurs si la rétroaction n’est pas instantanée..</a:t>
            </a:r>
          </a:p>
        </p:txBody>
      </p:sp>
      <p:sp>
        <p:nvSpPr>
          <p:cNvPr id="2" name="Espace réservé du pied de page 1"/>
          <p:cNvSpPr>
            <a:spLocks noGrp="1"/>
          </p:cNvSpPr>
          <p:nvPr>
            <p:ph type="ftr" sz="quarter" idx="11"/>
          </p:nvPr>
        </p:nvSpPr>
        <p:spPr/>
        <p:txBody>
          <a:bodyPr/>
          <a:lstStyle/>
          <a:p>
            <a:r>
              <a:rPr lang="fr-CA" smtClean="0"/>
              <a:t>b o o t c a m p - mai 2017                                     Pierre Bayard</a:t>
            </a:r>
            <a:endParaRPr lang="fr-CA" dirty="0"/>
          </a:p>
        </p:txBody>
      </p:sp>
      <p:sp>
        <p:nvSpPr>
          <p:cNvPr id="3" name="Espace réservé du numéro de diapositive 2"/>
          <p:cNvSpPr>
            <a:spLocks noGrp="1"/>
          </p:cNvSpPr>
          <p:nvPr>
            <p:ph type="sldNum" sz="quarter" idx="12"/>
          </p:nvPr>
        </p:nvSpPr>
        <p:spPr/>
        <p:txBody>
          <a:bodyPr/>
          <a:lstStyle/>
          <a:p>
            <a:fld id="{157866CF-F79A-4734-A6D9-03F953CBA958}" type="slidenum">
              <a:rPr lang="fr-CA" smtClean="0"/>
              <a:t>9</a:t>
            </a:fld>
            <a:endParaRPr lang="fr-CA" dirty="0"/>
          </a:p>
        </p:txBody>
      </p:sp>
      <p:pic>
        <p:nvPicPr>
          <p:cNvPr id="8" name="Imag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04248" y="260648"/>
            <a:ext cx="2267743" cy="13678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2208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rgbClr val="C0C0C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8827</TotalTime>
  <Words>584</Words>
  <Application>Microsoft Office PowerPoint</Application>
  <PresentationFormat>Affichage à l'écran (4:3)</PresentationFormat>
  <Paragraphs>185</Paragraphs>
  <Slides>18</Slides>
  <Notes>2</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18</vt:i4>
      </vt:variant>
    </vt:vector>
  </HeadingPairs>
  <TitlesOfParts>
    <vt:vector size="31" baseType="lpstr">
      <vt:lpstr>MingLiU_HKSCS-ExtB</vt:lpstr>
      <vt:lpstr>Arial</vt:lpstr>
      <vt:lpstr>Arial Narrow</vt:lpstr>
      <vt:lpstr>Arial Rounded MT Bold</vt:lpstr>
      <vt:lpstr>Bradley Hand ITC</vt:lpstr>
      <vt:lpstr>Calibri</vt:lpstr>
      <vt:lpstr>Century Gothic</vt:lpstr>
      <vt:lpstr>Stencil</vt:lpstr>
      <vt:lpstr>Symbol</vt:lpstr>
      <vt:lpstr>Tempus Sans ITC</vt:lpstr>
      <vt:lpstr>Wingdings</vt:lpstr>
      <vt:lpstr>Wingdings 3</vt:lpstr>
      <vt:lpstr>Thème Office</vt:lpstr>
      <vt:lpstr>b o o t c a m p  17 mai 2017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Collège Ahuntsic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h y s i o p a t h o l o g i e  2  Automne 2013</dc:title>
  <dc:creator>Pierre Bayard</dc:creator>
  <cp:lastModifiedBy>Pierre Bayard</cp:lastModifiedBy>
  <cp:revision>607</cp:revision>
  <dcterms:created xsi:type="dcterms:W3CDTF">2013-08-23T12:09:15Z</dcterms:created>
  <dcterms:modified xsi:type="dcterms:W3CDTF">2017-05-22T15:09:45Z</dcterms:modified>
</cp:coreProperties>
</file>