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1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95" r:id="rId9"/>
    <p:sldId id="296" r:id="rId10"/>
    <p:sldId id="294" r:id="rId11"/>
    <p:sldId id="281" r:id="rId12"/>
    <p:sldId id="282" r:id="rId13"/>
    <p:sldId id="283" r:id="rId14"/>
    <p:sldId id="284" r:id="rId15"/>
    <p:sldId id="285" r:id="rId16"/>
    <p:sldId id="297" r:id="rId17"/>
    <p:sldId id="298" r:id="rId18"/>
    <p:sldId id="287" r:id="rId19"/>
    <p:sldId id="301" r:id="rId20"/>
    <p:sldId id="290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éagène, Lysie" initials="TL" lastIdx="0" clrIdx="0">
    <p:extLst>
      <p:ext uri="{19B8F6BF-5375-455C-9EA6-DF929625EA0E}">
        <p15:presenceInfo xmlns:p15="http://schemas.microsoft.com/office/powerpoint/2012/main" userId="S-1-5-21-3599664797-712231664-2480760967-1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B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D2C8-8165-4417-B1F6-BA4CB6E226F8}" type="datetimeFigureOut">
              <a:rPr lang="fr-CA" smtClean="0"/>
              <a:t>2017-05-16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1928-8F55-49D4-B042-66C298361A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29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D2C8-8165-4417-B1F6-BA4CB6E226F8}" type="datetimeFigureOut">
              <a:rPr lang="fr-CA" smtClean="0"/>
              <a:t>2017-05-16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1928-8F55-49D4-B042-66C298361A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77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D2C8-8165-4417-B1F6-BA4CB6E226F8}" type="datetimeFigureOut">
              <a:rPr lang="fr-CA" smtClean="0"/>
              <a:t>2017-05-16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1928-8F55-49D4-B042-66C298361A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940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D2C8-8165-4417-B1F6-BA4CB6E226F8}" type="datetimeFigureOut">
              <a:rPr lang="fr-CA" smtClean="0"/>
              <a:t>2017-05-16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1928-8F55-49D4-B042-66C298361A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149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D2C8-8165-4417-B1F6-BA4CB6E226F8}" type="datetimeFigureOut">
              <a:rPr lang="fr-CA" smtClean="0"/>
              <a:t>2017-05-16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1928-8F55-49D4-B042-66C298361A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104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D2C8-8165-4417-B1F6-BA4CB6E226F8}" type="datetimeFigureOut">
              <a:rPr lang="fr-CA" smtClean="0"/>
              <a:t>2017-05-16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1928-8F55-49D4-B042-66C298361A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245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D2C8-8165-4417-B1F6-BA4CB6E226F8}" type="datetimeFigureOut">
              <a:rPr lang="fr-CA" smtClean="0"/>
              <a:t>2017-05-16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1928-8F55-49D4-B042-66C298361A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583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D2C8-8165-4417-B1F6-BA4CB6E226F8}" type="datetimeFigureOut">
              <a:rPr lang="fr-CA" smtClean="0"/>
              <a:t>2017-05-16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1928-8F55-49D4-B042-66C298361A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736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D2C8-8165-4417-B1F6-BA4CB6E226F8}" type="datetimeFigureOut">
              <a:rPr lang="fr-CA" smtClean="0"/>
              <a:t>2017-05-16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1928-8F55-49D4-B042-66C298361A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333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D2C8-8165-4417-B1F6-BA4CB6E226F8}" type="datetimeFigureOut">
              <a:rPr lang="fr-CA" smtClean="0"/>
              <a:t>2017-05-16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1928-8F55-49D4-B042-66C298361A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441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D2C8-8165-4417-B1F6-BA4CB6E226F8}" type="datetimeFigureOut">
              <a:rPr lang="fr-CA" smtClean="0"/>
              <a:t>2017-05-16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1928-8F55-49D4-B042-66C298361A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619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BD2C8-8165-4417-B1F6-BA4CB6E226F8}" type="datetimeFigureOut">
              <a:rPr lang="fr-CA" smtClean="0"/>
              <a:t>2017-05-16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1928-8F55-49D4-B042-66C298361AF4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7111" l="0" r="100000">
                        <a14:foregroundMark x1="40696" y1="36889" x2="40696" y2="36889"/>
                        <a14:foregroundMark x1="57726" y1="24889" x2="57726" y2="24889"/>
                        <a14:foregroundMark x1="66485" y1="32000" x2="66485" y2="32000"/>
                        <a14:foregroundMark x1="77639" y1="34444" x2="77639" y2="34444"/>
                        <a14:foregroundMark x1="28945" y1="36889" x2="28945" y2="36889"/>
                        <a14:foregroundMark x1="16649" y1="34444" x2="16649" y2="34444"/>
                        <a14:foregroundMark x1="3700" y1="22444" x2="3700" y2="22444"/>
                        <a14:foregroundMark x1="91730" y1="44000" x2="91730" y2="44000"/>
                        <a14:foregroundMark x1="50653" y1="44000" x2="50653" y2="44000"/>
                        <a14:foregroundMark x1="31882" y1="53556" x2="31882" y2="53556"/>
                        <a14:foregroundMark x1="39499" y1="56000" x2="39499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68" y="6246012"/>
            <a:ext cx="2499632" cy="6119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088885"/>
            <a:ext cx="2616200" cy="7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6.xml"/><Relationship Id="rId7" Type="http://schemas.openxmlformats.org/officeDocument/2006/relationships/image" Target="../media/image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51.xml"/><Relationship Id="rId7" Type="http://schemas.openxmlformats.org/officeDocument/2006/relationships/image" Target="../media/image3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6.xml"/><Relationship Id="rId7" Type="http://schemas.openxmlformats.org/officeDocument/2006/relationships/image" Target="../media/image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438929"/>
            <a:ext cx="6118302" cy="2387600"/>
          </a:xfrm>
          <a:solidFill>
            <a:schemeClr val="bg1"/>
          </a:solidFill>
          <a:effectLst>
            <a:softEdge rad="317500"/>
          </a:effectLst>
        </p:spPr>
        <p:txBody>
          <a:bodyPr anchor="ctr">
            <a:noAutofit/>
          </a:bodyPr>
          <a:lstStyle/>
          <a:p>
            <a:r>
              <a:rPr lang="fr-CA" sz="3400" b="1" dirty="0" smtClean="0"/>
              <a:t>L’adaptation à la diversité ethnoculturelle du corps professoral en milieu clinique dans le programme Soins infirmiers</a:t>
            </a:r>
            <a:endParaRPr lang="fr-CA" sz="3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065320" y="2708632"/>
            <a:ext cx="6935680" cy="1747837"/>
          </a:xfrm>
          <a:solidFill>
            <a:schemeClr val="bg1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fr-CA" sz="2000" dirty="0" err="1" smtClean="0"/>
              <a:t>Marise</a:t>
            </a:r>
            <a:r>
              <a:rPr lang="fr-CA" sz="2000" dirty="0" smtClean="0"/>
              <a:t> Lysie Théagène, inf., B. Sc., M. Éd.</a:t>
            </a:r>
          </a:p>
          <a:p>
            <a:r>
              <a:rPr lang="fr-CA" sz="1600" dirty="0" err="1" smtClean="0"/>
              <a:t>Bootcamp</a:t>
            </a:r>
            <a:r>
              <a:rPr lang="fr-CA" sz="1600" dirty="0" smtClean="0"/>
              <a:t> 17 mai 2017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31" y="3622161"/>
            <a:ext cx="3435654" cy="18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40322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20" y="1686542"/>
            <a:ext cx="5860924" cy="389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1698" y="462777"/>
            <a:ext cx="6170341" cy="1117444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+mn-lt"/>
              </a:rPr>
              <a:t>Quelques résultats du questionnaire en ligne</a:t>
            </a:r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031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20852" y="1825625"/>
            <a:ext cx="37125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Groupe de discussion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69" y="2582289"/>
            <a:ext cx="3077631" cy="22698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05" y="2902060"/>
            <a:ext cx="1537038" cy="1518063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479395" y="438615"/>
            <a:ext cx="6192644" cy="966439"/>
          </a:xfrm>
          <a:noFill/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+mn-lt"/>
              </a:rPr>
              <a:t>Méthodologie</a:t>
            </a:r>
            <a:endParaRPr lang="fr-CA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68951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1" y="1811042"/>
            <a:ext cx="5379868" cy="372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1698" y="462777"/>
            <a:ext cx="6170341" cy="1117444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+mn-lt"/>
              </a:rPr>
              <a:t>Quelques résultats du groupe de discussion</a:t>
            </a:r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119142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74" y="1926453"/>
            <a:ext cx="5414353" cy="360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1698" y="462777"/>
            <a:ext cx="6170341" cy="1117444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+mn-lt"/>
              </a:rPr>
              <a:t>Quelques résultats du groupe de discussion</a:t>
            </a:r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9581235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66" y="1846095"/>
            <a:ext cx="3639845" cy="363984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1698" y="462777"/>
            <a:ext cx="6170341" cy="1117444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+mn-lt"/>
              </a:rPr>
              <a:t>Quelques résultats du groupe de discussion</a:t>
            </a:r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74552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9395" y="365126"/>
            <a:ext cx="6192643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+mn-lt"/>
              </a:rPr>
              <a:t>Retombées pour les participantes et participants</a:t>
            </a:r>
            <a:endParaRPr lang="fr-CA" sz="4000" dirty="0">
              <a:latin typeface="+mn-lt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92" y="1958239"/>
            <a:ext cx="5058542" cy="34439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873285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6"/>
          <a:stretch/>
        </p:blipFill>
        <p:spPr>
          <a:xfrm>
            <a:off x="2234788" y="1630816"/>
            <a:ext cx="4935983" cy="401645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81668" y="318846"/>
            <a:ext cx="6172200" cy="2813081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000" dirty="0" smtClean="0">
                <a:latin typeface="+mn-lt"/>
              </a:rPr>
              <a:t>Création d’un questionnaire </a:t>
            </a:r>
            <a:r>
              <a:rPr lang="fr-CA" sz="4000" dirty="0">
                <a:solidFill>
                  <a:srgbClr val="00B050"/>
                </a:solidFill>
                <a:latin typeface="+mn-lt"/>
              </a:rPr>
              <a:t>pluri</a:t>
            </a:r>
            <a:r>
              <a:rPr lang="fr-CA" sz="4000" dirty="0">
                <a:solidFill>
                  <a:srgbClr val="FF0000"/>
                </a:solidFill>
                <a:latin typeface="+mn-lt"/>
              </a:rPr>
              <a:t>dimen</a:t>
            </a:r>
            <a:r>
              <a:rPr lang="fr-CA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sionnel</a:t>
            </a:r>
            <a:r>
              <a:rPr lang="fr-CA" sz="4000" dirty="0">
                <a:latin typeface="+mn-lt"/>
              </a:rPr>
              <a:t> des compétences </a:t>
            </a:r>
            <a:r>
              <a:rPr lang="fr-CA" sz="4000" dirty="0" smtClean="0">
                <a:solidFill>
                  <a:srgbClr val="FF9933"/>
                </a:solidFill>
                <a:latin typeface="+mn-lt"/>
              </a:rPr>
              <a:t>inter</a:t>
            </a:r>
            <a:r>
              <a:rPr lang="fr-CA" sz="4000" dirty="0" smtClean="0">
                <a:solidFill>
                  <a:srgbClr val="7030A0"/>
                </a:solidFill>
                <a:latin typeface="+mn-lt"/>
              </a:rPr>
              <a:t>cultu</a:t>
            </a:r>
            <a:r>
              <a:rPr lang="fr-CA" sz="40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relles </a:t>
            </a:r>
            <a:r>
              <a:rPr lang="fr-CA" sz="4000" dirty="0" smtClean="0">
                <a:latin typeface="+mn-lt"/>
              </a:rPr>
              <a:t>du personnel enseignant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729">
            <a:off x="5786305" y="4052069"/>
            <a:ext cx="2072935" cy="19152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81687" flipH="1">
            <a:off x="1497106" y="3944609"/>
            <a:ext cx="950008" cy="9712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7049" y="4618030"/>
            <a:ext cx="95715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1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51037" y="2095009"/>
            <a:ext cx="2021611" cy="19363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5294" y="569566"/>
            <a:ext cx="6136135" cy="878234"/>
          </a:xfrm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+mn-lt"/>
              </a:rPr>
              <a:t>Exemple de question</a:t>
            </a:r>
            <a:endParaRPr lang="fr-CA" sz="40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82071" y="1889368"/>
            <a:ext cx="4944864" cy="15301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400" i="1" dirty="0" smtClean="0"/>
              <a:t>Avec vos SII, avez-vous des réticences à faire référence à leur culture d’origine?</a:t>
            </a:r>
          </a:p>
          <a:p>
            <a:pPr marL="0" indent="0">
              <a:buNone/>
            </a:pPr>
            <a:r>
              <a:rPr lang="fr-CA" sz="2400" i="1" dirty="0" smtClean="0"/>
              <a:t>Si oui, pourquoi?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05264" flipH="1">
            <a:off x="6596931" y="4248948"/>
            <a:ext cx="1198485" cy="16077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283698">
            <a:off x="4264455" y="3845093"/>
            <a:ext cx="1201016" cy="16535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89544">
            <a:off x="1784127" y="4149887"/>
            <a:ext cx="120101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5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58283" y="159137"/>
            <a:ext cx="6338657" cy="1661196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fr-CA" sz="2400" b="1" dirty="0" smtClean="0">
                <a:solidFill>
                  <a:schemeClr val="bg1"/>
                </a:solidFill>
                <a:latin typeface="Broadway" panose="04040905080B02020502" pitchFamily="82" charset="0"/>
              </a:rPr>
              <a:t>Générique des présentations et partages dans le réseau collégial</a:t>
            </a:r>
            <a:endParaRPr lang="fr-CA" sz="2400" b="1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473200" y="1622264"/>
            <a:ext cx="2768599" cy="4175676"/>
          </a:xfrm>
          <a:solidFill>
            <a:schemeClr val="tx1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CA" b="1" dirty="0" smtClean="0">
                <a:solidFill>
                  <a:schemeClr val="bg1"/>
                </a:solidFill>
              </a:rPr>
              <a:t>AEESICQ……………………………….</a:t>
            </a:r>
          </a:p>
          <a:p>
            <a:pPr marL="0" indent="0">
              <a:buNone/>
            </a:pPr>
            <a:r>
              <a:rPr lang="fr-CA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fr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A" b="1" dirty="0" smtClean="0">
                <a:solidFill>
                  <a:schemeClr val="bg1"/>
                </a:solidFill>
              </a:rPr>
              <a:t>ARC……………………………………..</a:t>
            </a:r>
          </a:p>
          <a:p>
            <a:endParaRPr lang="fr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b="1" dirty="0" smtClean="0">
              <a:solidFill>
                <a:schemeClr val="bg1"/>
              </a:solidFill>
            </a:endParaRPr>
          </a:p>
          <a:p>
            <a:endParaRPr lang="fr-CA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A" b="1" dirty="0" smtClean="0">
                <a:solidFill>
                  <a:schemeClr val="bg1"/>
                </a:solidFill>
              </a:rPr>
              <a:t>AQPC…………………………………..</a:t>
            </a:r>
          </a:p>
          <a:p>
            <a:pPr marL="0" indent="0">
              <a:buNone/>
            </a:pPr>
            <a:endParaRPr lang="fr-CA" b="1" dirty="0" smtClean="0"/>
          </a:p>
          <a:p>
            <a:pPr marL="0" indent="0">
              <a:buNone/>
            </a:pPr>
            <a:endParaRPr lang="fr-CA" b="1" dirty="0"/>
          </a:p>
          <a:p>
            <a:pPr marL="0" indent="0">
              <a:buNone/>
            </a:pPr>
            <a:endParaRPr lang="fr-CA" b="1" dirty="0" smtClean="0"/>
          </a:p>
          <a:p>
            <a:pPr marL="0" indent="0">
              <a:buNone/>
            </a:pPr>
            <a:r>
              <a:rPr lang="fr-CA" b="1" cap="all" dirty="0" err="1" smtClean="0">
                <a:solidFill>
                  <a:schemeClr val="bg1"/>
                </a:solidFill>
              </a:rPr>
              <a:t>Bootcamp</a:t>
            </a:r>
            <a:r>
              <a:rPr lang="fr-CA" b="1" cap="all" dirty="0" smtClean="0">
                <a:solidFill>
                  <a:schemeClr val="bg1"/>
                </a:solidFill>
              </a:rPr>
              <a:t>………………</a:t>
            </a:r>
            <a:r>
              <a:rPr lang="fr-CA" b="1" dirty="0" smtClean="0">
                <a:solidFill>
                  <a:schemeClr val="bg1"/>
                </a:solidFill>
              </a:rPr>
              <a:t>…………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047067" y="1639198"/>
            <a:ext cx="3774160" cy="4175676"/>
          </a:xfrm>
          <a:solidFill>
            <a:schemeClr val="tx1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CA" b="1" dirty="0" smtClean="0">
                <a:solidFill>
                  <a:schemeClr val="bg1"/>
                </a:solidFill>
              </a:rPr>
              <a:t>Association des </a:t>
            </a:r>
            <a:r>
              <a:rPr lang="fr-CA" b="1" dirty="0">
                <a:solidFill>
                  <a:schemeClr val="bg1"/>
                </a:solidFill>
              </a:rPr>
              <a:t>enseignantes et enseignants en Soins infirmiers du </a:t>
            </a:r>
            <a:r>
              <a:rPr lang="fr-CA" b="1" dirty="0" smtClean="0">
                <a:solidFill>
                  <a:schemeClr val="bg1"/>
                </a:solidFill>
              </a:rPr>
              <a:t>Québec</a:t>
            </a:r>
          </a:p>
          <a:p>
            <a:pPr marL="0" indent="0">
              <a:buNone/>
            </a:pPr>
            <a:endParaRPr lang="fr-CA" sz="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A" b="1" dirty="0" smtClean="0">
                <a:solidFill>
                  <a:schemeClr val="bg1"/>
                </a:solidFill>
              </a:rPr>
              <a:t>Association </a:t>
            </a:r>
            <a:r>
              <a:rPr lang="fr-CA" b="1" dirty="0">
                <a:solidFill>
                  <a:schemeClr val="bg1"/>
                </a:solidFill>
              </a:rPr>
              <a:t>pour la recherche au </a:t>
            </a:r>
            <a:r>
              <a:rPr lang="fr-CA" b="1" dirty="0" smtClean="0">
                <a:solidFill>
                  <a:schemeClr val="bg1"/>
                </a:solidFill>
              </a:rPr>
              <a:t>collégial</a:t>
            </a:r>
          </a:p>
          <a:p>
            <a:pPr marL="0" indent="0">
              <a:buNone/>
            </a:pPr>
            <a:endParaRPr lang="fr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33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A" b="1" dirty="0" smtClean="0">
                <a:solidFill>
                  <a:schemeClr val="bg1"/>
                </a:solidFill>
              </a:rPr>
              <a:t>Association québécoise de pédagogie collégiale</a:t>
            </a:r>
          </a:p>
          <a:p>
            <a:pPr marL="0" indent="0">
              <a:buNone/>
            </a:pPr>
            <a:endParaRPr lang="fr-CA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A" b="1" dirty="0" smtClean="0">
                <a:solidFill>
                  <a:schemeClr val="bg1"/>
                </a:solidFill>
              </a:rPr>
              <a:t>Regroupement de cégeps</a:t>
            </a:r>
            <a:endParaRPr lang="fr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3265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93795" y="363984"/>
            <a:ext cx="6427432" cy="89664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  <a:latin typeface="Broadway" panose="04040905080B02020502" pitchFamily="82" charset="0"/>
              </a:rPr>
              <a:t>Remerciements</a:t>
            </a:r>
            <a:br>
              <a:rPr lang="fr-CA" sz="3200" b="1" dirty="0" smtClean="0">
                <a:solidFill>
                  <a:schemeClr val="bg1"/>
                </a:solidFill>
                <a:latin typeface="Broadway" panose="04040905080B02020502" pitchFamily="82" charset="0"/>
              </a:rPr>
            </a:br>
            <a:endParaRPr lang="fr-CA" sz="3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393795" y="1260625"/>
            <a:ext cx="2929675" cy="4572004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A" sz="1400" b="1" dirty="0" smtClean="0">
                <a:solidFill>
                  <a:schemeClr val="bg1"/>
                </a:solidFill>
                <a:latin typeface="Broadway" panose="04040905080B02020502" pitchFamily="82" charset="0"/>
              </a:rPr>
              <a:t>Acteurs principaux </a:t>
            </a:r>
          </a:p>
          <a:p>
            <a:pPr marL="0" indent="0">
              <a:buNone/>
            </a:pPr>
            <a:r>
              <a:rPr lang="fr-CA" sz="1400" cap="all" dirty="0" smtClean="0">
                <a:solidFill>
                  <a:schemeClr val="bg1"/>
                </a:solidFill>
              </a:rPr>
              <a:t>Denyse Lemay……………………………………..</a:t>
            </a:r>
          </a:p>
          <a:p>
            <a:pPr marL="0" indent="0">
              <a:buNone/>
            </a:pPr>
            <a:r>
              <a:rPr lang="fr-CA" sz="1400" cap="all" dirty="0" smtClean="0">
                <a:solidFill>
                  <a:schemeClr val="bg1"/>
                </a:solidFill>
              </a:rPr>
              <a:t>Sylvie </a:t>
            </a:r>
            <a:r>
              <a:rPr lang="fr-CA" sz="1400" cap="all" dirty="0" err="1" smtClean="0">
                <a:solidFill>
                  <a:schemeClr val="bg1"/>
                </a:solidFill>
              </a:rPr>
              <a:t>Loslier</a:t>
            </a:r>
            <a:r>
              <a:rPr lang="fr-CA" sz="1400" cap="all" dirty="0" smtClean="0">
                <a:solidFill>
                  <a:schemeClr val="bg1"/>
                </a:solidFill>
              </a:rPr>
              <a:t>………………………………………</a:t>
            </a:r>
          </a:p>
          <a:p>
            <a:pPr marL="0" indent="0">
              <a:buNone/>
            </a:pPr>
            <a:r>
              <a:rPr lang="fr-CA" sz="1400" cap="all" dirty="0" smtClean="0">
                <a:solidFill>
                  <a:schemeClr val="bg1"/>
                </a:solidFill>
              </a:rPr>
              <a:t>Marie Ménard……………………………………</a:t>
            </a:r>
          </a:p>
          <a:p>
            <a:pPr marL="0" indent="0">
              <a:buNone/>
            </a:pPr>
            <a:r>
              <a:rPr lang="fr-CA" sz="1400" cap="all" dirty="0" smtClean="0">
                <a:solidFill>
                  <a:schemeClr val="bg1"/>
                </a:solidFill>
              </a:rPr>
              <a:t>Diane Godbout………………………………….</a:t>
            </a:r>
          </a:p>
          <a:p>
            <a:pPr marL="0" indent="0">
              <a:buNone/>
            </a:pPr>
            <a:r>
              <a:rPr lang="fr-CA" sz="1400" cap="all" dirty="0" smtClean="0">
                <a:solidFill>
                  <a:schemeClr val="bg1"/>
                </a:solidFill>
              </a:rPr>
              <a:t>Raymonde Gosselin………………………….</a:t>
            </a:r>
          </a:p>
          <a:p>
            <a:pPr marL="0" indent="0">
              <a:buNone/>
            </a:pPr>
            <a:r>
              <a:rPr lang="fr-CA" sz="1400" cap="all" dirty="0" smtClean="0">
                <a:solidFill>
                  <a:schemeClr val="bg1"/>
                </a:solidFill>
              </a:rPr>
              <a:t>Anne-Marie Nault…………………………….</a:t>
            </a:r>
          </a:p>
          <a:p>
            <a:pPr marL="0" indent="0">
              <a:buNone/>
            </a:pPr>
            <a:r>
              <a:rPr lang="fr-CA" sz="1400" cap="all" dirty="0" smtClean="0">
                <a:solidFill>
                  <a:schemeClr val="bg1"/>
                </a:solidFill>
              </a:rPr>
              <a:t>Dominique </a:t>
            </a:r>
            <a:r>
              <a:rPr lang="fr-CA" sz="1400" cap="all" dirty="0" err="1" smtClean="0">
                <a:solidFill>
                  <a:schemeClr val="bg1"/>
                </a:solidFill>
              </a:rPr>
              <a:t>Alarie</a:t>
            </a:r>
            <a:r>
              <a:rPr lang="fr-CA" sz="1400" cap="all" dirty="0" smtClean="0">
                <a:solidFill>
                  <a:schemeClr val="bg1"/>
                </a:solidFill>
              </a:rPr>
              <a:t> …………………………….</a:t>
            </a:r>
          </a:p>
          <a:p>
            <a:pPr marL="0" indent="0">
              <a:buNone/>
            </a:pPr>
            <a:r>
              <a:rPr lang="fr-CA" sz="1400" cap="all" dirty="0" smtClean="0">
                <a:solidFill>
                  <a:schemeClr val="bg1"/>
                </a:solidFill>
              </a:rPr>
              <a:t>Linda Benedetto ………………………………</a:t>
            </a:r>
          </a:p>
          <a:p>
            <a:pPr marL="0" indent="0">
              <a:buNone/>
            </a:pPr>
            <a:r>
              <a:rPr lang="fr-CA" sz="1400" cap="all" dirty="0" smtClean="0">
                <a:solidFill>
                  <a:schemeClr val="bg1"/>
                </a:solidFill>
              </a:rPr>
              <a:t>département Soins infirmiers du collège Montmorency……………………</a:t>
            </a:r>
          </a:p>
          <a:p>
            <a:pPr marL="0" indent="0">
              <a:buNone/>
            </a:pPr>
            <a:r>
              <a:rPr lang="fr-CA" sz="1400" cap="all" dirty="0" smtClean="0">
                <a:solidFill>
                  <a:schemeClr val="bg1"/>
                </a:solidFill>
              </a:rPr>
              <a:t>famille &amp; amis ………………………………….</a:t>
            </a:r>
          </a:p>
          <a:p>
            <a:pPr marL="0" indent="0">
              <a:buNone/>
            </a:pPr>
            <a:r>
              <a:rPr lang="fr-CA" sz="1400" cap="all" dirty="0" smtClean="0">
                <a:solidFill>
                  <a:schemeClr val="bg1"/>
                </a:solidFill>
              </a:rPr>
              <a:t>PIXABAY ………………………………………………</a:t>
            </a:r>
            <a:endParaRPr lang="fr-CA" sz="1400" cap="al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A" sz="1400" cap="all" dirty="0" smtClean="0">
                <a:solidFill>
                  <a:schemeClr val="bg1"/>
                </a:solidFill>
              </a:rPr>
              <a:t>Dieu…………………………………………………….</a:t>
            </a:r>
          </a:p>
          <a:p>
            <a:pPr marL="0" indent="0">
              <a:buNone/>
            </a:pPr>
            <a:endParaRPr lang="fr-CA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1400" dirty="0" smtClean="0"/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196615" y="1260625"/>
            <a:ext cx="3647974" cy="4572004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A" sz="1400" b="1" dirty="0" smtClean="0">
                <a:solidFill>
                  <a:schemeClr val="bg1"/>
                </a:solidFill>
                <a:latin typeface="Broadway" panose="04040905080B02020502" pitchFamily="82" charset="0"/>
              </a:rPr>
              <a:t>Rôles</a:t>
            </a:r>
          </a:p>
          <a:p>
            <a:pPr marL="0" indent="0">
              <a:buNone/>
            </a:pPr>
            <a:r>
              <a:rPr lang="fr-CA" sz="1400" dirty="0" smtClean="0">
                <a:solidFill>
                  <a:schemeClr val="bg1"/>
                </a:solidFill>
              </a:rPr>
              <a:t>…..Directrice de recherche </a:t>
            </a:r>
          </a:p>
          <a:p>
            <a:pPr marL="0" indent="0">
              <a:buNone/>
            </a:pPr>
            <a:r>
              <a:rPr lang="fr-CA" sz="1400" dirty="0" smtClean="0">
                <a:solidFill>
                  <a:schemeClr val="bg1"/>
                </a:solidFill>
              </a:rPr>
              <a:t>…..Directrice de recherche début de parcours</a:t>
            </a:r>
          </a:p>
          <a:p>
            <a:pPr marL="0" indent="0">
              <a:buNone/>
            </a:pPr>
            <a:r>
              <a:rPr lang="fr-CA" sz="1400" dirty="0" smtClean="0">
                <a:solidFill>
                  <a:schemeClr val="bg1"/>
                </a:solidFill>
              </a:rPr>
              <a:t>…..Conseillère pédagogique </a:t>
            </a:r>
          </a:p>
          <a:p>
            <a:pPr marL="0" indent="0">
              <a:buNone/>
            </a:pPr>
            <a:r>
              <a:rPr lang="fr-CA" sz="1400" dirty="0" smtClean="0">
                <a:solidFill>
                  <a:schemeClr val="bg1"/>
                </a:solidFill>
              </a:rPr>
              <a:t>…..Conseillère pédagogique à la retraite</a:t>
            </a:r>
          </a:p>
          <a:p>
            <a:pPr marL="0" indent="0">
              <a:buNone/>
            </a:pPr>
            <a:r>
              <a:rPr lang="fr-CA" sz="1400" dirty="0" smtClean="0">
                <a:solidFill>
                  <a:schemeClr val="bg1"/>
                </a:solidFill>
              </a:rPr>
              <a:t>…..Professeure à la maîtrise</a:t>
            </a:r>
          </a:p>
          <a:p>
            <a:pPr marL="0" indent="0">
              <a:buNone/>
            </a:pPr>
            <a:r>
              <a:rPr lang="fr-CA" sz="1400" dirty="0" smtClean="0">
                <a:solidFill>
                  <a:schemeClr val="bg1"/>
                </a:solidFill>
              </a:rPr>
              <a:t>…..Conseillère pédagogique en TIC</a:t>
            </a:r>
          </a:p>
          <a:p>
            <a:pPr marL="0" indent="0">
              <a:buNone/>
            </a:pPr>
            <a:r>
              <a:rPr lang="fr-CA" sz="1400" dirty="0" smtClean="0">
                <a:solidFill>
                  <a:schemeClr val="bg1"/>
                </a:solidFill>
              </a:rPr>
              <a:t>…..Directrice adjointe des études</a:t>
            </a:r>
          </a:p>
          <a:p>
            <a:pPr marL="0" indent="0">
              <a:buNone/>
            </a:pPr>
            <a:r>
              <a:rPr lang="fr-CA" sz="1400" dirty="0" smtClean="0">
                <a:solidFill>
                  <a:schemeClr val="bg1"/>
                </a:solidFill>
              </a:rPr>
              <a:t>…..Conseillère pédagogique en francisation</a:t>
            </a:r>
          </a:p>
          <a:p>
            <a:pPr marL="0" indent="0">
              <a:buNone/>
            </a:pPr>
            <a:endParaRPr lang="fr-CA" sz="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A" sz="1400" dirty="0" smtClean="0">
                <a:solidFill>
                  <a:schemeClr val="bg1"/>
                </a:solidFill>
              </a:rPr>
              <a:t>…..Participants à la recherche</a:t>
            </a:r>
          </a:p>
          <a:p>
            <a:pPr marL="0" indent="0">
              <a:buNone/>
            </a:pPr>
            <a:r>
              <a:rPr lang="fr-CA" sz="1400" dirty="0" smtClean="0">
                <a:solidFill>
                  <a:schemeClr val="bg1"/>
                </a:solidFill>
              </a:rPr>
              <a:t>…..Supporteurs inconditionnels</a:t>
            </a:r>
          </a:p>
          <a:p>
            <a:pPr marL="0" indent="0">
              <a:buNone/>
            </a:pPr>
            <a:r>
              <a:rPr lang="fr-CA" sz="1400" dirty="0" smtClean="0">
                <a:solidFill>
                  <a:schemeClr val="bg1"/>
                </a:solidFill>
              </a:rPr>
              <a:t>…..Banque d’images libres de droits et d’attribution</a:t>
            </a:r>
          </a:p>
          <a:p>
            <a:pPr marL="0" indent="0">
              <a:buNone/>
            </a:pPr>
            <a:r>
              <a:rPr lang="fr-CA" sz="1400" dirty="0" smtClean="0">
                <a:solidFill>
                  <a:schemeClr val="bg1"/>
                </a:solidFill>
              </a:rPr>
              <a:t>…..Parce que plus d’un miracle a été nécessaire pour la réalisation de ce projet que j’avais à cœur!</a:t>
            </a:r>
          </a:p>
          <a:p>
            <a:pPr marL="0" indent="0">
              <a:buNone/>
            </a:pP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2249134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94263" y="416312"/>
            <a:ext cx="6155474" cy="1345581"/>
          </a:xfrm>
          <a:noFill/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+mn-lt"/>
              </a:rPr>
              <a:t>L’émergence de la diversité ethnoculturelle au collégial</a:t>
            </a:r>
            <a:endParaRPr lang="fr-CA" sz="40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95413" y="2515322"/>
            <a:ext cx="6767856" cy="2562705"/>
          </a:xfrm>
          <a:noFill/>
          <a:effectLst>
            <a:softEdge rad="127000"/>
          </a:effectLst>
        </p:spPr>
        <p:txBody>
          <a:bodyPr/>
          <a:lstStyle/>
          <a:p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21" name="Imag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34" y="1766657"/>
            <a:ext cx="6207306" cy="39060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94" y="2663458"/>
            <a:ext cx="3231472" cy="24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0115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fr-CA" b="1" dirty="0" smtClean="0">
                <a:latin typeface="Edwardian Script ITC" panose="030303020407070D0804" pitchFamily="66" charset="0"/>
              </a:rPr>
              <a:t>Fin</a:t>
            </a:r>
            <a:br>
              <a:rPr lang="fr-CA" b="1" dirty="0" smtClean="0">
                <a:latin typeface="Edwardian Script ITC" panose="030303020407070D0804" pitchFamily="66" charset="0"/>
              </a:rPr>
            </a:br>
            <a:endParaRPr lang="fr-CA" b="1" dirty="0">
              <a:latin typeface="Edwardian Script ITC" panose="030303020407070D08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45666" y="3054063"/>
            <a:ext cx="585266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309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85093" y="436151"/>
            <a:ext cx="6065113" cy="1325563"/>
          </a:xfrm>
          <a:noFill/>
          <a:effectLst>
            <a:softEdge rad="127000"/>
          </a:effectLst>
        </p:spPr>
        <p:txBody>
          <a:bodyPr/>
          <a:lstStyle/>
          <a:p>
            <a:r>
              <a:rPr lang="fr-CA" dirty="0" smtClean="0"/>
              <a:t>Question de recherche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72" y="416312"/>
            <a:ext cx="6182034" cy="5255942"/>
          </a:xfrm>
          <a:prstGeom prst="roundRect">
            <a:avLst>
              <a:gd name="adj" fmla="val 266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77" y="2244963"/>
            <a:ext cx="3186959" cy="21040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4813294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39" y="1990809"/>
            <a:ext cx="4651898" cy="36950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57816" y="483209"/>
            <a:ext cx="4467776" cy="959015"/>
          </a:xfrm>
          <a:noFill/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fr-CA" sz="4000" dirty="0" smtClean="0">
                <a:latin typeface="+mn-lt"/>
              </a:rPr>
              <a:t>Objectifs concrets</a:t>
            </a:r>
            <a:endParaRPr lang="fr-CA" sz="4000" dirty="0"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24594" y="401093"/>
            <a:ext cx="2620799" cy="172909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62" y="2346172"/>
            <a:ext cx="5208820" cy="28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80277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74" y="1115121"/>
            <a:ext cx="5456947" cy="4673083"/>
          </a:xfrm>
          <a:noFill/>
          <a:effectLst/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76039" y="397932"/>
            <a:ext cx="6005491" cy="1016001"/>
          </a:xfrm>
          <a:noFill/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+mn-lt"/>
              </a:rPr>
              <a:t>Cadre de référence</a:t>
            </a:r>
            <a:endParaRPr lang="fr-CA" sz="4000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3" y="1823377"/>
            <a:ext cx="3374440" cy="33649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5230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82572" y="425615"/>
            <a:ext cx="6167166" cy="1382186"/>
          </a:xfrm>
          <a:noFill/>
        </p:spPr>
        <p:txBody>
          <a:bodyPr>
            <a:noAutofit/>
          </a:bodyPr>
          <a:lstStyle/>
          <a:p>
            <a:pPr algn="ctr"/>
            <a:r>
              <a:rPr lang="fr-CA" sz="4000" dirty="0" smtClean="0">
                <a:latin typeface="+mn-lt"/>
              </a:rPr>
              <a:t>Six manifestations d’un processus d’adaptation</a:t>
            </a:r>
            <a:endParaRPr lang="fr-CA" sz="4000" dirty="0">
              <a:latin typeface="+mn-lt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1" y="1878316"/>
            <a:ext cx="7490534" cy="3773010"/>
          </a:xfrm>
        </p:spPr>
      </p:pic>
      <p:sp>
        <p:nvSpPr>
          <p:cNvPr id="10" name="Bulle ronde 9"/>
          <p:cNvSpPr/>
          <p:nvPr/>
        </p:nvSpPr>
        <p:spPr>
          <a:xfrm>
            <a:off x="617106" y="1932880"/>
            <a:ext cx="1739518" cy="1197187"/>
          </a:xfrm>
          <a:prstGeom prst="wedgeEllipseCallout">
            <a:avLst>
              <a:gd name="adj1" fmla="val 7259"/>
              <a:gd name="adj2" fmla="val 698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Motivation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1" name="Bulle ronde 10"/>
          <p:cNvSpPr/>
          <p:nvPr/>
        </p:nvSpPr>
        <p:spPr>
          <a:xfrm>
            <a:off x="7346814" y="2312022"/>
            <a:ext cx="1596464" cy="1009888"/>
          </a:xfrm>
          <a:prstGeom prst="wedgeEllipseCallout">
            <a:avLst>
              <a:gd name="adj1" fmla="val -19903"/>
              <a:gd name="adj2" fmla="val 762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CA" sz="1600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0888" y="2282288"/>
            <a:ext cx="1650381" cy="12839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71843" flipH="1">
            <a:off x="6200322" y="2901677"/>
            <a:ext cx="1510112" cy="12270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34340">
            <a:off x="5469326" y="1975417"/>
            <a:ext cx="1122851" cy="157875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956010" y="2549915"/>
            <a:ext cx="969220" cy="139206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982972" y="2880695"/>
            <a:ext cx="910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/>
              <a:t>Gestion</a:t>
            </a:r>
            <a:br>
              <a:rPr lang="fr-CA" dirty="0" smtClean="0"/>
            </a:br>
            <a:r>
              <a:rPr lang="fr-CA" dirty="0" smtClean="0"/>
              <a:t>de crise</a:t>
            </a:r>
            <a:endParaRPr lang="fr-CA" dirty="0"/>
          </a:p>
        </p:txBody>
      </p:sp>
      <p:sp>
        <p:nvSpPr>
          <p:cNvPr id="17" name="ZoneTexte 16"/>
          <p:cNvSpPr txBox="1"/>
          <p:nvPr/>
        </p:nvSpPr>
        <p:spPr>
          <a:xfrm>
            <a:off x="3873191" y="2660703"/>
            <a:ext cx="168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Communication</a:t>
            </a:r>
          </a:p>
          <a:p>
            <a:endParaRPr lang="fr-CA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529063" y="2196468"/>
            <a:ext cx="1072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Écoute de</a:t>
            </a:r>
          </a:p>
          <a:p>
            <a:pPr algn="ctr"/>
            <a:r>
              <a:rPr lang="fr-CA" dirty="0" smtClean="0"/>
              <a:t>l’autre</a:t>
            </a:r>
            <a:endParaRPr lang="fr-CA" dirty="0"/>
          </a:p>
        </p:txBody>
      </p:sp>
      <p:sp>
        <p:nvSpPr>
          <p:cNvPr id="19" name="ZoneTexte 18"/>
          <p:cNvSpPr txBox="1"/>
          <p:nvPr/>
        </p:nvSpPr>
        <p:spPr>
          <a:xfrm>
            <a:off x="6211097" y="3293038"/>
            <a:ext cx="155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Connaissances</a:t>
            </a:r>
          </a:p>
          <a:p>
            <a:endParaRPr lang="fr-CA" dirty="0"/>
          </a:p>
        </p:txBody>
      </p:sp>
      <p:sp>
        <p:nvSpPr>
          <p:cNvPr id="22" name="ZoneTexte 21"/>
          <p:cNvSpPr txBox="1"/>
          <p:nvPr/>
        </p:nvSpPr>
        <p:spPr>
          <a:xfrm>
            <a:off x="7463884" y="2649551"/>
            <a:ext cx="168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Introspection</a:t>
            </a:r>
          </a:p>
          <a:p>
            <a:endParaRPr lang="fr-CA" sz="1400" b="1" dirty="0"/>
          </a:p>
        </p:txBody>
      </p:sp>
    </p:spTree>
    <p:extLst>
      <p:ext uri="{BB962C8B-B14F-4D97-AF65-F5344CB8AC3E}">
        <p14:creationId xmlns:p14="http://schemas.microsoft.com/office/powerpoint/2010/main" val="1758825031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9395" y="438615"/>
            <a:ext cx="6192644" cy="966439"/>
          </a:xfrm>
          <a:noFill/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+mn-lt"/>
              </a:rPr>
              <a:t>Méthodologie</a:t>
            </a:r>
            <a:endParaRPr lang="fr-CA" sz="4000" dirty="0">
              <a:latin typeface="+mn-lt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86829" y="1441210"/>
            <a:ext cx="6170341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dirty="0"/>
              <a:t>Q</a:t>
            </a:r>
            <a:r>
              <a:rPr lang="fr-CA" dirty="0" smtClean="0"/>
              <a:t>uestionnaire </a:t>
            </a:r>
            <a:r>
              <a:rPr lang="fr-CA" b="1" dirty="0" smtClean="0">
                <a:solidFill>
                  <a:srgbClr val="FF0000"/>
                </a:solidFill>
              </a:rPr>
              <a:t>pluri</a:t>
            </a:r>
            <a:r>
              <a:rPr lang="fr-CA" b="1" dirty="0" smtClean="0">
                <a:solidFill>
                  <a:schemeClr val="accent2">
                    <a:lumMod val="75000"/>
                  </a:schemeClr>
                </a:solidFill>
              </a:rPr>
              <a:t>dimen</a:t>
            </a:r>
            <a:r>
              <a:rPr lang="fr-CA" b="1" dirty="0" smtClean="0">
                <a:solidFill>
                  <a:srgbClr val="FFC000"/>
                </a:solidFill>
              </a:rPr>
              <a:t>sionnel</a:t>
            </a:r>
            <a:r>
              <a:rPr lang="fr-CA" dirty="0" smtClean="0"/>
              <a:t> des compétences </a:t>
            </a:r>
            <a:r>
              <a:rPr lang="fr-CA" dirty="0" smtClean="0">
                <a:solidFill>
                  <a:schemeClr val="accent5">
                    <a:lumMod val="75000"/>
                  </a:schemeClr>
                </a:solidFill>
              </a:rPr>
              <a:t>inter</a:t>
            </a:r>
            <a:r>
              <a:rPr lang="fr-CA" dirty="0" smtClean="0">
                <a:solidFill>
                  <a:srgbClr val="FF9933"/>
                </a:solidFill>
              </a:rPr>
              <a:t>cultu</a:t>
            </a:r>
            <a:r>
              <a:rPr lang="fr-CA" dirty="0" smtClean="0">
                <a:solidFill>
                  <a:srgbClr val="00B0F0"/>
                </a:solidFill>
              </a:rPr>
              <a:t>relles</a:t>
            </a:r>
            <a:r>
              <a:rPr lang="fr-CA" dirty="0" smtClean="0"/>
              <a:t> du personnel enseignant transmis en ligne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54" y="2838604"/>
            <a:ext cx="2681692" cy="26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10053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1698" y="462777"/>
            <a:ext cx="6170341" cy="1117444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+mn-lt"/>
              </a:rPr>
              <a:t>Quelques résultats du questionnaire en ligne</a:t>
            </a:r>
            <a:endParaRPr lang="fr-CA" dirty="0">
              <a:latin typeface="+mn-lt"/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65" y="2029500"/>
            <a:ext cx="5872008" cy="3219834"/>
          </a:xfrm>
        </p:spPr>
      </p:pic>
    </p:spTree>
    <p:extLst>
      <p:ext uri="{BB962C8B-B14F-4D97-AF65-F5344CB8AC3E}">
        <p14:creationId xmlns:p14="http://schemas.microsoft.com/office/powerpoint/2010/main" val="1978582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97" y="-2619"/>
            <a:ext cx="9144793" cy="6076317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22" y="1769485"/>
            <a:ext cx="5672831" cy="3730388"/>
          </a:xfrm>
        </p:spPr>
      </p:pic>
      <p:sp>
        <p:nvSpPr>
          <p:cNvPr id="7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1698" y="462777"/>
            <a:ext cx="6170341" cy="1117444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+mn-lt"/>
              </a:rPr>
              <a:t>Quelques résultats du questionnaire en ligne</a:t>
            </a:r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4100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Office Them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eu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2316</TotalTime>
  <Words>315</Words>
  <Application>Microsoft Office PowerPoint</Application>
  <PresentationFormat>Affichage à l'écran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Broadway</vt:lpstr>
      <vt:lpstr>Calibri</vt:lpstr>
      <vt:lpstr>Calibri Light</vt:lpstr>
      <vt:lpstr>Edwardian Script ITC</vt:lpstr>
      <vt:lpstr>Office Theme</vt:lpstr>
      <vt:lpstr>L’adaptation à la diversité ethnoculturelle du corps professoral en milieu clinique dans le programme Soins infirmiers</vt:lpstr>
      <vt:lpstr>L’émergence de la diversité ethnoculturelle au collégial</vt:lpstr>
      <vt:lpstr>Question de recherche</vt:lpstr>
      <vt:lpstr>Objectifs concrets</vt:lpstr>
      <vt:lpstr>Cadre de référence</vt:lpstr>
      <vt:lpstr>Six manifestations d’un processus d’adaptation</vt:lpstr>
      <vt:lpstr>Méthodologie</vt:lpstr>
      <vt:lpstr>Quelques résultats du questionnaire en ligne</vt:lpstr>
      <vt:lpstr>Quelques résultats du questionnaire en ligne</vt:lpstr>
      <vt:lpstr>Quelques résultats du questionnaire en ligne</vt:lpstr>
      <vt:lpstr>Méthodologie</vt:lpstr>
      <vt:lpstr>Quelques résultats du groupe de discussion</vt:lpstr>
      <vt:lpstr>Quelques résultats du groupe de discussion</vt:lpstr>
      <vt:lpstr>Quelques résultats du groupe de discussion</vt:lpstr>
      <vt:lpstr>Retombées pour les participantes et participants</vt:lpstr>
      <vt:lpstr>Création d’un questionnaire pluridimensionnel des compétences interculturelles du personnel enseignant </vt:lpstr>
      <vt:lpstr>Exemple de question</vt:lpstr>
      <vt:lpstr>Générique des présentations et partages dans le réseau collégial</vt:lpstr>
      <vt:lpstr>Remerciements </vt:lpstr>
      <vt:lpstr>Fin </vt:lpstr>
    </vt:vector>
  </TitlesOfParts>
  <Company>Universite de Sherbrooke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François</dc:creator>
  <cp:lastModifiedBy>Théagène, Lysie</cp:lastModifiedBy>
  <cp:revision>154</cp:revision>
  <dcterms:created xsi:type="dcterms:W3CDTF">2017-03-16T18:38:28Z</dcterms:created>
  <dcterms:modified xsi:type="dcterms:W3CDTF">2017-05-16T16:43:09Z</dcterms:modified>
</cp:coreProperties>
</file>