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9" r:id="rId3"/>
    <p:sldId id="261" r:id="rId4"/>
    <p:sldId id="262" r:id="rId5"/>
    <p:sldId id="260" r:id="rId6"/>
    <p:sldId id="258" r:id="rId7"/>
    <p:sldId id="256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38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956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404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5371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10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823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4308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8609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274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585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2039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90C4B5A-4E01-4953-8115-978110EEFDAE}" type="datetimeFigureOut">
              <a:rPr lang="fr-CA" smtClean="0"/>
              <a:t>2017-05-16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F01EE25-382E-414E-B629-76679730A9DA}" type="slidenum">
              <a:rPr lang="fr-CA" smtClean="0"/>
              <a:t>‹N°›</a:t>
            </a:fld>
            <a:endParaRPr lang="fr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54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ndmeister.com/f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meister.com/774562683?t=ReMJObmw96" TargetMode="External"/><Relationship Id="rId2" Type="http://schemas.openxmlformats.org/officeDocument/2006/relationships/hyperlink" Target="https://www.mindmeister.com/74113759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document/d/1MDU0bxCOfXW4H-p_fUZE5IY1H-z8o1xliFwNfd3PXmg/edi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at30.com/2016/06/07/20-activites-de-formation-avec-le-mindmapping/" TargetMode="External"/><Relationship Id="rId2" Type="http://schemas.openxmlformats.org/officeDocument/2006/relationships/hyperlink" Target="http://bien-ecrire.com/mind-map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unod.com/sciences-humaines-et-sociales/enseigner-autrement-avec-mind-mapping" TargetMode="External"/><Relationship Id="rId4" Type="http://schemas.openxmlformats.org/officeDocument/2006/relationships/hyperlink" Target="http://www.archambault.ca/jeanluc-rebaud-organisez-vos-idees-avec-le-mind-mapping-3e-edition-JLI5838756-fr-p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Notes collaboratives…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Une expérience qui a bien fonctionné… ou presque !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2019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PED-889 Pédagogie active…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b="1" dirty="0"/>
              <a:t>Travail 1 : La prise de notes collaboratives (30%) </a:t>
            </a:r>
            <a:r>
              <a:rPr lang="fr-CA" dirty="0"/>
              <a:t>    </a:t>
            </a:r>
            <a:r>
              <a:rPr lang="fr-CA" dirty="0" smtClean="0"/>
              <a:t>Dates </a:t>
            </a:r>
            <a:r>
              <a:rPr lang="fr-CA" dirty="0"/>
              <a:t>de remise : </a:t>
            </a:r>
            <a:r>
              <a:rPr lang="fr-CA" b="1" dirty="0"/>
              <a:t>12 </a:t>
            </a:r>
            <a:r>
              <a:rPr lang="fr-CA" b="1" dirty="0" err="1"/>
              <a:t>oct</a:t>
            </a:r>
            <a:r>
              <a:rPr lang="fr-CA" b="1" dirty="0"/>
              <a:t>, </a:t>
            </a:r>
            <a:r>
              <a:rPr lang="fr-CA" b="1" dirty="0" smtClean="0"/>
              <a:t>8 </a:t>
            </a:r>
            <a:r>
              <a:rPr lang="fr-CA" b="1" dirty="0" err="1"/>
              <a:t>nov</a:t>
            </a:r>
            <a:r>
              <a:rPr lang="fr-CA" b="1" dirty="0"/>
              <a:t> et 7 </a:t>
            </a:r>
            <a:r>
              <a:rPr lang="fr-CA" b="1" dirty="0" err="1"/>
              <a:t>déc</a:t>
            </a:r>
            <a:r>
              <a:rPr lang="fr-CA" b="1" dirty="0"/>
              <a:t> </a:t>
            </a:r>
            <a:r>
              <a:rPr lang="fr-CA" dirty="0" smtClean="0"/>
              <a:t>2016</a:t>
            </a:r>
            <a:endParaRPr lang="fr-CA" sz="9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fr-CA" b="1" dirty="0" smtClean="0"/>
              <a:t>Tâche</a:t>
            </a:r>
            <a:r>
              <a:rPr lang="fr-CA" dirty="0" smtClean="0"/>
              <a:t> </a:t>
            </a:r>
            <a:r>
              <a:rPr lang="fr-CA" dirty="0"/>
              <a:t>:</a:t>
            </a:r>
            <a:r>
              <a:rPr lang="fr-CA" b="1" dirty="0"/>
              <a:t> </a:t>
            </a:r>
            <a:r>
              <a:rPr lang="fr-CA" dirty="0"/>
              <a:t>Dans le cadre de ce travail, vous aurez à réaliser une prise de notes collaboratives des cours du 17 août, du 13 octobre et du 8 novembre, en utilisant Google document. La version  finale sera présentée à l’ensemble du groupe sous forme de carte mentale à chaque début de cours. Chaque membre de l’équipe pourra ainsi jouer un rôle actif en ajoutant des notes, des idées, des liens hypertextes, etc. Cela donnera à la prise de notes un caractère interactif et détaillé. Voici donc une nouvelle façon de prendre des notes et de coopérer pour </a:t>
            </a:r>
            <a:r>
              <a:rPr lang="fr-CA" dirty="0" smtClean="0"/>
              <a:t>apprendre.</a:t>
            </a:r>
            <a:endParaRPr lang="fr-CA" sz="800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fr-CA" b="1" dirty="0" smtClean="0"/>
              <a:t>Critères </a:t>
            </a:r>
            <a:r>
              <a:rPr lang="fr-CA" b="1" dirty="0"/>
              <a:t>d’évaluation :</a:t>
            </a:r>
            <a:r>
              <a:rPr lang="fr-CA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Organisation structurée de la cartographie 				</a:t>
            </a:r>
            <a:r>
              <a:rPr lang="fr-CA" dirty="0" smtClean="0"/>
              <a:t>	10</a:t>
            </a:r>
            <a:r>
              <a:rPr lang="fr-CA" dirty="0" smtClean="0"/>
              <a:t>%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 smtClean="0"/>
              <a:t>Présentation </a:t>
            </a:r>
            <a:r>
              <a:rPr lang="fr-CA" dirty="0"/>
              <a:t>éclatée des idées et des concepts 			</a:t>
            </a:r>
            <a:r>
              <a:rPr lang="fr-CA" dirty="0" smtClean="0"/>
              <a:t>	10</a:t>
            </a:r>
            <a:r>
              <a:rPr lang="fr-CA" dirty="0"/>
              <a:t>%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dirty="0"/>
              <a:t>Communication orale claire et structurée 				</a:t>
            </a:r>
            <a:r>
              <a:rPr lang="fr-CA" dirty="0" smtClean="0"/>
              <a:t>	10</a:t>
            </a:r>
            <a:r>
              <a:rPr lang="fr-CA" dirty="0"/>
              <a:t>%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02940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38502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/>
              <a:t/>
            </a:r>
            <a:br>
              <a:rPr lang="fr-CA" b="1" dirty="0"/>
            </a:br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/>
              <a:t/>
            </a:r>
            <a:br>
              <a:rPr lang="fr-CA" b="1" dirty="0"/>
            </a:br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sz="5300" dirty="0"/>
              <a:t/>
            </a:r>
            <a:br>
              <a:rPr lang="fr-CA" sz="5300" dirty="0"/>
            </a:br>
            <a:r>
              <a:rPr lang="fr-CA" sz="5300" dirty="0" smtClean="0"/>
              <a:t>La prise de notes collaborative</a:t>
            </a:r>
            <a:endParaRPr lang="fr-CA" sz="53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CA" sz="2200" dirty="0" smtClean="0"/>
          </a:p>
          <a:p>
            <a:pPr marL="0" indent="0">
              <a:buNone/>
            </a:pPr>
            <a:r>
              <a:rPr lang="fr-CA" sz="2200" dirty="0" smtClean="0"/>
              <a:t>Composer les équipes de façon aléatoire.</a:t>
            </a:r>
          </a:p>
          <a:p>
            <a:pPr marL="0" indent="0">
              <a:buNone/>
            </a:pPr>
            <a:r>
              <a:rPr lang="fr-CA" sz="2200" dirty="0" smtClean="0"/>
              <a:t>Utiliser </a:t>
            </a:r>
            <a:r>
              <a:rPr lang="fr-CA" sz="2200" i="1" u="sng" dirty="0"/>
              <a:t>Google Document</a:t>
            </a:r>
            <a:r>
              <a:rPr lang="fr-CA" sz="2200" dirty="0"/>
              <a:t> pour la prise de </a:t>
            </a:r>
            <a:r>
              <a:rPr lang="fr-CA" sz="2200" dirty="0" smtClean="0"/>
              <a:t>notes. Il </a:t>
            </a:r>
            <a:r>
              <a:rPr lang="fr-CA" sz="2200" dirty="0"/>
              <a:t>se prête bien à la rédaction en petit groupe. Il permet de rédiger à </a:t>
            </a:r>
            <a:r>
              <a:rPr lang="fr-CA" sz="2200" dirty="0" smtClean="0"/>
              <a:t>plusieurs, en </a:t>
            </a:r>
            <a:r>
              <a:rPr lang="fr-CA" sz="2200" dirty="0"/>
              <a:t>même temps. Chaque membre de l’équipe peut ajouter des notes, des idées, des liens hypertextes ; ce qui rend la prise de notes plus interactive et détaillée. </a:t>
            </a:r>
            <a:endParaRPr lang="fr-CA" sz="2200" dirty="0"/>
          </a:p>
          <a:p>
            <a:pPr marL="0" indent="0">
              <a:buNone/>
            </a:pPr>
            <a:r>
              <a:rPr lang="fr-CA" sz="2200" dirty="0"/>
              <a:t>Les notes collaboratives devront </a:t>
            </a:r>
            <a:r>
              <a:rPr lang="fr-CA" sz="2200" dirty="0" smtClean="0"/>
              <a:t>être </a:t>
            </a:r>
            <a:r>
              <a:rPr lang="fr-CA" sz="2200" dirty="0"/>
              <a:t>transformées </a:t>
            </a:r>
            <a:r>
              <a:rPr lang="fr-CA" sz="2200" dirty="0" smtClean="0"/>
              <a:t>en carte </a:t>
            </a:r>
            <a:r>
              <a:rPr lang="fr-CA" sz="2200" dirty="0"/>
              <a:t>mentale et présentées au cours suivant à l’ensemble du groupe classe. </a:t>
            </a:r>
            <a:endParaRPr lang="fr-CA" sz="2200" dirty="0" smtClean="0"/>
          </a:p>
          <a:p>
            <a:pPr marL="0" indent="0">
              <a:buNone/>
            </a:pPr>
            <a:r>
              <a:rPr lang="fr-CA" sz="2200" dirty="0" smtClean="0"/>
              <a:t>Les </a:t>
            </a:r>
            <a:r>
              <a:rPr lang="fr-CA" sz="2200" dirty="0"/>
              <a:t>cartes mentales seront ensuite déposées sur l’environnement Google drive du cours.  </a:t>
            </a:r>
            <a:endParaRPr lang="fr-CA" sz="2200" dirty="0" smtClean="0"/>
          </a:p>
          <a:p>
            <a:pPr marL="0" indent="0">
              <a:buNone/>
            </a:pPr>
            <a:r>
              <a:rPr lang="fr-CA" sz="2200" dirty="0" smtClean="0"/>
              <a:t>Il </a:t>
            </a:r>
            <a:r>
              <a:rPr lang="fr-CA" sz="2200" dirty="0"/>
              <a:t>est suggéré d’utiliser l’application </a:t>
            </a:r>
            <a:r>
              <a:rPr lang="fr-CA" sz="2200" u="sng" dirty="0" err="1">
                <a:hlinkClick r:id="rId2"/>
              </a:rPr>
              <a:t>Mindmeister</a:t>
            </a:r>
            <a:r>
              <a:rPr lang="fr-CA" sz="2200" dirty="0"/>
              <a:t> pour réaliser la conception des cartes mentales collaboratives. Les cartes mentales doivent consigner les éléments importants du cours, les liens hypertextes pertinents sur le sujet et les applications TIC à considérer pour favoriser un apprentissage actif. </a:t>
            </a:r>
            <a:endParaRPr lang="fr-CA" sz="2200" dirty="0"/>
          </a:p>
          <a:p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852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38502"/>
          </a:xfrm>
        </p:spPr>
        <p:txBody>
          <a:bodyPr>
            <a:normAutofit fontScale="90000"/>
          </a:bodyPr>
          <a:lstStyle/>
          <a:p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/>
              <a:t/>
            </a:r>
            <a:br>
              <a:rPr lang="fr-CA" b="1" dirty="0"/>
            </a:br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b="1" dirty="0"/>
              <a:t/>
            </a:r>
            <a:br>
              <a:rPr lang="fr-CA" b="1" dirty="0"/>
            </a:br>
            <a:r>
              <a:rPr lang="fr-CA" b="1" dirty="0" smtClean="0"/>
              <a:t/>
            </a:r>
            <a:br>
              <a:rPr lang="fr-CA" b="1" dirty="0" smtClean="0"/>
            </a:br>
            <a:r>
              <a:rPr lang="fr-CA" dirty="0"/>
              <a:t/>
            </a:r>
            <a:br>
              <a:rPr lang="fr-CA" dirty="0"/>
            </a:br>
            <a:r>
              <a:rPr lang="fr-CA" dirty="0"/>
              <a:t>La prise de notes collaborative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fr-CA" b="1" dirty="0" smtClean="0"/>
              <a:t>Prendre </a:t>
            </a:r>
            <a:r>
              <a:rPr lang="fr-CA" dirty="0" smtClean="0"/>
              <a:t>en note ce qui est dit durant le cours.  </a:t>
            </a:r>
          </a:p>
          <a:p>
            <a:pPr fontAlgn="base"/>
            <a:r>
              <a:rPr lang="fr-CA" dirty="0" smtClean="0"/>
              <a:t>Concevoir </a:t>
            </a:r>
            <a:r>
              <a:rPr lang="fr-CA" dirty="0"/>
              <a:t>et élaborer la carte mentale à partir des concepts importants abordés dans le cours. </a:t>
            </a:r>
          </a:p>
          <a:p>
            <a:pPr fontAlgn="base"/>
            <a:r>
              <a:rPr lang="fr-CA" dirty="0"/>
              <a:t>Ajouter les détails oubliés, corriger les fautes, formaliser le langage. </a:t>
            </a:r>
          </a:p>
          <a:p>
            <a:pPr fontAlgn="base"/>
            <a:r>
              <a:rPr lang="fr-CA" dirty="0"/>
              <a:t>Introduire les références que vous jugez pertinentes. </a:t>
            </a:r>
          </a:p>
          <a:p>
            <a:endParaRPr lang="fr-CA" sz="900" b="1" dirty="0" smtClean="0"/>
          </a:p>
          <a:p>
            <a:r>
              <a:rPr lang="fr-CA" b="1" dirty="0" smtClean="0"/>
              <a:t>La présentation en classe: </a:t>
            </a:r>
            <a:endParaRPr lang="fr-CA" dirty="0" smtClean="0"/>
          </a:p>
          <a:p>
            <a:r>
              <a:rPr lang="fr-CA" dirty="0" smtClean="0"/>
              <a:t>La communication orale doit favoriser la participation de tous les membres de l’équipe.  Les équipiers doivent être en mesure d’expliquer l’ensemble des concepts introduits dans la carte mentale. </a:t>
            </a:r>
          </a:p>
          <a:p>
            <a:r>
              <a:rPr lang="fr-CA" i="1" dirty="0" smtClean="0"/>
              <a:t>Prenez note que les personnes-ressources assurent la conception des cartes mentales des cours du 12 octobre et du 7 décembre.</a:t>
            </a:r>
            <a:endParaRPr lang="fr-CA" dirty="0" smtClean="0"/>
          </a:p>
          <a:p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933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Un exemple…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>
                <a:hlinkClick r:id="rId2"/>
              </a:rPr>
              <a:t>https://www.mindmeister.com/741137594</a:t>
            </a:r>
            <a:endParaRPr lang="fr-CA" dirty="0" smtClean="0"/>
          </a:p>
          <a:p>
            <a:r>
              <a:rPr lang="fr-CA" dirty="0" smtClean="0">
                <a:hlinkClick r:id="rId3"/>
              </a:rPr>
              <a:t>https</a:t>
            </a:r>
            <a:r>
              <a:rPr lang="fr-CA" dirty="0" smtClean="0">
                <a:hlinkClick r:id="rId3"/>
              </a:rPr>
              <a:t>://</a:t>
            </a:r>
            <a:r>
              <a:rPr lang="fr-CA" dirty="0" smtClean="0">
                <a:hlinkClick r:id="rId3"/>
              </a:rPr>
              <a:t>www.mindmeister.com/774562683?t=ReMJObmw96</a:t>
            </a:r>
            <a:endParaRPr lang="fr-CA" dirty="0" smtClean="0"/>
          </a:p>
          <a:p>
            <a:endParaRPr lang="fr-CA" dirty="0"/>
          </a:p>
          <a:p>
            <a:pPr marL="0" indent="0">
              <a:buNone/>
            </a:pPr>
            <a:r>
              <a:rPr lang="fr-CA" sz="4800" spc="-50" dirty="0" smtClean="0">
                <a:latin typeface="+mj-lt"/>
                <a:ea typeface="+mj-ea"/>
                <a:cs typeface="+mj-cs"/>
              </a:rPr>
              <a:t> La </a:t>
            </a:r>
            <a:r>
              <a:rPr lang="fr-CA" sz="4800" spc="-50" dirty="0">
                <a:latin typeface="+mj-lt"/>
                <a:ea typeface="+mj-ea"/>
                <a:cs typeface="+mj-cs"/>
              </a:rPr>
              <a:t>grille </a:t>
            </a:r>
            <a:r>
              <a:rPr lang="fr-CA" sz="4800" spc="-50" dirty="0" smtClean="0">
                <a:latin typeface="+mj-lt"/>
                <a:ea typeface="+mj-ea"/>
                <a:cs typeface="+mj-cs"/>
              </a:rPr>
              <a:t>d’évaluation</a:t>
            </a:r>
            <a:r>
              <a:rPr lang="fr-CA" sz="4800" spc="-50" dirty="0">
                <a:latin typeface="+mj-lt"/>
                <a:ea typeface="+mj-ea"/>
                <a:cs typeface="+mj-cs"/>
              </a:rPr>
              <a:t>…</a:t>
            </a:r>
          </a:p>
          <a:p>
            <a:r>
              <a:rPr lang="fr-CA" dirty="0">
                <a:hlinkClick r:id="rId4"/>
              </a:rPr>
              <a:t>https://docs.google.com/document/d/1MDU0bxCOfXW4H-p_fUZE5IY1H-z8o1xliFwNfd3PXmg/edit</a:t>
            </a:r>
            <a:r>
              <a:rPr lang="fr-CA" dirty="0" smtClean="0">
                <a:hlinkClick r:id="rId4"/>
              </a:rPr>
              <a:t>#</a:t>
            </a:r>
            <a:r>
              <a:rPr lang="fr-CA" dirty="0" smtClean="0"/>
              <a:t> 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5926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Une expérience qui a bien fonctionné… </a:t>
            </a:r>
            <a:r>
              <a:rPr lang="fr-CA" sz="3600" b="1" dirty="0"/>
              <a:t>ou presque </a:t>
            </a:r>
            <a:r>
              <a:rPr lang="fr-CA" sz="3600" b="1" dirty="0" smtClean="0"/>
              <a:t>!</a:t>
            </a:r>
            <a:endParaRPr lang="fr-CA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 smtClean="0"/>
              <a:t>Témoignage : </a:t>
            </a:r>
            <a:r>
              <a:rPr lang="fr-CA" dirty="0" smtClean="0"/>
              <a:t>«</a:t>
            </a:r>
            <a:r>
              <a:rPr lang="fr-CA" b="1" dirty="0" smtClean="0"/>
              <a:t> </a:t>
            </a:r>
            <a:r>
              <a:rPr lang="fr-CA" dirty="0" smtClean="0"/>
              <a:t>Les </a:t>
            </a:r>
            <a:r>
              <a:rPr lang="fr-CA" dirty="0"/>
              <a:t>notes collaboratives ont été une révélation pour moi, dans un de mes cours, c’est la solution qu’il me fallait</a:t>
            </a:r>
            <a:r>
              <a:rPr lang="fr-CA" dirty="0" smtClean="0"/>
              <a:t>. »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fr-CA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 smtClean="0"/>
              <a:t>Avantages : 	</a:t>
            </a:r>
            <a:r>
              <a:rPr lang="fr-CA" dirty="0" smtClean="0"/>
              <a:t>une réelle appropriation des contenus traités</a:t>
            </a:r>
            <a:endParaRPr lang="fr-CA" b="1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fr-CA" b="1" dirty="0" smtClean="0"/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CA" b="1" dirty="0"/>
              <a:t>P</a:t>
            </a:r>
            <a:r>
              <a:rPr lang="fr-CA" b="1" dirty="0" smtClean="0"/>
              <a:t>ièges :</a:t>
            </a:r>
            <a:r>
              <a:rPr lang="fr-CA" b="1" dirty="0"/>
              <a:t> </a:t>
            </a:r>
            <a:r>
              <a:rPr lang="fr-CA" b="1" dirty="0"/>
              <a:t>	</a:t>
            </a:r>
            <a:r>
              <a:rPr lang="fr-CA" dirty="0" smtClean="0"/>
              <a:t>absence à prévoir              plan B pour la correction, </a:t>
            </a:r>
          </a:p>
          <a:p>
            <a:pPr marL="1790700" lvl="8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000" dirty="0" smtClean="0"/>
              <a:t> engagement </a:t>
            </a:r>
            <a:r>
              <a:rPr lang="fr-CA" sz="2000" dirty="0"/>
              <a:t>à géométrie </a:t>
            </a:r>
            <a:r>
              <a:rPr lang="fr-CA" sz="2000" dirty="0" smtClean="0"/>
              <a:t>variable              gestion d’équipe à faire</a:t>
            </a:r>
            <a:endParaRPr lang="fr-CA" sz="2000" dirty="0"/>
          </a:p>
        </p:txBody>
      </p:sp>
      <p:sp>
        <p:nvSpPr>
          <p:cNvPr id="4" name="Flèche droite rayée 3"/>
          <p:cNvSpPr/>
          <p:nvPr/>
        </p:nvSpPr>
        <p:spPr>
          <a:xfrm>
            <a:off x="4841508" y="3609471"/>
            <a:ext cx="616017" cy="13475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Flèche droite rayée 4"/>
          <p:cNvSpPr/>
          <p:nvPr/>
        </p:nvSpPr>
        <p:spPr>
          <a:xfrm>
            <a:off x="6505074" y="4059548"/>
            <a:ext cx="616017" cy="134754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07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Médiagraphie…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sz="2400" dirty="0"/>
              <a:t>Carte cognitive, un outil d’apprentissage pour la vie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CA" sz="2400" u="sng" dirty="0" smtClean="0">
                <a:hlinkClick r:id="rId2"/>
              </a:rPr>
              <a:t>http</a:t>
            </a:r>
            <a:r>
              <a:rPr lang="fr-CA" sz="2400" u="sng" dirty="0">
                <a:hlinkClick r:id="rId2"/>
              </a:rPr>
              <a:t>://bien-ecrire.com/mind-map/</a:t>
            </a:r>
            <a:r>
              <a:rPr lang="fr-CA" sz="2400" dirty="0"/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 dirty="0" smtClean="0"/>
              <a:t> Le </a:t>
            </a:r>
            <a:r>
              <a:rPr lang="fr-CA" sz="2400" dirty="0" err="1"/>
              <a:t>mind</a:t>
            </a:r>
            <a:r>
              <a:rPr lang="fr-CA" sz="2400" dirty="0"/>
              <a:t> </a:t>
            </a:r>
            <a:r>
              <a:rPr lang="fr-CA" sz="2400" dirty="0" err="1"/>
              <a:t>mapping</a:t>
            </a:r>
            <a:r>
              <a:rPr lang="fr-CA" sz="2400" dirty="0"/>
              <a:t>, le couteau suisse de la </a:t>
            </a:r>
            <a:r>
              <a:rPr lang="fr-CA" sz="2400" dirty="0" smtClean="0"/>
              <a:t>formation</a:t>
            </a:r>
            <a:endParaRPr lang="fr-CA" sz="2400" u="sng" dirty="0" smtClean="0">
              <a:hlinkClick r:id="rId3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CA" sz="2400" u="sng" dirty="0" smtClean="0">
                <a:hlinkClick r:id="rId3"/>
              </a:rPr>
              <a:t>https</a:t>
            </a:r>
            <a:r>
              <a:rPr lang="fr-CA" sz="2400" u="sng" dirty="0">
                <a:hlinkClick r:id="rId3"/>
              </a:rPr>
              <a:t>://format30.com/2016/06/07/20-activites-de-formation-avec-le-mindmapping/</a:t>
            </a:r>
            <a:r>
              <a:rPr lang="fr-CA" sz="2400" dirty="0"/>
              <a:t> </a:t>
            </a:r>
          </a:p>
          <a:p>
            <a:pPr>
              <a:spcAft>
                <a:spcPts val="1200"/>
              </a:spcAft>
            </a:pPr>
            <a:r>
              <a:rPr lang="fr-CA" dirty="0">
                <a:hlinkClick r:id="rId4"/>
              </a:rPr>
              <a:t>http://</a:t>
            </a:r>
            <a:r>
              <a:rPr lang="fr-CA" dirty="0" smtClean="0">
                <a:hlinkClick r:id="rId4"/>
              </a:rPr>
              <a:t>www.archambault.ca/jeanluc-rebaud-organisez-vos-idees-avec-le-mind-mapping-3e-edition-JLI5838756-fr-pr</a:t>
            </a:r>
            <a:r>
              <a:rPr lang="fr-CA" dirty="0" smtClean="0"/>
              <a:t> </a:t>
            </a:r>
          </a:p>
          <a:p>
            <a:pPr>
              <a:spcAft>
                <a:spcPts val="1200"/>
              </a:spcAft>
            </a:pPr>
            <a:r>
              <a:rPr lang="fr-CA" dirty="0">
                <a:hlinkClick r:id="rId5"/>
              </a:rPr>
              <a:t>https://</a:t>
            </a:r>
            <a:r>
              <a:rPr lang="fr-CA" dirty="0" smtClean="0">
                <a:hlinkClick r:id="rId5"/>
              </a:rPr>
              <a:t>www.dunod.com/sciences-humaines-et-sociales/enseigner-autrement-avec-mind-mapping</a:t>
            </a:r>
            <a:r>
              <a:rPr lang="fr-CA" dirty="0" smtClean="0"/>
              <a:t> 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126298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280</TotalTime>
  <Words>255</Words>
  <Application>Microsoft Office PowerPoint</Application>
  <PresentationFormat>Grand écran</PresentationFormat>
  <Paragraphs>47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Rétrospective</vt:lpstr>
      <vt:lpstr>Notes collaboratives…</vt:lpstr>
      <vt:lpstr>PED-889 Pédagogie active…</vt:lpstr>
      <vt:lpstr>        La prise de notes collaborative</vt:lpstr>
      <vt:lpstr>       La prise de notes collaborative</vt:lpstr>
      <vt:lpstr>Un exemple…</vt:lpstr>
      <vt:lpstr>Une expérience qui a bien fonctionné… ou presque !</vt:lpstr>
      <vt:lpstr>Médiagraphie…</vt:lpstr>
    </vt:vector>
  </TitlesOfParts>
  <Company>Collège Montmorency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collaboratives…</dc:title>
  <dc:creator>Ménard, Marie</dc:creator>
  <cp:lastModifiedBy>Ménard, Marie</cp:lastModifiedBy>
  <cp:revision>16</cp:revision>
  <dcterms:created xsi:type="dcterms:W3CDTF">2017-05-15T21:37:24Z</dcterms:created>
  <dcterms:modified xsi:type="dcterms:W3CDTF">2017-05-16T21:44:40Z</dcterms:modified>
</cp:coreProperties>
</file>