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265" r:id="rId3"/>
    <p:sldId id="271" r:id="rId4"/>
    <p:sldId id="272" r:id="rId5"/>
    <p:sldId id="273" r:id="rId6"/>
    <p:sldId id="274" r:id="rId7"/>
    <p:sldId id="275" r:id="rId8"/>
    <p:sldId id="276" r:id="rId9"/>
    <p:sldId id="277" r:id="rId10"/>
    <p:sldId id="278" r:id="rId11"/>
    <p:sldId id="279" r:id="rId1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83" d="100"/>
          <a:sy n="83" d="100"/>
        </p:scale>
        <p:origin x="451" y="62"/>
      </p:cViewPr>
      <p:guideLst/>
    </p:cSldViewPr>
  </p:slideViewPr>
  <p:notesTextViewPr>
    <p:cViewPr>
      <p:scale>
        <a:sx n="1" d="1"/>
        <a:sy n="1" d="1"/>
      </p:scale>
      <p:origin x="0" y="0"/>
    </p:cViewPr>
  </p:notesTextViewPr>
  <p:notesViewPr>
    <p:cSldViewPr snapToGrid="0">
      <p:cViewPr varScale="1">
        <p:scale>
          <a:sx n="89" d="100"/>
          <a:sy n="89" d="100"/>
        </p:scale>
        <p:origin x="303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C801BB-FD05-48A6-96CC-BEDE470E66A8}" type="datetime1">
              <a:rPr lang="fr-FR" smtClean="0"/>
              <a:t>16/05/2017</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fr-FR" smtClean="0"/>
              <a:t>‹N°›</a:t>
            </a:fld>
            <a:endParaRPr lang="fr-F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101F89-C3C8-411F-AC4E-FE0C6D481D1D}" type="datetime1">
              <a:rPr lang="fr-FR" noProof="0" smtClean="0"/>
              <a:t>16/05/2017</a:t>
            </a:fld>
            <a:endParaRPr lang="fr-FR" noProof="0"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fr-FR" noProof="0" smtClean="0"/>
              <a:t>‹N°›</a:t>
            </a:fld>
            <a:endParaRPr lang="fr-FR"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1</a:t>
            </a:fld>
            <a:endParaRPr lang="fr-FR" dirty="0"/>
          </a:p>
        </p:txBody>
      </p:sp>
    </p:spTree>
    <p:extLst>
      <p:ext uri="{BB962C8B-B14F-4D97-AF65-F5344CB8AC3E}">
        <p14:creationId xmlns:p14="http://schemas.microsoft.com/office/powerpoint/2010/main" val="169760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10</a:t>
            </a:fld>
            <a:endParaRPr lang="fr-FR" dirty="0"/>
          </a:p>
        </p:txBody>
      </p:sp>
    </p:spTree>
    <p:extLst>
      <p:ext uri="{BB962C8B-B14F-4D97-AF65-F5344CB8AC3E}">
        <p14:creationId xmlns:p14="http://schemas.microsoft.com/office/powerpoint/2010/main" val="221368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11</a:t>
            </a:fld>
            <a:endParaRPr lang="fr-FR" dirty="0"/>
          </a:p>
        </p:txBody>
      </p:sp>
    </p:spTree>
    <p:extLst>
      <p:ext uri="{BB962C8B-B14F-4D97-AF65-F5344CB8AC3E}">
        <p14:creationId xmlns:p14="http://schemas.microsoft.com/office/powerpoint/2010/main" val="70157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2</a:t>
            </a:fld>
            <a:endParaRPr lang="fr-FR" dirty="0"/>
          </a:p>
        </p:txBody>
      </p:sp>
    </p:spTree>
    <p:extLst>
      <p:ext uri="{BB962C8B-B14F-4D97-AF65-F5344CB8AC3E}">
        <p14:creationId xmlns:p14="http://schemas.microsoft.com/office/powerpoint/2010/main" val="61951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3</a:t>
            </a:fld>
            <a:endParaRPr lang="fr-FR" dirty="0"/>
          </a:p>
        </p:txBody>
      </p:sp>
    </p:spTree>
    <p:extLst>
      <p:ext uri="{BB962C8B-B14F-4D97-AF65-F5344CB8AC3E}">
        <p14:creationId xmlns:p14="http://schemas.microsoft.com/office/powerpoint/2010/main" val="159925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4</a:t>
            </a:fld>
            <a:endParaRPr lang="fr-FR" dirty="0"/>
          </a:p>
        </p:txBody>
      </p:sp>
    </p:spTree>
    <p:extLst>
      <p:ext uri="{BB962C8B-B14F-4D97-AF65-F5344CB8AC3E}">
        <p14:creationId xmlns:p14="http://schemas.microsoft.com/office/powerpoint/2010/main" val="10448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5</a:t>
            </a:fld>
            <a:endParaRPr lang="fr-FR" dirty="0"/>
          </a:p>
        </p:txBody>
      </p:sp>
    </p:spTree>
    <p:extLst>
      <p:ext uri="{BB962C8B-B14F-4D97-AF65-F5344CB8AC3E}">
        <p14:creationId xmlns:p14="http://schemas.microsoft.com/office/powerpoint/2010/main" val="242319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6</a:t>
            </a:fld>
            <a:endParaRPr lang="fr-FR" dirty="0"/>
          </a:p>
        </p:txBody>
      </p:sp>
    </p:spTree>
    <p:extLst>
      <p:ext uri="{BB962C8B-B14F-4D97-AF65-F5344CB8AC3E}">
        <p14:creationId xmlns:p14="http://schemas.microsoft.com/office/powerpoint/2010/main" val="226070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7</a:t>
            </a:fld>
            <a:endParaRPr lang="fr-FR" dirty="0"/>
          </a:p>
        </p:txBody>
      </p:sp>
    </p:spTree>
    <p:extLst>
      <p:ext uri="{BB962C8B-B14F-4D97-AF65-F5344CB8AC3E}">
        <p14:creationId xmlns:p14="http://schemas.microsoft.com/office/powerpoint/2010/main" val="418293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8</a:t>
            </a:fld>
            <a:endParaRPr lang="fr-FR" dirty="0"/>
          </a:p>
        </p:txBody>
      </p:sp>
    </p:spTree>
    <p:extLst>
      <p:ext uri="{BB962C8B-B14F-4D97-AF65-F5344CB8AC3E}">
        <p14:creationId xmlns:p14="http://schemas.microsoft.com/office/powerpoint/2010/main" val="416783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DED491D0-8E1B-49C7-849B-A28568D94497}" type="slidenum">
              <a:rPr lang="fr-FR" smtClean="0"/>
              <a:t>9</a:t>
            </a:fld>
            <a:endParaRPr lang="fr-FR" dirty="0"/>
          </a:p>
        </p:txBody>
      </p:sp>
    </p:spTree>
    <p:extLst>
      <p:ext uri="{BB962C8B-B14F-4D97-AF65-F5344CB8AC3E}">
        <p14:creationId xmlns:p14="http://schemas.microsoft.com/office/powerpoint/2010/main" val="2307323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smtClean="0"/>
              <a:t>Modifiez le style des sous-titres du masque</a:t>
            </a:r>
            <a:endParaRPr lang="fr-FR" dirty="0"/>
          </a:p>
        </p:txBody>
      </p:sp>
      <p:sp>
        <p:nvSpPr>
          <p:cNvPr id="11" name="Espace réservé de la date 3"/>
          <p:cNvSpPr>
            <a:spLocks noGrp="1"/>
          </p:cNvSpPr>
          <p:nvPr>
            <p:ph type="dt" sz="half" idx="10"/>
          </p:nvPr>
        </p:nvSpPr>
        <p:spPr/>
        <p:txBody>
          <a:bodyPr rtlCol="0"/>
          <a:lstStyle>
            <a:lvl1pPr>
              <a:defRPr>
                <a:solidFill>
                  <a:schemeClr val="bg2"/>
                </a:solidFill>
              </a:defRPr>
            </a:lvl1pPr>
          </a:lstStyle>
          <a:p>
            <a:pPr rtl="0"/>
            <a:fld id="{E58B253A-C60C-446F-BF32-D25BC5270AF5}" type="datetime1">
              <a:rPr lang="fr-FR" smtClean="0"/>
              <a:t>16/05/2017</a:t>
            </a:fld>
            <a:endParaRPr lang="fr-FR" dirty="0"/>
          </a:p>
        </p:txBody>
      </p:sp>
      <p:sp>
        <p:nvSpPr>
          <p:cNvPr id="12"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13"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p>
            <a:pPr rtl="0"/>
            <a:fld id="{8997267F-9C36-44DE-83AC-52D06FCBA136}" type="datetime1">
              <a:rPr lang="fr-FR" smtClean="0"/>
              <a:t>16/05/2017</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itre vertical 1"/>
          <p:cNvSpPr>
            <a:spLocks noGrp="1"/>
          </p:cNvSpPr>
          <p:nvPr>
            <p:ph type="title" orient="vert"/>
          </p:nvPr>
        </p:nvSpPr>
        <p:spPr>
          <a:xfrm>
            <a:off x="10266348" y="462249"/>
            <a:ext cx="1370886" cy="5714714"/>
          </a:xfrm>
        </p:spPr>
        <p:txBody>
          <a:bodyPr vert="eaVert"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a:xfrm>
            <a:off x="378199" y="462249"/>
            <a:ext cx="9693088" cy="5714714"/>
          </a:xfrm>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a:xfrm>
            <a:off x="378199" y="6356350"/>
            <a:ext cx="1971947" cy="365125"/>
          </a:xfrm>
        </p:spPr>
        <p:txBody>
          <a:bodyPr rtlCol="0"/>
          <a:lstStyle>
            <a:lvl1pPr>
              <a:defRPr/>
            </a:lvl1pPr>
          </a:lstStyle>
          <a:p>
            <a:fld id="{A58689FB-1A87-46B3-BF3F-F50E4336314B}" type="datetime1">
              <a:rPr lang="fr-FR" smtClean="0"/>
              <a:pPr/>
              <a:t>16/05/2017</a:t>
            </a:fld>
            <a:endParaRPr lang="fr-FR" dirty="0"/>
          </a:p>
        </p:txBody>
      </p:sp>
      <p:sp>
        <p:nvSpPr>
          <p:cNvPr id="5" name="Espace réservé du pied de page 4"/>
          <p:cNvSpPr>
            <a:spLocks noGrp="1"/>
          </p:cNvSpPr>
          <p:nvPr>
            <p:ph type="ftr" sz="quarter" idx="11"/>
          </p:nvPr>
        </p:nvSpPr>
        <p:spPr>
          <a:xfrm>
            <a:off x="2382374" y="6356350"/>
            <a:ext cx="5687786" cy="365125"/>
          </a:xfrm>
        </p:spPr>
        <p:txBody>
          <a:bodyPr rtlCol="0"/>
          <a:lstStyle/>
          <a:p>
            <a:pPr rtl="0"/>
            <a:endParaRPr lang="fr-FR" dirty="0"/>
          </a:p>
        </p:txBody>
      </p:sp>
      <p:sp>
        <p:nvSpPr>
          <p:cNvPr id="6" name="Espace réservé du numéro de diapositive 5"/>
          <p:cNvSpPr>
            <a:spLocks noGrp="1"/>
          </p:cNvSpPr>
          <p:nvPr>
            <p:ph type="sldNum" sz="quarter" idx="12"/>
          </p:nvPr>
        </p:nvSpPr>
        <p:spPr>
          <a:xfrm>
            <a:off x="8102389" y="6356350"/>
            <a:ext cx="1968898" cy="365125"/>
          </a:xfrm>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idx="1"/>
          </p:nvPr>
        </p:nvSpPr>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lvl1pPr>
              <a:defRPr/>
            </a:lvl1pPr>
          </a:lstStyle>
          <a:p>
            <a:fld id="{E450B4B9-7DDB-465A-978C-C7AE9D64BC02}" type="datetime1">
              <a:rPr lang="fr-FR" smtClean="0"/>
              <a:pPr/>
              <a:t>16/05/2017</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6" name="Espace réservé du numéro de diapositive 5"/>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smtClean="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2"/>
                </a:solidFill>
              </a:defRPr>
            </a:lvl1pPr>
          </a:lstStyle>
          <a:p>
            <a:pPr rtl="0"/>
            <a:fld id="{29AAC13B-36B6-4F85-B793-76954BA56095}" type="datetime1">
              <a:rPr lang="fr-FR" smtClean="0"/>
              <a:t>16/05/2017</a:t>
            </a:fld>
            <a:endParaRPr lang="fr-FR" dirty="0"/>
          </a:p>
        </p:txBody>
      </p:sp>
      <p:sp>
        <p:nvSpPr>
          <p:cNvPr id="5" name="Espace réservé du pied de page 4"/>
          <p:cNvSpPr>
            <a:spLocks noGrp="1"/>
          </p:cNvSpPr>
          <p:nvPr>
            <p:ph type="ftr" sz="quarter" idx="11"/>
          </p:nvPr>
        </p:nvSpPr>
        <p:spPr/>
        <p:txBody>
          <a:bodyPr rtlCol="0"/>
          <a:lstStyle>
            <a:lvl1pPr>
              <a:defRPr>
                <a:solidFill>
                  <a:schemeClr val="bg2"/>
                </a:solidFill>
              </a:defRPr>
            </a:lvl1pPr>
          </a:lstStyle>
          <a:p>
            <a:pPr rtl="0"/>
            <a:endParaRPr lang="fr-FR" dirty="0"/>
          </a:p>
        </p:txBody>
      </p:sp>
      <p:sp>
        <p:nvSpPr>
          <p:cNvPr id="6" name="Espace réservé du numéro de diapositiv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fr-FR" smtClean="0"/>
              <a:pPr/>
              <a:t>‹N°›</a:t>
            </a:fld>
            <a:endParaRPr lang="fr-F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sz="half" idx="1"/>
          </p:nvPr>
        </p:nvSpPr>
        <p:spPr>
          <a:xfrm>
            <a:off x="1280160" y="2194560"/>
            <a:ext cx="4489704" cy="3986784"/>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6415368" y="2194560"/>
            <a:ext cx="4493424" cy="3986784"/>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e la date 4"/>
          <p:cNvSpPr>
            <a:spLocks noGrp="1"/>
          </p:cNvSpPr>
          <p:nvPr>
            <p:ph type="dt" sz="half" idx="10"/>
          </p:nvPr>
        </p:nvSpPr>
        <p:spPr/>
        <p:txBody>
          <a:bodyPr rtlCol="0"/>
          <a:lstStyle/>
          <a:p>
            <a:pPr rtl="0"/>
            <a:fld id="{37E95E67-AEDF-4C51-A5C0-2E715EBB1C5A}" type="datetime1">
              <a:rPr lang="fr-FR" smtClean="0"/>
              <a:t>16/05/2017</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smtClean="0"/>
              <a:t>Modifiez les styles du texte du masque</a:t>
            </a:r>
          </a:p>
        </p:txBody>
      </p:sp>
      <p:sp>
        <p:nvSpPr>
          <p:cNvPr id="4" name="Espace réservé du contenu 3"/>
          <p:cNvSpPr>
            <a:spLocks noGrp="1"/>
          </p:cNvSpPr>
          <p:nvPr>
            <p:ph sz="half" idx="2"/>
          </p:nvPr>
        </p:nvSpPr>
        <p:spPr>
          <a:xfrm>
            <a:off x="1280160" y="2743194"/>
            <a:ext cx="4489704" cy="3433769"/>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smtClean="0"/>
              <a:t>Modifiez les styles du texte du masque</a:t>
            </a:r>
          </a:p>
        </p:txBody>
      </p:sp>
      <p:sp>
        <p:nvSpPr>
          <p:cNvPr id="6" name="Espace réservé du contenu 5"/>
          <p:cNvSpPr>
            <a:spLocks noGrp="1"/>
          </p:cNvSpPr>
          <p:nvPr>
            <p:ph sz="quarter" idx="4"/>
          </p:nvPr>
        </p:nvSpPr>
        <p:spPr>
          <a:xfrm>
            <a:off x="6419088" y="2743194"/>
            <a:ext cx="4489704" cy="3433769"/>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7" name="Espace réservé de la date 6"/>
          <p:cNvSpPr>
            <a:spLocks noGrp="1"/>
          </p:cNvSpPr>
          <p:nvPr>
            <p:ph type="dt" sz="half" idx="10"/>
          </p:nvPr>
        </p:nvSpPr>
        <p:spPr/>
        <p:txBody>
          <a:bodyPr rtlCol="0"/>
          <a:lstStyle>
            <a:lvl1pPr>
              <a:defRPr/>
            </a:lvl1pPr>
          </a:lstStyle>
          <a:p>
            <a:fld id="{06D7215D-F21F-45DC-9287-73F8D38530E4}" type="datetime1">
              <a:rPr lang="fr-FR" smtClean="0"/>
              <a:pPr/>
              <a:t>16/05/2017</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9" name="Espace réservé du numéro de diapositive 8"/>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e la date 2"/>
          <p:cNvSpPr>
            <a:spLocks noGrp="1"/>
          </p:cNvSpPr>
          <p:nvPr>
            <p:ph type="dt" sz="half" idx="10"/>
          </p:nvPr>
        </p:nvSpPr>
        <p:spPr/>
        <p:txBody>
          <a:bodyPr rtlCol="0"/>
          <a:lstStyle/>
          <a:p>
            <a:pPr rtl="0"/>
            <a:fld id="{EA3D6300-A925-4E40-83D3-DB7425DA8D92}" type="datetime1">
              <a:rPr lang="fr-FR" smtClean="0"/>
              <a:t>16/05/2017</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5" name="Espace réservé du numéro de diapositive 4"/>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7B12F62A-CC2E-49E6-88EB-571B3FF2DE8A}" type="datetime1">
              <a:rPr lang="fr-FR" smtClean="0"/>
              <a:t>16/05/2017</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4" name="Espace réservé du numéro de diapositive 3"/>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smtClean="0"/>
              <a:t>Modifiez le style du titre</a:t>
            </a:r>
            <a:endParaRPr lang="fr-FR" dirty="0"/>
          </a:p>
        </p:txBody>
      </p:sp>
      <p:sp>
        <p:nvSpPr>
          <p:cNvPr id="4" name="Espace réservé du texte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smtClean="0"/>
              <a:t>Modifiez les styles du texte du masque</a:t>
            </a:r>
          </a:p>
        </p:txBody>
      </p:sp>
      <p:sp>
        <p:nvSpPr>
          <p:cNvPr id="3" name="Espace réservé du contenu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e la date 4"/>
          <p:cNvSpPr>
            <a:spLocks noGrp="1"/>
          </p:cNvSpPr>
          <p:nvPr>
            <p:ph type="dt" sz="half" idx="10"/>
          </p:nvPr>
        </p:nvSpPr>
        <p:spPr/>
        <p:txBody>
          <a:bodyPr rtlCol="0"/>
          <a:lstStyle/>
          <a:p>
            <a:pPr rtl="0"/>
            <a:fld id="{D83389F6-3AC3-4117-8BF2-9CD446E468A0}" type="datetime1">
              <a:rPr lang="fr-FR" smtClean="0"/>
              <a:t>16/05/2017</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ctr">
            <a:normAutofit/>
          </a:bodyPr>
          <a:lstStyle>
            <a:lvl1pPr>
              <a:defRPr sz="3000"/>
            </a:lvl1pPr>
          </a:lstStyle>
          <a:p>
            <a:pPr rtl="0"/>
            <a:r>
              <a:rPr lang="fr-FR" smtClean="0"/>
              <a:t>Modifiez le style du titre</a:t>
            </a:r>
            <a:endParaRPr lang="fr-FR" dirty="0"/>
          </a:p>
        </p:txBody>
      </p:sp>
      <p:sp>
        <p:nvSpPr>
          <p:cNvPr id="4" name="Espace réservé du texte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smtClean="0"/>
              <a:t>Modifiez les styles du texte du masque</a:t>
            </a:r>
          </a:p>
        </p:txBody>
      </p:sp>
      <p:sp>
        <p:nvSpPr>
          <p:cNvPr id="3" name="Espace réservé d’image 2" descr="Espace réservé vide pour ajouter une image. Cliquez sur l’espace réservé et sélectionnez l’image à ajoute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smtClean="0"/>
              <a:t>Cliquez sur l'icône pour ajouter une image</a:t>
            </a:r>
            <a:endParaRPr lang="fr-FR" dirty="0"/>
          </a:p>
        </p:txBody>
      </p:sp>
      <p:sp>
        <p:nvSpPr>
          <p:cNvPr id="5" name="Espace réservé de la date 4"/>
          <p:cNvSpPr>
            <a:spLocks noGrp="1"/>
          </p:cNvSpPr>
          <p:nvPr>
            <p:ph type="dt" sz="half" idx="10"/>
          </p:nvPr>
        </p:nvSpPr>
        <p:spPr/>
        <p:txBody>
          <a:bodyPr rtlCol="0"/>
          <a:lstStyle/>
          <a:p>
            <a:pPr rtl="0"/>
            <a:fld id="{69DFB81F-413D-4B3C-ACB3-41869F69AF48}" type="datetime1">
              <a:rPr lang="fr-FR" smtClean="0"/>
              <a:t>16/05/2017</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7" name="Espace réservé du numéro de diapositive 6"/>
          <p:cNvSpPr>
            <a:spLocks noGrp="1"/>
          </p:cNvSpPr>
          <p:nvPr>
            <p:ph type="sldNum" sz="quarter" idx="12"/>
          </p:nvPr>
        </p:nvSpPr>
        <p:spPr/>
        <p:txBody>
          <a:bodyPr rtlCol="0"/>
          <a:lstStyle/>
          <a:p>
            <a:pPr rtl="0"/>
            <a:fld id="{BD266BE7-899D-4075-917F-DBDE33B6B692}" type="slidenum">
              <a:rPr lang="fr-FR" smtClean="0"/>
              <a:t>‹N°›</a:t>
            </a:fld>
            <a:endParaRPr lang="fr-F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Espace réservé du titre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p>
          <a:p>
            <a:pPr lvl="5" rtl="0"/>
            <a:r>
              <a:rPr lang="fr-FR" dirty="0" smtClean="0"/>
              <a:t>Sixième</a:t>
            </a:r>
          </a:p>
          <a:p>
            <a:pPr lvl="6" rtl="0"/>
            <a:r>
              <a:rPr lang="fr-FR" dirty="0" smtClean="0"/>
              <a:t>Septième</a:t>
            </a:r>
          </a:p>
          <a:p>
            <a:pPr lvl="7" rtl="0"/>
            <a:r>
              <a:rPr lang="fr-FR" dirty="0" smtClean="0"/>
              <a:t>Huitième</a:t>
            </a:r>
          </a:p>
          <a:p>
            <a:pPr lvl="8" rtl="0"/>
            <a:r>
              <a:rPr lang="fr-FR" dirty="0" smtClean="0"/>
              <a:t>Neuvième</a:t>
            </a:r>
            <a:endParaRPr lang="fr-FR" dirty="0"/>
          </a:p>
        </p:txBody>
      </p:sp>
      <p:sp>
        <p:nvSpPr>
          <p:cNvPr id="4" name="Espace réservé de la date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83A09EB0-8DC2-4DED-ACA5-A7797F41DE4D}" type="datetime1">
              <a:rPr lang="fr-FR" smtClean="0"/>
              <a:pPr/>
              <a:t>16/05/2017</a:t>
            </a:fld>
            <a:endParaRPr lang="fr-FR" dirty="0"/>
          </a:p>
        </p:txBody>
      </p:sp>
      <p:sp>
        <p:nvSpPr>
          <p:cNvPr id="5" name="Espace réservé du pied de page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fr-FR" dirty="0"/>
          </a:p>
        </p:txBody>
      </p:sp>
      <p:sp>
        <p:nvSpPr>
          <p:cNvPr id="6" name="Espace réservé du numéro de diapositive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fr-FR" smtClean="0"/>
              <a:pPr rtl="0"/>
              <a:t>‹N°›</a:t>
            </a:fld>
            <a:endParaRPr lang="fr-F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pedagogie.uquebec.ca/portail/sites/ptc.uquebec.ca.pedagogie/files/R%C3%A9pertoire%20de%20ressources/guide_memento_uqar-_document_final.pdf"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mje.mcgill.ca/article/view/9350/712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pedagogie.uquebec.ca/portail/letablea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pedagogie.uquebec.ca/portail/system/files/documents/membres/letableauvol6_no2_scollin_depot_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usherbrooke.ca/ssf/veille/perspectives-ssf/numeros-precedents/octobre-2015/pratico-pratic/" TargetMode="External"/><Relationship Id="rId5" Type="http://schemas.openxmlformats.org/officeDocument/2006/relationships/hyperlink" Target="https://www.usherbrooke.ca/ssf/veille/pratico-pratic/"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prezi.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rire.ctreq.qc.ca/2016/10/pratique-reflexiv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hyperlink" Target="http://www.letudiant.fr/etudes/en-ecole-ou-a-la-fac-le-top-10-des-nouvelles-manieres-d-apprendre.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occe.coop/~ad02/IMG/pdf/apprendre_en_cooperant_dossier_isabelle_crenn-2.pdf" TargetMode="Externa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cheneliere.ca/4792-livre-ajouter-aux-competences.html" TargetMode="External"/><Relationship Id="rId4" Type="http://schemas.openxmlformats.org/officeDocument/2006/relationships/hyperlink" Target="https://www4.cegep-rimouski.qc.ca/pages/cegep/documents/DPPedago42_Maj.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rire.ctreq.qc.ca/2016/12/retroaction-d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PhilippeMeirieu/status/853991528863281155"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smtClean="0"/>
              <a:t>RÉFÉRENCES INSPIRANTES</a:t>
            </a:r>
            <a:endParaRPr lang="fr-FR" dirty="0"/>
          </a:p>
        </p:txBody>
      </p:sp>
      <p:sp>
        <p:nvSpPr>
          <p:cNvPr id="3" name="Sous-titre 2"/>
          <p:cNvSpPr>
            <a:spLocks noGrp="1"/>
          </p:cNvSpPr>
          <p:nvPr>
            <p:ph type="subTitle" idx="1"/>
          </p:nvPr>
        </p:nvSpPr>
        <p:spPr/>
        <p:txBody>
          <a:bodyPr rtlCol="0"/>
          <a:lstStyle/>
          <a:p>
            <a:pPr rtl="0"/>
            <a:r>
              <a:rPr lang="fr-FR" i="1" dirty="0" smtClean="0"/>
              <a:t>Marie Ménard</a:t>
            </a:r>
          </a:p>
          <a:p>
            <a:pPr rtl="0"/>
            <a:r>
              <a:rPr lang="fr-FR" i="1" dirty="0" smtClean="0"/>
              <a:t>Conseillère pédagogique</a:t>
            </a:r>
            <a:endParaRPr lang="fr-FR" i="1"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0667785" flipH="1">
            <a:off x="7323509" y="3278156"/>
            <a:ext cx="4611564" cy="3074375"/>
          </a:xfrm>
          <a:prstGeom prst="rect">
            <a:avLst/>
          </a:prstGeom>
          <a:ln>
            <a:noFill/>
          </a:ln>
          <a:effectLst>
            <a:softEdge rad="112500"/>
          </a:effectLst>
        </p:spPr>
      </p:pic>
      <p:sp>
        <p:nvSpPr>
          <p:cNvPr id="2" name="Titre 1"/>
          <p:cNvSpPr>
            <a:spLocks noGrp="1"/>
          </p:cNvSpPr>
          <p:nvPr>
            <p:ph type="title"/>
          </p:nvPr>
        </p:nvSpPr>
        <p:spPr/>
        <p:txBody>
          <a:bodyPr rtlCol="0">
            <a:normAutofit fontScale="90000"/>
          </a:bodyPr>
          <a:lstStyle/>
          <a:p>
            <a:r>
              <a:rPr lang="fr-CA" sz="4400" b="1" dirty="0"/>
              <a:t>Mémento pédagogique : petit guide pour grands </a:t>
            </a:r>
            <a:r>
              <a:rPr lang="fr-CA" sz="4400" b="1" dirty="0" smtClean="0"/>
              <a:t>enseignants</a:t>
            </a:r>
            <a:r>
              <a:rPr lang="fr-CA" sz="5400" dirty="0"/>
              <a:t> </a:t>
            </a:r>
            <a:endParaRPr lang="fr-FR" sz="5400" dirty="0">
              <a:latin typeface="Berlin Sans FB Demi" panose="020E0802020502020306" pitchFamily="34" charset="0"/>
            </a:endParaRPr>
          </a:p>
        </p:txBody>
      </p:sp>
      <p:sp>
        <p:nvSpPr>
          <p:cNvPr id="3" name="Espace réservé du texte 2"/>
          <p:cNvSpPr>
            <a:spLocks noGrp="1"/>
          </p:cNvSpPr>
          <p:nvPr>
            <p:ph type="body" idx="1"/>
          </p:nvPr>
        </p:nvSpPr>
        <p:spPr>
          <a:xfrm>
            <a:off x="1372437" y="2432463"/>
            <a:ext cx="9628633" cy="914738"/>
          </a:xfrm>
        </p:spPr>
        <p:txBody>
          <a:bodyPr rtlCol="0">
            <a:noAutofit/>
          </a:bodyPr>
          <a:lstStyle/>
          <a:p>
            <a:r>
              <a:rPr lang="fr-CA" sz="3200" u="sng" dirty="0">
                <a:hlinkClick r:id="rId5"/>
              </a:rPr>
              <a:t>http://pedagogie.uquebec.ca/portail/sites/ptc.uquebec.ca.pedagogie/files/R%C3%A9pertoire%20de%20ressources/guide_memento_uqar-_document_final.pdf</a:t>
            </a:r>
            <a:r>
              <a:rPr lang="fr-CA" sz="3200" dirty="0"/>
              <a:t> </a:t>
            </a:r>
          </a:p>
        </p:txBody>
      </p:sp>
      <p:sp>
        <p:nvSpPr>
          <p:cNvPr id="4" name="Espace réservé du contenu 3"/>
          <p:cNvSpPr>
            <a:spLocks noGrp="1"/>
          </p:cNvSpPr>
          <p:nvPr>
            <p:ph sz="half" idx="2"/>
          </p:nvPr>
        </p:nvSpPr>
        <p:spPr>
          <a:xfrm>
            <a:off x="1372437" y="3548363"/>
            <a:ext cx="6311878" cy="2483321"/>
          </a:xfrm>
        </p:spPr>
        <p:txBody>
          <a:bodyPr rtlCol="0">
            <a:normAutofit/>
          </a:bodyPr>
          <a:lstStyle/>
          <a:p>
            <a:r>
              <a:rPr lang="fr-CA" dirty="0"/>
              <a:t>Plusieurs d’entre nous cherchons à accroitre l’impact de notre enseignement auprès des étudiantes et des étudiants. Vous n’êtes pas obligé de tout lire. 102 pages… on peut se permettre de choisir le sujet qui nous intéresse et se balader ainsi d’un chapitre à l’autre au fil de notre curiosité. </a:t>
            </a:r>
            <a:endParaRPr lang="fr-FR" dirty="0"/>
          </a:p>
        </p:txBody>
      </p:sp>
    </p:spTree>
    <p:extLst>
      <p:ext uri="{BB962C8B-B14F-4D97-AF65-F5344CB8AC3E}">
        <p14:creationId xmlns:p14="http://schemas.microsoft.com/office/powerpoint/2010/main" val="89753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105" y="315341"/>
            <a:ext cx="11191460" cy="1622789"/>
          </a:xfrm>
        </p:spPr>
        <p:txBody>
          <a:bodyPr rtlCol="0">
            <a:normAutofit/>
          </a:bodyPr>
          <a:lstStyle/>
          <a:p>
            <a:r>
              <a:rPr lang="fr-CA" sz="2800" b="1" dirty="0"/>
              <a:t>De légendes pédagogiques à légendes psychologiques : </a:t>
            </a:r>
            <a:r>
              <a:rPr lang="fr-CA" sz="2800" b="1" dirty="0" smtClean="0"/>
              <a:t/>
            </a:r>
            <a:br>
              <a:rPr lang="fr-CA" sz="2800" b="1" dirty="0" smtClean="0"/>
            </a:br>
            <a:r>
              <a:rPr lang="fr-CA" sz="2800" b="1" dirty="0" smtClean="0"/>
              <a:t>analyse </a:t>
            </a:r>
            <a:r>
              <a:rPr lang="fr-CA" sz="2800" b="1" dirty="0"/>
              <a:t>des critiques de N. </a:t>
            </a:r>
            <a:r>
              <a:rPr lang="fr-CA" sz="2800" b="1" dirty="0" err="1"/>
              <a:t>Baillargeon</a:t>
            </a:r>
            <a:r>
              <a:rPr lang="fr-CA" sz="2800" b="1" dirty="0"/>
              <a:t> et didactique des mathématiques</a:t>
            </a:r>
            <a:r>
              <a:rPr lang="fr-CA" sz="2800" dirty="0"/>
              <a:t> </a:t>
            </a:r>
            <a:r>
              <a:rPr lang="fr-CA" sz="4400" dirty="0"/>
              <a:t> </a:t>
            </a:r>
            <a:endParaRPr lang="fr-FR" sz="4400" dirty="0">
              <a:latin typeface="Berlin Sans FB Demi" panose="020E0802020502020306" pitchFamily="34" charset="0"/>
            </a:endParaRPr>
          </a:p>
        </p:txBody>
      </p:sp>
      <p:sp>
        <p:nvSpPr>
          <p:cNvPr id="3" name="Espace réservé du texte 2"/>
          <p:cNvSpPr>
            <a:spLocks noGrp="1"/>
          </p:cNvSpPr>
          <p:nvPr>
            <p:ph type="body" idx="1"/>
          </p:nvPr>
        </p:nvSpPr>
        <p:spPr>
          <a:xfrm>
            <a:off x="1280159" y="1828456"/>
            <a:ext cx="9628633" cy="914738"/>
          </a:xfrm>
        </p:spPr>
        <p:txBody>
          <a:bodyPr rtlCol="0">
            <a:noAutofit/>
          </a:bodyPr>
          <a:lstStyle/>
          <a:p>
            <a:r>
              <a:rPr lang="fr-CA" sz="3200" u="sng" dirty="0">
                <a:hlinkClick r:id="rId3"/>
              </a:rPr>
              <a:t>http://mje.mcgill.ca/article/view/9350/7128</a:t>
            </a:r>
            <a:r>
              <a:rPr lang="fr-CA" sz="3200" dirty="0"/>
              <a:t> </a:t>
            </a:r>
          </a:p>
        </p:txBody>
      </p:sp>
      <p:sp>
        <p:nvSpPr>
          <p:cNvPr id="4" name="Espace réservé du contenu 3"/>
          <p:cNvSpPr>
            <a:spLocks noGrp="1"/>
          </p:cNvSpPr>
          <p:nvPr>
            <p:ph sz="half" idx="2"/>
          </p:nvPr>
        </p:nvSpPr>
        <p:spPr>
          <a:xfrm>
            <a:off x="1280159" y="2935966"/>
            <a:ext cx="6790416" cy="473155"/>
          </a:xfrm>
        </p:spPr>
        <p:txBody>
          <a:bodyPr rtlCol="0">
            <a:normAutofit/>
          </a:bodyPr>
          <a:lstStyle/>
          <a:p>
            <a:pPr marL="0" indent="0">
              <a:buNone/>
            </a:pPr>
            <a:r>
              <a:rPr lang="fr-CA" i="1" dirty="0" err="1"/>
              <a:t>Gusatavo</a:t>
            </a:r>
            <a:r>
              <a:rPr lang="fr-CA" i="1" dirty="0"/>
              <a:t> </a:t>
            </a:r>
            <a:r>
              <a:rPr lang="fr-CA" i="1" dirty="0" err="1" smtClean="0"/>
              <a:t>barallobres</a:t>
            </a:r>
            <a:r>
              <a:rPr lang="fr-CA" dirty="0" smtClean="0"/>
              <a:t>, Université </a:t>
            </a:r>
            <a:r>
              <a:rPr lang="fr-CA" dirty="0"/>
              <a:t>du Québec à </a:t>
            </a:r>
            <a:r>
              <a:rPr lang="fr-CA" dirty="0" smtClean="0"/>
              <a:t>Montréal</a:t>
            </a:r>
            <a:endParaRPr lang="fr-CA" dirty="0"/>
          </a:p>
        </p:txBody>
      </p:sp>
      <p:sp>
        <p:nvSpPr>
          <p:cNvPr id="9" name="Espace réservé du contenu 3"/>
          <p:cNvSpPr>
            <a:spLocks noGrp="1"/>
          </p:cNvSpPr>
          <p:nvPr>
            <p:ph sz="half" idx="2"/>
          </p:nvPr>
        </p:nvSpPr>
        <p:spPr>
          <a:xfrm>
            <a:off x="1143001" y="3671467"/>
            <a:ext cx="10227366" cy="2182681"/>
          </a:xfrm>
        </p:spPr>
        <p:txBody>
          <a:bodyPr rtlCol="0">
            <a:normAutofit/>
          </a:bodyPr>
          <a:lstStyle/>
          <a:p>
            <a:r>
              <a:rPr lang="fr-CA" sz="3200" dirty="0" smtClean="0"/>
              <a:t>Regarder </a:t>
            </a:r>
            <a:r>
              <a:rPr lang="fr-CA" sz="3200" dirty="0"/>
              <a:t>de l’autre côté de la médaille peut avoir un certain intérêt ! C’est une invitation, que vous soyez un fan fini de Normand </a:t>
            </a:r>
            <a:r>
              <a:rPr lang="fr-CA" sz="3200" dirty="0" err="1"/>
              <a:t>Baillargeon</a:t>
            </a:r>
            <a:r>
              <a:rPr lang="fr-CA" sz="3200" dirty="0"/>
              <a:t> ou que vous l’ayez en grippe </a:t>
            </a:r>
            <a:r>
              <a:rPr lang="fr-CA" sz="3200" dirty="0">
                <a:sym typeface="Wingdings" panose="05000000000000000000" pitchFamily="2" charset="2"/>
              </a:rPr>
              <a:t></a:t>
            </a:r>
            <a:r>
              <a:rPr lang="fr-CA" sz="3200" dirty="0"/>
              <a:t> </a:t>
            </a:r>
            <a:endParaRPr lang="fr-FR" sz="3200" dirty="0"/>
          </a:p>
        </p:txBody>
      </p:sp>
      <p:sp>
        <p:nvSpPr>
          <p:cNvPr id="10" name="Vague 9"/>
          <p:cNvSpPr/>
          <p:nvPr/>
        </p:nvSpPr>
        <p:spPr>
          <a:xfrm>
            <a:off x="3359426" y="5724938"/>
            <a:ext cx="5098775" cy="586409"/>
          </a:xfrm>
          <a:prstGeom prst="wave">
            <a:avLst>
              <a:gd name="adj1" fmla="val 20000"/>
              <a:gd name="adj2" fmla="val -1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3368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fr-FR" sz="4400" dirty="0">
                <a:latin typeface="Berlin Sans FB Demi" panose="020E0802020502020306" pitchFamily="34" charset="0"/>
              </a:rPr>
              <a:t>LE TABLEAU</a:t>
            </a:r>
          </a:p>
        </p:txBody>
      </p:sp>
      <p:sp>
        <p:nvSpPr>
          <p:cNvPr id="3" name="Espace réservé du texte 2"/>
          <p:cNvSpPr>
            <a:spLocks noGrp="1"/>
          </p:cNvSpPr>
          <p:nvPr>
            <p:ph type="body" idx="1"/>
          </p:nvPr>
        </p:nvSpPr>
        <p:spPr>
          <a:xfrm>
            <a:off x="1280159" y="1828456"/>
            <a:ext cx="8484625" cy="637907"/>
          </a:xfrm>
        </p:spPr>
        <p:txBody>
          <a:bodyPr rtlCol="0">
            <a:noAutofit/>
          </a:bodyPr>
          <a:lstStyle/>
          <a:p>
            <a:r>
              <a:rPr lang="fr-CA" sz="3200" u="sng" dirty="0">
                <a:hlinkClick r:id="rId3"/>
              </a:rPr>
              <a:t>http://pedagogie.uquebec.ca/portail/letableau</a:t>
            </a:r>
            <a:r>
              <a:rPr lang="fr-CA" sz="3200" dirty="0"/>
              <a:t> </a:t>
            </a:r>
            <a:endParaRPr lang="fr-FR" sz="3200" dirty="0"/>
          </a:p>
        </p:txBody>
      </p:sp>
      <p:sp>
        <p:nvSpPr>
          <p:cNvPr id="4" name="Espace réservé du contenu 3"/>
          <p:cNvSpPr>
            <a:spLocks noGrp="1"/>
          </p:cNvSpPr>
          <p:nvPr>
            <p:ph sz="half" idx="2"/>
          </p:nvPr>
        </p:nvSpPr>
        <p:spPr/>
        <p:txBody>
          <a:bodyPr rtlCol="0">
            <a:normAutofit fontScale="92500" lnSpcReduction="10000"/>
          </a:bodyPr>
          <a:lstStyle/>
          <a:p>
            <a:r>
              <a:rPr lang="fr-CA" dirty="0"/>
              <a:t>Un concept : Mise en situation, Pourquoi, Quoi, Ce que nous dit la recherche, Comment, Pour en savoir plus… La même formule, appliquée à des sujets extrêmement variés. En deux pages, vous avez ce qu’il faut pour vous faire une idée par rapport à une approche en pédagogie, pour vous lancer dans une prochaine expérimentation, pour trouver les arguments qui vous manquent, pour nourrir votre soif d’apprendre</a:t>
            </a:r>
            <a:r>
              <a:rPr lang="fr-CA" dirty="0" smtClean="0"/>
              <a:t>…</a:t>
            </a:r>
            <a:endParaRPr lang="fr-CA" dirty="0"/>
          </a:p>
          <a:p>
            <a:pPr rtl="0"/>
            <a:endParaRPr lang="fr-FR" dirty="0"/>
          </a:p>
        </p:txBody>
      </p:sp>
      <p:sp>
        <p:nvSpPr>
          <p:cNvPr id="5" name="Espace réservé du texte 4"/>
          <p:cNvSpPr>
            <a:spLocks noGrp="1"/>
          </p:cNvSpPr>
          <p:nvPr>
            <p:ph type="body" sz="quarter" idx="3"/>
          </p:nvPr>
        </p:nvSpPr>
        <p:spPr>
          <a:xfrm>
            <a:off x="6216242" y="4913084"/>
            <a:ext cx="5061668" cy="1716885"/>
          </a:xfrm>
        </p:spPr>
        <p:txBody>
          <a:bodyPr rtlCol="0">
            <a:normAutofit/>
          </a:bodyPr>
          <a:lstStyle/>
          <a:p>
            <a:r>
              <a:rPr lang="fr-CA" dirty="0"/>
              <a:t>Un exemple : </a:t>
            </a:r>
            <a:r>
              <a:rPr lang="fr-CA" u="sng" dirty="0">
                <a:hlinkClick r:id="rId4"/>
              </a:rPr>
              <a:t>http://pedagogie.uquebec.ca/portail/system/files/documents/membres/letableauvol6_no2_scollin_depot_0.pdf</a:t>
            </a:r>
            <a:r>
              <a:rPr lang="fr-CA" dirty="0"/>
              <a:t> </a:t>
            </a:r>
          </a:p>
          <a:p>
            <a:pPr rtl="0"/>
            <a:endParaRPr lang="fr-FR" dirty="0"/>
          </a:p>
        </p:txBody>
      </p:sp>
      <p:pic>
        <p:nvPicPr>
          <p:cNvPr id="7" name="Espace réservé du contenu 6"/>
          <p:cNvPicPr>
            <a:picLocks noGrp="1" noChangeAspect="1"/>
          </p:cNvPicPr>
          <p:nvPr>
            <p:ph sz="quarter" idx="4"/>
          </p:nvPr>
        </p:nvPicPr>
        <p:blipFill rotWithShape="1">
          <a:blip r:embed="rId5">
            <a:clrChange>
              <a:clrFrom>
                <a:srgbClr val="DAD7DD"/>
              </a:clrFrom>
              <a:clrTo>
                <a:srgbClr val="DAD7DD">
                  <a:alpha val="0"/>
                </a:srgbClr>
              </a:clrTo>
            </a:clrChange>
          </a:blip>
          <a:srcRect l="7907" t="4161" r="4266"/>
          <a:stretch/>
        </p:blipFill>
        <p:spPr>
          <a:xfrm rot="20666195">
            <a:off x="6328048" y="3051560"/>
            <a:ext cx="2458428" cy="1169389"/>
          </a:xfrm>
          <a:prstGeom prst="rect">
            <a:avLst/>
          </a:prstGeom>
        </p:spPr>
      </p:pic>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13331" r="11321"/>
          <a:stretch/>
        </p:blipFill>
        <p:spPr>
          <a:xfrm rot="20477782">
            <a:off x="7632617" y="2754527"/>
            <a:ext cx="1758547" cy="1773764"/>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11987" t="7757" r="18405" b="6783"/>
          <a:stretch/>
        </p:blipFill>
        <p:spPr>
          <a:xfrm rot="1481395">
            <a:off x="9483884" y="3325130"/>
            <a:ext cx="1694576" cy="1560353"/>
          </a:xfrm>
          <a:prstGeom prst="rect">
            <a:avLst/>
          </a:prstGeom>
        </p:spPr>
      </p:pic>
      <p:sp>
        <p:nvSpPr>
          <p:cNvPr id="2" name="Titre 1"/>
          <p:cNvSpPr>
            <a:spLocks noGrp="1"/>
          </p:cNvSpPr>
          <p:nvPr>
            <p:ph type="title"/>
          </p:nvPr>
        </p:nvSpPr>
        <p:spPr/>
        <p:txBody>
          <a:bodyPr rtlCol="0">
            <a:normAutofit/>
          </a:bodyPr>
          <a:lstStyle/>
          <a:p>
            <a:r>
              <a:rPr lang="fr-CA" sz="4400" b="1" dirty="0" err="1"/>
              <a:t>Pratico-praTIC</a:t>
            </a:r>
            <a:r>
              <a:rPr lang="fr-CA" sz="4400" dirty="0"/>
              <a:t> </a:t>
            </a:r>
            <a:endParaRPr lang="fr-FR" sz="4400" dirty="0">
              <a:latin typeface="Berlin Sans FB Demi" panose="020E0802020502020306" pitchFamily="34" charset="0"/>
            </a:endParaRPr>
          </a:p>
        </p:txBody>
      </p:sp>
      <p:sp>
        <p:nvSpPr>
          <p:cNvPr id="3" name="Espace réservé du texte 2"/>
          <p:cNvSpPr>
            <a:spLocks noGrp="1"/>
          </p:cNvSpPr>
          <p:nvPr>
            <p:ph type="body" idx="1"/>
          </p:nvPr>
        </p:nvSpPr>
        <p:spPr>
          <a:xfrm>
            <a:off x="1280159" y="1828456"/>
            <a:ext cx="9628633" cy="914738"/>
          </a:xfrm>
        </p:spPr>
        <p:txBody>
          <a:bodyPr rtlCol="0">
            <a:noAutofit/>
          </a:bodyPr>
          <a:lstStyle/>
          <a:p>
            <a:r>
              <a:rPr lang="fr-CA" sz="3200" u="sng" dirty="0">
                <a:hlinkClick r:id="rId5"/>
              </a:rPr>
              <a:t>https://www.usherbrooke.ca/ssf/veille/pratico-pratic/</a:t>
            </a:r>
            <a:endParaRPr lang="fr-CA" sz="3200" dirty="0"/>
          </a:p>
        </p:txBody>
      </p:sp>
      <p:sp>
        <p:nvSpPr>
          <p:cNvPr id="4" name="Espace réservé du contenu 3"/>
          <p:cNvSpPr>
            <a:spLocks noGrp="1"/>
          </p:cNvSpPr>
          <p:nvPr>
            <p:ph sz="half" idx="2"/>
          </p:nvPr>
        </p:nvSpPr>
        <p:spPr>
          <a:xfrm>
            <a:off x="1280159" y="2935966"/>
            <a:ext cx="4489704" cy="3433769"/>
          </a:xfrm>
        </p:spPr>
        <p:txBody>
          <a:bodyPr rtlCol="0">
            <a:normAutofit/>
          </a:bodyPr>
          <a:lstStyle/>
          <a:p>
            <a:r>
              <a:rPr lang="fr-CA" dirty="0"/>
              <a:t>Ces rubriques du bulletin </a:t>
            </a:r>
            <a:r>
              <a:rPr lang="fr-CA" i="1" dirty="0"/>
              <a:t>Perspectives SSF</a:t>
            </a:r>
            <a:r>
              <a:rPr lang="fr-CA" dirty="0"/>
              <a:t> présentent des trucs </a:t>
            </a:r>
            <a:r>
              <a:rPr lang="fr-CA" dirty="0" err="1"/>
              <a:t>technopédagogiques</a:t>
            </a:r>
            <a:r>
              <a:rPr lang="fr-CA" dirty="0"/>
              <a:t>. Pour ceux et celles qui souhaitent s’approprier davantage les technologies en soutien à la formation trouveront des astuces faciles à intégrer à l’enseignement</a:t>
            </a:r>
            <a:r>
              <a:rPr lang="fr-CA" dirty="0" smtClean="0"/>
              <a:t>…</a:t>
            </a:r>
            <a:endParaRPr lang="fr-FR" dirty="0"/>
          </a:p>
        </p:txBody>
      </p:sp>
      <p:sp>
        <p:nvSpPr>
          <p:cNvPr id="5" name="Espace réservé du texte 4"/>
          <p:cNvSpPr>
            <a:spLocks noGrp="1"/>
          </p:cNvSpPr>
          <p:nvPr>
            <p:ph type="body" sz="quarter" idx="3"/>
          </p:nvPr>
        </p:nvSpPr>
        <p:spPr>
          <a:xfrm>
            <a:off x="6216242" y="4913084"/>
            <a:ext cx="5061668" cy="1716885"/>
          </a:xfrm>
        </p:spPr>
        <p:txBody>
          <a:bodyPr rtlCol="0">
            <a:normAutofit fontScale="92500"/>
          </a:bodyPr>
          <a:lstStyle/>
          <a:p>
            <a:r>
              <a:rPr lang="fr-CA" dirty="0"/>
              <a:t>Un exemple : </a:t>
            </a:r>
            <a:r>
              <a:rPr lang="fr-CA" u="sng" dirty="0">
                <a:hlinkClick r:id="rId6"/>
              </a:rPr>
              <a:t>https://www.usherbrooke.ca/ssf/veille/perspectives-ssf/numeros-precedents/octobre-2015/pratico-pratic/</a:t>
            </a:r>
            <a:r>
              <a:rPr lang="fr-CA" dirty="0"/>
              <a:t> </a:t>
            </a:r>
          </a:p>
          <a:p>
            <a:pPr rtl="0"/>
            <a:endParaRPr lang="fr-FR" dirty="0"/>
          </a:p>
        </p:txBody>
      </p:sp>
      <p:pic>
        <p:nvPicPr>
          <p:cNvPr id="8" name="Espace réservé du contenu 7"/>
          <p:cNvPicPr>
            <a:picLocks noGrp="1" noChangeAspect="1"/>
          </p:cNvPicPr>
          <p:nvPr>
            <p:ph sz="quarter" idx="4"/>
          </p:nvPr>
        </p:nvPicPr>
        <p:blipFill rotWithShape="1">
          <a:blip r:embed="rId7" cstate="print">
            <a:extLst>
              <a:ext uri="{28A0092B-C50C-407E-A947-70E740481C1C}">
                <a14:useLocalDpi xmlns:a14="http://schemas.microsoft.com/office/drawing/2010/main" val="0"/>
              </a:ext>
            </a:extLst>
          </a:blip>
          <a:srcRect l="9980" r="11513"/>
          <a:stretch/>
        </p:blipFill>
        <p:spPr>
          <a:xfrm>
            <a:off x="6094475" y="3898179"/>
            <a:ext cx="1895912" cy="754672"/>
          </a:xfrm>
        </p:spPr>
      </p:pic>
    </p:spTree>
    <p:extLst>
      <p:ext uri="{BB962C8B-B14F-4D97-AF65-F5344CB8AC3E}">
        <p14:creationId xmlns:p14="http://schemas.microsoft.com/office/powerpoint/2010/main" val="146868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en-CA" sz="4400" b="1" dirty="0"/>
              <a:t>Prezi Next</a:t>
            </a:r>
            <a:r>
              <a:rPr lang="en-CA" sz="4400" dirty="0"/>
              <a:t> </a:t>
            </a:r>
            <a:r>
              <a:rPr lang="fr-CA" sz="4400" dirty="0"/>
              <a:t> </a:t>
            </a:r>
            <a:endParaRPr lang="fr-FR" sz="4400" dirty="0">
              <a:latin typeface="Berlin Sans FB Demi" panose="020E0802020502020306" pitchFamily="34" charset="0"/>
            </a:endParaRPr>
          </a:p>
        </p:txBody>
      </p:sp>
      <p:sp>
        <p:nvSpPr>
          <p:cNvPr id="3" name="Espace réservé du texte 2"/>
          <p:cNvSpPr>
            <a:spLocks noGrp="1"/>
          </p:cNvSpPr>
          <p:nvPr>
            <p:ph type="body" idx="1"/>
          </p:nvPr>
        </p:nvSpPr>
        <p:spPr>
          <a:xfrm>
            <a:off x="1280159" y="1828456"/>
            <a:ext cx="9628633" cy="914738"/>
          </a:xfrm>
        </p:spPr>
        <p:txBody>
          <a:bodyPr rtlCol="0">
            <a:noAutofit/>
          </a:bodyPr>
          <a:lstStyle/>
          <a:p>
            <a:r>
              <a:rPr lang="fr-CA" sz="3200" dirty="0"/>
              <a:t> </a:t>
            </a:r>
            <a:r>
              <a:rPr lang="en-CA" sz="3200" u="sng" dirty="0">
                <a:hlinkClick r:id="rId3"/>
              </a:rPr>
              <a:t>https://prezi.com</a:t>
            </a:r>
            <a:endParaRPr lang="fr-CA" sz="3200" dirty="0"/>
          </a:p>
        </p:txBody>
      </p:sp>
      <p:sp>
        <p:nvSpPr>
          <p:cNvPr id="4" name="Espace réservé du contenu 3"/>
          <p:cNvSpPr>
            <a:spLocks noGrp="1"/>
          </p:cNvSpPr>
          <p:nvPr>
            <p:ph sz="half" idx="2"/>
          </p:nvPr>
        </p:nvSpPr>
        <p:spPr>
          <a:xfrm>
            <a:off x="1280159" y="2935966"/>
            <a:ext cx="4489704" cy="3433769"/>
          </a:xfrm>
        </p:spPr>
        <p:txBody>
          <a:bodyPr rtlCol="0">
            <a:normAutofit/>
          </a:bodyPr>
          <a:lstStyle/>
          <a:p>
            <a:r>
              <a:rPr lang="fr-CA" dirty="0"/>
              <a:t>Si vous utilisez déjà </a:t>
            </a:r>
            <a:r>
              <a:rPr lang="fr-CA" dirty="0" err="1"/>
              <a:t>Prezi</a:t>
            </a:r>
            <a:r>
              <a:rPr lang="fr-CA" dirty="0"/>
              <a:t>, le dernier né vous intéressera encore plus, car il permet, entre autres, de voir les présentations en mode présentateur, de faire des cartes mentales, de partager plus facilement, de collaborer, d’aller droit au sujet qui vous intéresse. À essayer !</a:t>
            </a:r>
          </a:p>
        </p:txBody>
      </p:sp>
      <p:pic>
        <p:nvPicPr>
          <p:cNvPr id="12" name="Espace réservé du contenu 11"/>
          <p:cNvPicPr>
            <a:picLocks noGrp="1" noChangeAspect="1"/>
          </p:cNvPicPr>
          <p:nvPr>
            <p:ph sz="quarter" idx="4"/>
          </p:nvPr>
        </p:nvPicPr>
        <p:blipFill rotWithShape="1">
          <a:blip r:embed="rId4"/>
          <a:srcRect l="1082" t="1519"/>
          <a:stretch/>
        </p:blipFill>
        <p:spPr>
          <a:xfrm>
            <a:off x="6467912" y="3296872"/>
            <a:ext cx="4440880" cy="2530949"/>
          </a:xfrm>
          <a:prstGeom prst="rect">
            <a:avLst/>
          </a:prstGeom>
        </p:spPr>
      </p:pic>
    </p:spTree>
    <p:extLst>
      <p:ext uri="{BB962C8B-B14F-4D97-AF65-F5344CB8AC3E}">
        <p14:creationId xmlns:p14="http://schemas.microsoft.com/office/powerpoint/2010/main" val="13417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r>
              <a:rPr lang="fr-CA" sz="4400" b="1" dirty="0"/>
              <a:t>La </a:t>
            </a:r>
            <a:r>
              <a:rPr lang="fr-CA" sz="6000" b="1" dirty="0"/>
              <a:t>pratique réflexive</a:t>
            </a:r>
            <a:r>
              <a:rPr lang="fr-CA" sz="5300" b="1" dirty="0"/>
              <a:t> </a:t>
            </a:r>
            <a:r>
              <a:rPr lang="fr-CA" sz="4400" b="1" dirty="0"/>
              <a:t>comme outil de développement professionnel  </a:t>
            </a:r>
            <a:r>
              <a:rPr lang="fr-CA" sz="4400" dirty="0"/>
              <a:t> </a:t>
            </a:r>
            <a:endParaRPr lang="fr-FR" sz="4400" dirty="0">
              <a:latin typeface="Berlin Sans FB Demi" panose="020E0802020502020306" pitchFamily="34" charset="0"/>
            </a:endParaRPr>
          </a:p>
        </p:txBody>
      </p:sp>
      <p:sp>
        <p:nvSpPr>
          <p:cNvPr id="3" name="Espace réservé du texte 2"/>
          <p:cNvSpPr>
            <a:spLocks noGrp="1"/>
          </p:cNvSpPr>
          <p:nvPr>
            <p:ph type="body" idx="1"/>
          </p:nvPr>
        </p:nvSpPr>
        <p:spPr>
          <a:xfrm>
            <a:off x="1280159" y="1828456"/>
            <a:ext cx="9628633" cy="914738"/>
          </a:xfrm>
        </p:spPr>
        <p:txBody>
          <a:bodyPr rtlCol="0">
            <a:noAutofit/>
          </a:bodyPr>
          <a:lstStyle/>
          <a:p>
            <a:r>
              <a:rPr lang="fr-CA" sz="3200" u="sng" dirty="0">
                <a:hlinkClick r:id="rId3"/>
              </a:rPr>
              <a:t>http://rire.ctreq.qc.ca/2016/10/pratique-reflexive/</a:t>
            </a:r>
            <a:r>
              <a:rPr lang="fr-CA" sz="3200" dirty="0"/>
              <a:t> </a:t>
            </a:r>
          </a:p>
        </p:txBody>
      </p:sp>
      <p:sp>
        <p:nvSpPr>
          <p:cNvPr id="4" name="Espace réservé du contenu 3"/>
          <p:cNvSpPr>
            <a:spLocks noGrp="1"/>
          </p:cNvSpPr>
          <p:nvPr>
            <p:ph sz="half" idx="2"/>
          </p:nvPr>
        </p:nvSpPr>
        <p:spPr>
          <a:xfrm>
            <a:off x="1280159" y="2935966"/>
            <a:ext cx="4489704" cy="3433769"/>
          </a:xfrm>
        </p:spPr>
        <p:txBody>
          <a:bodyPr rtlCol="0">
            <a:normAutofit/>
          </a:bodyPr>
          <a:lstStyle/>
          <a:p>
            <a:r>
              <a:rPr lang="fr-CA" dirty="0"/>
              <a:t>On le fait de façon intuitive après un cours, en revenant dans la voiture, mais en le faisant d’une façon plus systématique et plus organisée, les résultats risquent d’être au rendez-vous. L’idée est donc d’adopter une posture réflexive et critique à l’égard de sa pratique. </a:t>
            </a:r>
            <a:endParaRPr lang="fr-FR" dirty="0"/>
          </a:p>
        </p:txBody>
      </p:sp>
      <p:sp>
        <p:nvSpPr>
          <p:cNvPr id="6" name="Espace réservé du contenu 5"/>
          <p:cNvSpPr>
            <a:spLocks noGrp="1"/>
          </p:cNvSpPr>
          <p:nvPr>
            <p:ph sz="quarter" idx="4"/>
          </p:nvPr>
        </p:nvSpPr>
        <p:spPr>
          <a:xfrm>
            <a:off x="6094475" y="2935965"/>
            <a:ext cx="4489704" cy="3433769"/>
          </a:xfrm>
        </p:spPr>
        <p:txBody>
          <a:bodyPr/>
          <a:lstStyle/>
          <a:p>
            <a:pPr marL="0" indent="0">
              <a:buNone/>
            </a:pPr>
            <a:r>
              <a:rPr lang="fr-CA" i="1" dirty="0" smtClean="0">
                <a:latin typeface="+mj-lt"/>
              </a:rPr>
              <a:t>« La </a:t>
            </a:r>
            <a:r>
              <a:rPr lang="fr-CA" i="1" dirty="0">
                <a:latin typeface="+mj-lt"/>
              </a:rPr>
              <a:t>pratique réflexive consiste à porter un regard critique sur son propre fonctionnement</a:t>
            </a:r>
            <a:r>
              <a:rPr lang="fr-CA" i="1" dirty="0" smtClean="0">
                <a:latin typeface="+mj-lt"/>
              </a:rPr>
              <a:t>. »</a:t>
            </a:r>
            <a:endParaRPr lang="fr-CA" i="1" dirty="0">
              <a:latin typeface="+mj-lt"/>
            </a:endParaRPr>
          </a:p>
          <a:p>
            <a:pPr marL="0" indent="0">
              <a:buNone/>
            </a:pPr>
            <a:endParaRPr lang="fr-CA"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002" y="3613621"/>
            <a:ext cx="3946968" cy="2948884"/>
          </a:xfrm>
          <a:prstGeom prst="rect">
            <a:avLst/>
          </a:prstGeom>
        </p:spPr>
      </p:pic>
    </p:spTree>
    <p:extLst>
      <p:ext uri="{BB962C8B-B14F-4D97-AF65-F5344CB8AC3E}">
        <p14:creationId xmlns:p14="http://schemas.microsoft.com/office/powerpoint/2010/main" val="34023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fr-CA" sz="4000" b="1" dirty="0"/>
              <a:t>Nouvelles méthodes d’apprentissage à l’école et à </a:t>
            </a:r>
            <a:r>
              <a:rPr lang="fr-CA" sz="4000" b="1" dirty="0" smtClean="0"/>
              <a:t>l’université</a:t>
            </a:r>
            <a:r>
              <a:rPr lang="fr-CA" sz="4400" b="1" dirty="0" smtClean="0"/>
              <a:t> </a:t>
            </a:r>
            <a:r>
              <a:rPr lang="fr-CA" sz="4400" dirty="0"/>
              <a:t> </a:t>
            </a:r>
            <a:endParaRPr lang="fr-FR" sz="4400" dirty="0">
              <a:latin typeface="Berlin Sans FB Demi" panose="020E0802020502020306" pitchFamily="34" charset="0"/>
            </a:endParaRPr>
          </a:p>
        </p:txBody>
      </p:sp>
      <p:sp>
        <p:nvSpPr>
          <p:cNvPr id="3" name="Espace réservé du texte 2"/>
          <p:cNvSpPr>
            <a:spLocks noGrp="1"/>
          </p:cNvSpPr>
          <p:nvPr>
            <p:ph type="body" idx="1"/>
          </p:nvPr>
        </p:nvSpPr>
        <p:spPr>
          <a:xfrm>
            <a:off x="1280160" y="1353714"/>
            <a:ext cx="10492698" cy="1669409"/>
          </a:xfrm>
        </p:spPr>
        <p:txBody>
          <a:bodyPr rtlCol="0">
            <a:noAutofit/>
          </a:bodyPr>
          <a:lstStyle/>
          <a:p>
            <a:r>
              <a:rPr lang="fr-CA" sz="3200" u="sng" dirty="0">
                <a:hlinkClick r:id="rId3"/>
              </a:rPr>
              <a:t>http://www.letudiant.fr/etudes/en-ecole-ou-a-la-fac-le-top-10-des-nouvelles-manieres-d-apprendre.html</a:t>
            </a:r>
            <a:endParaRPr lang="fr-CA" sz="3200" dirty="0"/>
          </a:p>
        </p:txBody>
      </p:sp>
      <p:sp>
        <p:nvSpPr>
          <p:cNvPr id="4" name="Espace réservé du contenu 3"/>
          <p:cNvSpPr>
            <a:spLocks noGrp="1"/>
          </p:cNvSpPr>
          <p:nvPr>
            <p:ph sz="half" idx="2"/>
          </p:nvPr>
        </p:nvSpPr>
        <p:spPr>
          <a:xfrm>
            <a:off x="1338882" y="3372193"/>
            <a:ext cx="5842094" cy="2844049"/>
          </a:xfrm>
        </p:spPr>
        <p:txBody>
          <a:bodyPr rtlCol="0">
            <a:normAutofit/>
          </a:bodyPr>
          <a:lstStyle/>
          <a:p>
            <a:r>
              <a:rPr lang="fr-CA" dirty="0"/>
              <a:t>Qu’il s’agisse de travail collaboratif, d’interaction en cours via les </a:t>
            </a:r>
            <a:r>
              <a:rPr lang="fr-CA" dirty="0" err="1"/>
              <a:t>télévoteurs</a:t>
            </a:r>
            <a:r>
              <a:rPr lang="fr-CA" dirty="0"/>
              <a:t> ou les réseaux sociaux… L'enseignement supérieur ne se réduit plus aujourd'hui au traditionnel cours magistral. Voici un tour d'horizon de ces pédagogies actives qui se multiplient dans les écoles et les universités : le top 10 des nouvelles manières d’apprendre. </a:t>
            </a:r>
            <a:endParaRPr lang="fr-FR" dirty="0"/>
          </a:p>
        </p:txBody>
      </p:sp>
      <p:pic>
        <p:nvPicPr>
          <p:cNvPr id="5" name="Image 4"/>
          <p:cNvPicPr>
            <a:picLocks noChangeAspect="1"/>
          </p:cNvPicPr>
          <p:nvPr/>
        </p:nvPicPr>
        <p:blipFill>
          <a:blip r:embed="rId4"/>
          <a:stretch>
            <a:fillRect/>
          </a:stretch>
        </p:blipFill>
        <p:spPr>
          <a:xfrm rot="20887103">
            <a:off x="8608678" y="3164646"/>
            <a:ext cx="2901018" cy="1644279"/>
          </a:xfrm>
          <a:prstGeom prst="rect">
            <a:avLst/>
          </a:prstGeom>
        </p:spPr>
      </p:pic>
      <p:pic>
        <p:nvPicPr>
          <p:cNvPr id="7" name="Image 6"/>
          <p:cNvPicPr>
            <a:picLocks noChangeAspect="1"/>
          </p:cNvPicPr>
          <p:nvPr/>
        </p:nvPicPr>
        <p:blipFill>
          <a:blip r:embed="rId5"/>
          <a:stretch>
            <a:fillRect/>
          </a:stretch>
        </p:blipFill>
        <p:spPr>
          <a:xfrm rot="770912">
            <a:off x="7608818" y="4585348"/>
            <a:ext cx="2372642" cy="1765396"/>
          </a:xfrm>
          <a:prstGeom prst="rect">
            <a:avLst/>
          </a:prstGeom>
        </p:spPr>
      </p:pic>
    </p:spTree>
    <p:extLst>
      <p:ext uri="{BB962C8B-B14F-4D97-AF65-F5344CB8AC3E}">
        <p14:creationId xmlns:p14="http://schemas.microsoft.com/office/powerpoint/2010/main" val="56324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fr-CA" sz="4400" b="1" dirty="0"/>
              <a:t>Apprendre en </a:t>
            </a:r>
            <a:r>
              <a:rPr lang="fr-CA" sz="4400" b="1" dirty="0" smtClean="0"/>
              <a:t>coopérant</a:t>
            </a:r>
            <a:r>
              <a:rPr lang="fr-CA" sz="4400" dirty="0"/>
              <a:t> </a:t>
            </a:r>
            <a:endParaRPr lang="fr-FR" sz="4400" dirty="0">
              <a:latin typeface="Berlin Sans FB Demi" panose="020E0802020502020306" pitchFamily="34" charset="0"/>
            </a:endParaRPr>
          </a:p>
        </p:txBody>
      </p:sp>
      <p:sp>
        <p:nvSpPr>
          <p:cNvPr id="3" name="Espace réservé du texte 2"/>
          <p:cNvSpPr>
            <a:spLocks noGrp="1"/>
          </p:cNvSpPr>
          <p:nvPr>
            <p:ph type="body" idx="1"/>
          </p:nvPr>
        </p:nvSpPr>
        <p:spPr>
          <a:xfrm>
            <a:off x="738231" y="1617431"/>
            <a:ext cx="11004238" cy="1669409"/>
          </a:xfrm>
        </p:spPr>
        <p:txBody>
          <a:bodyPr rtlCol="0">
            <a:noAutofit/>
          </a:bodyPr>
          <a:lstStyle/>
          <a:p>
            <a:r>
              <a:rPr lang="fr-CA" u="sng" dirty="0">
                <a:hlinkClick r:id="rId3"/>
              </a:rPr>
              <a:t>http://www.occe.coop/~ad02/IMG/pdf/apprendre_en_cooperant_dossier_isabelle_crenn-2.pdf</a:t>
            </a:r>
            <a:r>
              <a:rPr lang="fr-CA" dirty="0"/>
              <a:t> </a:t>
            </a:r>
          </a:p>
          <a:p>
            <a:r>
              <a:rPr lang="fr-CA" u="sng" dirty="0">
                <a:hlinkClick r:id="rId4"/>
              </a:rPr>
              <a:t>https://www4.cegep-rimouski.qc.ca/pages/cegep/documents/DPPedago42_Maj.pdf</a:t>
            </a:r>
            <a:r>
              <a:rPr lang="fr-CA" dirty="0"/>
              <a:t> </a:t>
            </a:r>
          </a:p>
        </p:txBody>
      </p:sp>
      <p:sp>
        <p:nvSpPr>
          <p:cNvPr id="4" name="Espace réservé du contenu 3"/>
          <p:cNvSpPr>
            <a:spLocks noGrp="1"/>
          </p:cNvSpPr>
          <p:nvPr>
            <p:ph sz="half" idx="2"/>
          </p:nvPr>
        </p:nvSpPr>
        <p:spPr>
          <a:xfrm>
            <a:off x="738231" y="3481250"/>
            <a:ext cx="6602136" cy="2709825"/>
          </a:xfrm>
        </p:spPr>
        <p:txBody>
          <a:bodyPr rtlCol="0">
            <a:normAutofit lnSpcReduction="10000"/>
          </a:bodyPr>
          <a:lstStyle/>
          <a:p>
            <a:r>
              <a:rPr lang="fr-CA" dirty="0"/>
              <a:t>En 4 pages, en version française ou québécoise, vous aurez l’essentiel de ce que veut dire travailler en coopération. Une définition, les composantes de l’apprentissage coopératif, les valeurs, les avantages, les fondements… tout y est, ou presque. Le mieux est de se faire un cadeau. Le livre de Jim Howden </a:t>
            </a:r>
            <a:r>
              <a:rPr lang="fr-CA" i="1" u="sng" dirty="0">
                <a:hlinkClick r:id="rId5"/>
              </a:rPr>
              <a:t>Ajouter aux compétences</a:t>
            </a:r>
            <a:r>
              <a:rPr lang="fr-CA" dirty="0"/>
              <a:t>, qui traite de la pédagogie de coopération au collégial… Irrésistible </a:t>
            </a:r>
            <a:r>
              <a:rPr lang="fr-CA" dirty="0">
                <a:sym typeface="Wingdings" panose="05000000000000000000" pitchFamily="2" charset="2"/>
              </a:rPr>
              <a:t></a:t>
            </a:r>
            <a:endParaRPr lang="fr-CA" dirty="0"/>
          </a:p>
        </p:txBody>
      </p:sp>
      <p:pic>
        <p:nvPicPr>
          <p:cNvPr id="6" name="Image 5"/>
          <p:cNvPicPr>
            <a:picLocks noChangeAspect="1"/>
          </p:cNvPicPr>
          <p:nvPr/>
        </p:nvPicPr>
        <p:blipFill>
          <a:blip r:embed="rId6"/>
          <a:stretch>
            <a:fillRect/>
          </a:stretch>
        </p:blipFill>
        <p:spPr>
          <a:xfrm>
            <a:off x="7776136" y="3829662"/>
            <a:ext cx="1543050" cy="1581150"/>
          </a:xfrm>
          <a:prstGeom prst="rect">
            <a:avLst/>
          </a:prstGeom>
        </p:spPr>
      </p:pic>
      <p:pic>
        <p:nvPicPr>
          <p:cNvPr id="8" name="Image 7"/>
          <p:cNvPicPr>
            <a:picLocks noChangeAspect="1"/>
          </p:cNvPicPr>
          <p:nvPr/>
        </p:nvPicPr>
        <p:blipFill>
          <a:blip r:embed="rId7"/>
          <a:stretch>
            <a:fillRect/>
          </a:stretch>
        </p:blipFill>
        <p:spPr>
          <a:xfrm>
            <a:off x="9836049" y="3552825"/>
            <a:ext cx="1606536" cy="1986005"/>
          </a:xfrm>
          <a:prstGeom prst="rect">
            <a:avLst/>
          </a:prstGeom>
        </p:spPr>
      </p:pic>
      <p:pic>
        <p:nvPicPr>
          <p:cNvPr id="9" name="Image 8"/>
          <p:cNvPicPr>
            <a:picLocks noChangeAspect="1"/>
          </p:cNvPicPr>
          <p:nvPr/>
        </p:nvPicPr>
        <p:blipFill rotWithShape="1">
          <a:blip r:embed="rId8"/>
          <a:srcRect b="3486"/>
          <a:stretch/>
        </p:blipFill>
        <p:spPr>
          <a:xfrm>
            <a:off x="9955614" y="5601383"/>
            <a:ext cx="1367406" cy="370020"/>
          </a:xfrm>
          <a:prstGeom prst="rect">
            <a:avLst/>
          </a:prstGeom>
        </p:spPr>
      </p:pic>
    </p:spTree>
    <p:extLst>
      <p:ext uri="{BB962C8B-B14F-4D97-AF65-F5344CB8AC3E}">
        <p14:creationId xmlns:p14="http://schemas.microsoft.com/office/powerpoint/2010/main" val="347487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r>
              <a:rPr lang="fr-CA" sz="4800" b="1" dirty="0"/>
              <a:t>La rétroaction</a:t>
            </a:r>
            <a:r>
              <a:rPr lang="fr-CA" sz="4800" dirty="0"/>
              <a:t> </a:t>
            </a:r>
            <a:r>
              <a:rPr lang="fr-CA" sz="5400" dirty="0"/>
              <a:t> </a:t>
            </a:r>
            <a:endParaRPr lang="fr-FR" sz="5400" dirty="0">
              <a:latin typeface="Berlin Sans FB Demi" panose="020E0802020502020306" pitchFamily="34" charset="0"/>
            </a:endParaRPr>
          </a:p>
        </p:txBody>
      </p:sp>
      <p:sp>
        <p:nvSpPr>
          <p:cNvPr id="3" name="Espace réservé du texte 2"/>
          <p:cNvSpPr>
            <a:spLocks noGrp="1"/>
          </p:cNvSpPr>
          <p:nvPr>
            <p:ph type="body" idx="1"/>
          </p:nvPr>
        </p:nvSpPr>
        <p:spPr>
          <a:xfrm>
            <a:off x="1280159" y="1828456"/>
            <a:ext cx="9628633" cy="914738"/>
          </a:xfrm>
        </p:spPr>
        <p:txBody>
          <a:bodyPr rtlCol="0">
            <a:noAutofit/>
          </a:bodyPr>
          <a:lstStyle/>
          <a:p>
            <a:r>
              <a:rPr lang="fr-CA" sz="3200" u="sng" dirty="0">
                <a:hlinkClick r:id="rId3"/>
              </a:rPr>
              <a:t>http://rire.ctreq.qc.ca/2016/12/retroaction-dt/</a:t>
            </a:r>
            <a:r>
              <a:rPr lang="fr-CA" sz="3200" dirty="0"/>
              <a:t> </a:t>
            </a:r>
          </a:p>
        </p:txBody>
      </p:sp>
      <p:sp>
        <p:nvSpPr>
          <p:cNvPr id="4" name="Espace réservé du contenu 3"/>
          <p:cNvSpPr>
            <a:spLocks noGrp="1"/>
          </p:cNvSpPr>
          <p:nvPr>
            <p:ph sz="half" idx="2"/>
          </p:nvPr>
        </p:nvSpPr>
        <p:spPr>
          <a:xfrm>
            <a:off x="1280159" y="2935966"/>
            <a:ext cx="4489704" cy="3433769"/>
          </a:xfrm>
        </p:spPr>
        <p:txBody>
          <a:bodyPr rtlCol="0">
            <a:normAutofit lnSpcReduction="10000"/>
          </a:bodyPr>
          <a:lstStyle/>
          <a:p>
            <a:r>
              <a:rPr lang="fr-CA" dirty="0"/>
              <a:t>Un dossier thématique fait par l’équipe de RIRE, qui va vous permettre de choisir par quoi vous avez envie de commencer votre exploration. Il y en a pour tous les goûts : Comment donner des rétroactions, Soutenir l’engagement par la rétroaction… Un incontournable pour que vos </a:t>
            </a:r>
            <a:r>
              <a:rPr lang="fr-CA" b="1" dirty="0"/>
              <a:t>commentaires portent leurs fruits</a:t>
            </a:r>
            <a:r>
              <a:rPr lang="fr-CA" dirty="0"/>
              <a:t>.</a:t>
            </a:r>
          </a:p>
        </p:txBody>
      </p:sp>
      <p:pic>
        <p:nvPicPr>
          <p:cNvPr id="5" name="Espace réservé du contenu 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59547" y="2012499"/>
            <a:ext cx="3082744" cy="4357236"/>
          </a:xfrm>
        </p:spPr>
      </p:pic>
      <p:sp>
        <p:nvSpPr>
          <p:cNvPr id="7" name="ZoneTexte 6"/>
          <p:cNvSpPr txBox="1"/>
          <p:nvPr/>
        </p:nvSpPr>
        <p:spPr>
          <a:xfrm rot="16200000">
            <a:off x="7218964" y="5111407"/>
            <a:ext cx="2302245" cy="461665"/>
          </a:xfrm>
          <a:prstGeom prst="rect">
            <a:avLst/>
          </a:prstGeom>
          <a:noFill/>
        </p:spPr>
        <p:txBody>
          <a:bodyPr wrap="square" rtlCol="0">
            <a:spAutoFit/>
          </a:bodyPr>
          <a:lstStyle/>
          <a:p>
            <a:r>
              <a:rPr lang="fr-CA" sz="2400" b="1" dirty="0" smtClean="0"/>
              <a:t>COMMENTAIRES</a:t>
            </a:r>
            <a:endParaRPr lang="fr-CA" b="1" dirty="0"/>
          </a:p>
        </p:txBody>
      </p:sp>
    </p:spTree>
    <p:extLst>
      <p:ext uri="{BB962C8B-B14F-4D97-AF65-F5344CB8AC3E}">
        <p14:creationId xmlns:p14="http://schemas.microsoft.com/office/powerpoint/2010/main" val="27525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r>
              <a:rPr lang="fr-CA" sz="4800" b="1" dirty="0"/>
              <a:t>Ne pas renoncer à mettre l’élève au centre du système </a:t>
            </a:r>
            <a:r>
              <a:rPr lang="fr-CA" sz="5400" dirty="0"/>
              <a:t> </a:t>
            </a:r>
            <a:endParaRPr lang="fr-FR" sz="5400" dirty="0">
              <a:latin typeface="Berlin Sans FB Demi" panose="020E0802020502020306" pitchFamily="34" charset="0"/>
            </a:endParaRPr>
          </a:p>
        </p:txBody>
      </p:sp>
      <p:sp>
        <p:nvSpPr>
          <p:cNvPr id="3" name="Espace réservé du texte 2"/>
          <p:cNvSpPr>
            <a:spLocks noGrp="1"/>
          </p:cNvSpPr>
          <p:nvPr>
            <p:ph type="body" idx="1"/>
          </p:nvPr>
        </p:nvSpPr>
        <p:spPr>
          <a:xfrm>
            <a:off x="1179491" y="2122129"/>
            <a:ext cx="9628633" cy="914738"/>
          </a:xfrm>
        </p:spPr>
        <p:txBody>
          <a:bodyPr rtlCol="0">
            <a:noAutofit/>
          </a:bodyPr>
          <a:lstStyle/>
          <a:p>
            <a:r>
              <a:rPr lang="fr-CA" sz="3200" u="sng" dirty="0">
                <a:hlinkClick r:id="rId3"/>
              </a:rPr>
              <a:t>https://twitter.com/PhilippeMeirieu/status/853991528863281155</a:t>
            </a:r>
            <a:endParaRPr lang="fr-CA" sz="3200" dirty="0"/>
          </a:p>
        </p:txBody>
      </p:sp>
      <p:sp>
        <p:nvSpPr>
          <p:cNvPr id="4" name="Espace réservé du contenu 3"/>
          <p:cNvSpPr>
            <a:spLocks noGrp="1"/>
          </p:cNvSpPr>
          <p:nvPr>
            <p:ph sz="half" idx="2"/>
          </p:nvPr>
        </p:nvSpPr>
        <p:spPr>
          <a:xfrm>
            <a:off x="1057012" y="3099776"/>
            <a:ext cx="7725218" cy="1845022"/>
          </a:xfrm>
        </p:spPr>
        <p:txBody>
          <a:bodyPr rtlCol="0">
            <a:normAutofit/>
          </a:bodyPr>
          <a:lstStyle/>
          <a:p>
            <a:pPr marL="0" indent="0">
              <a:buNone/>
            </a:pPr>
            <a:r>
              <a:rPr lang="fr-CA" i="1" dirty="0" smtClean="0"/>
              <a:t>                           Philippe </a:t>
            </a:r>
            <a:r>
              <a:rPr lang="fr-CA" i="1" dirty="0" err="1"/>
              <a:t>Meirieu</a:t>
            </a:r>
            <a:endParaRPr lang="fr-CA" i="1" dirty="0"/>
          </a:p>
          <a:p>
            <a:pPr marL="0" indent="0">
              <a:buNone/>
            </a:pPr>
            <a:endParaRPr lang="fr-CA" i="1" dirty="0"/>
          </a:p>
        </p:txBody>
      </p:sp>
      <p:pic>
        <p:nvPicPr>
          <p:cNvPr id="5" name="Image 4"/>
          <p:cNvPicPr>
            <a:picLocks noChangeAspect="1"/>
          </p:cNvPicPr>
          <p:nvPr/>
        </p:nvPicPr>
        <p:blipFill rotWithShape="1">
          <a:blip r:embed="rId4"/>
          <a:srcRect l="6845" t="4239" r="2674" b="5333"/>
          <a:stretch/>
        </p:blipFill>
        <p:spPr>
          <a:xfrm>
            <a:off x="1280160" y="3107244"/>
            <a:ext cx="1364926" cy="1393966"/>
          </a:xfrm>
          <a:prstGeom prst="rect">
            <a:avLst/>
          </a:prstGeom>
        </p:spPr>
      </p:pic>
      <p:sp>
        <p:nvSpPr>
          <p:cNvPr id="9" name="Ellipse 8"/>
          <p:cNvSpPr/>
          <p:nvPr/>
        </p:nvSpPr>
        <p:spPr>
          <a:xfrm rot="20317948">
            <a:off x="6753110" y="3847121"/>
            <a:ext cx="3633116" cy="708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0" name="Ellipse 9"/>
          <p:cNvSpPr/>
          <p:nvPr/>
        </p:nvSpPr>
        <p:spPr>
          <a:xfrm rot="20317948">
            <a:off x="6915955" y="3884667"/>
            <a:ext cx="3152021" cy="584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1" name="Ellipse 10"/>
          <p:cNvSpPr/>
          <p:nvPr/>
        </p:nvSpPr>
        <p:spPr>
          <a:xfrm rot="20317948">
            <a:off x="5904789" y="3773224"/>
            <a:ext cx="5605551" cy="853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2" name="Ellipse 11"/>
          <p:cNvSpPr/>
          <p:nvPr/>
        </p:nvSpPr>
        <p:spPr>
          <a:xfrm rot="20317948">
            <a:off x="6283319" y="3845816"/>
            <a:ext cx="4586167" cy="7617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pic>
        <p:nvPicPr>
          <p:cNvPr id="13" name="Image 12"/>
          <p:cNvPicPr/>
          <p:nvPr/>
        </p:nvPicPr>
        <p:blipFill>
          <a:blip r:embed="rId5" cstate="print">
            <a:extLst>
              <a:ext uri="{28A0092B-C50C-407E-A947-70E740481C1C}">
                <a14:useLocalDpi xmlns:a14="http://schemas.microsoft.com/office/drawing/2010/main" val="0"/>
              </a:ext>
            </a:extLst>
          </a:blip>
          <a:stretch>
            <a:fillRect/>
          </a:stretch>
        </p:blipFill>
        <p:spPr>
          <a:xfrm>
            <a:off x="8092424" y="3571283"/>
            <a:ext cx="518932" cy="628664"/>
          </a:xfrm>
          <a:prstGeom prst="rect">
            <a:avLst/>
          </a:prstGeom>
        </p:spPr>
      </p:pic>
      <p:sp>
        <p:nvSpPr>
          <p:cNvPr id="14" name="Ellipse 13"/>
          <p:cNvSpPr/>
          <p:nvPr/>
        </p:nvSpPr>
        <p:spPr>
          <a:xfrm rot="20317948">
            <a:off x="7219132" y="3876637"/>
            <a:ext cx="2512715" cy="4221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5" name="Espace réservé du contenu 3"/>
          <p:cNvSpPr>
            <a:spLocks noGrp="1"/>
          </p:cNvSpPr>
          <p:nvPr>
            <p:ph sz="half" idx="2"/>
          </p:nvPr>
        </p:nvSpPr>
        <p:spPr>
          <a:xfrm>
            <a:off x="1274496" y="4658468"/>
            <a:ext cx="4853971" cy="1837554"/>
          </a:xfrm>
        </p:spPr>
        <p:txBody>
          <a:bodyPr rtlCol="0">
            <a:normAutofit/>
          </a:bodyPr>
          <a:lstStyle/>
          <a:p>
            <a:r>
              <a:rPr lang="fr-CA" dirty="0" smtClean="0"/>
              <a:t>Ce </a:t>
            </a:r>
            <a:r>
              <a:rPr lang="fr-CA" dirty="0"/>
              <a:t>texte incite à la réflexion et permet de voir à quelle enseigne on loge. Un peu d’histoire ne nuit pas pour mettre ou remettre les choses en contexte. Un texte pour bien commencer l’été !</a:t>
            </a:r>
          </a:p>
        </p:txBody>
      </p:sp>
      <p:sp>
        <p:nvSpPr>
          <p:cNvPr id="16" name="Ellipse 15"/>
          <p:cNvSpPr/>
          <p:nvPr/>
        </p:nvSpPr>
        <p:spPr>
          <a:xfrm rot="20317948">
            <a:off x="7416693" y="3900397"/>
            <a:ext cx="2097557" cy="226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Tree>
    <p:extLst>
      <p:ext uri="{BB962C8B-B14F-4D97-AF65-F5344CB8AC3E}">
        <p14:creationId xmlns:p14="http://schemas.microsoft.com/office/powerpoint/2010/main" val="222578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ujets éducatifs 16 x 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27_TF03462902_TF03462902.potx" id="{A59AF3D5-244B-438E-B80B-8D43B5DC2455}" vid="{17A90BAD-D5E9-44EA-AAAD-F5E2CFCA3A16}"/>
    </a:ext>
  </a:extLst>
</a:theme>
</file>

<file path=ppt/theme/theme2.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de sujets éducatifs, conception « tableau noir » (grand écran)</Template>
  <TotalTime>293</TotalTime>
  <Words>513</Words>
  <Application>Microsoft Office PowerPoint</Application>
  <PresentationFormat>Grand écran</PresentationFormat>
  <Paragraphs>51</Paragraphs>
  <Slides>11</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Berlin Sans FB Demi</vt:lpstr>
      <vt:lpstr>Calibri</vt:lpstr>
      <vt:lpstr>Wingdings</vt:lpstr>
      <vt:lpstr>Sujets éducatifs 16 x 9</vt:lpstr>
      <vt:lpstr>RÉFÉRENCES INSPIRANTES</vt:lpstr>
      <vt:lpstr>LE TABLEAU</vt:lpstr>
      <vt:lpstr>Pratico-praTIC </vt:lpstr>
      <vt:lpstr>Prezi Next  </vt:lpstr>
      <vt:lpstr>La pratique réflexive comme outil de développement professionnel   </vt:lpstr>
      <vt:lpstr>Nouvelles méthodes d’apprentissage à l’école et à l’université  </vt:lpstr>
      <vt:lpstr>Apprendre en coopérant </vt:lpstr>
      <vt:lpstr>La rétroaction  </vt:lpstr>
      <vt:lpstr>Ne pas renoncer à mettre l’élève au centre du système  </vt:lpstr>
      <vt:lpstr>Mémento pédagogique : petit guide pour grands enseignants </vt:lpstr>
      <vt:lpstr>De légendes pédagogiques à légendes psychologiques :  analyse des critiques de N. Baillargeon et didactique des mathématiques  </vt:lpstr>
    </vt:vector>
  </TitlesOfParts>
  <Company>Collège Montmorency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Loyer, Sylvie</dc:creator>
  <cp:lastModifiedBy>Ménard, Marie</cp:lastModifiedBy>
  <cp:revision>31</cp:revision>
  <dcterms:created xsi:type="dcterms:W3CDTF">2017-05-16T13:58:44Z</dcterms:created>
  <dcterms:modified xsi:type="dcterms:W3CDTF">2017-05-16T20:20:40Z</dcterms:modified>
</cp:coreProperties>
</file>