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257" r:id="rId5"/>
    <p:sldId id="258" r:id="rId6"/>
    <p:sldId id="274" r:id="rId7"/>
    <p:sldId id="465" r:id="rId8"/>
    <p:sldId id="449" r:id="rId9"/>
    <p:sldId id="448" r:id="rId10"/>
    <p:sldId id="466" r:id="rId11"/>
    <p:sldId id="450" r:id="rId12"/>
    <p:sldId id="451" r:id="rId13"/>
    <p:sldId id="452" r:id="rId14"/>
    <p:sldId id="453" r:id="rId15"/>
    <p:sldId id="433" r:id="rId16"/>
    <p:sldId id="454" r:id="rId17"/>
    <p:sldId id="442" r:id="rId18"/>
    <p:sldId id="420" r:id="rId19"/>
    <p:sldId id="421" r:id="rId20"/>
    <p:sldId id="432" r:id="rId21"/>
    <p:sldId id="443" r:id="rId22"/>
    <p:sldId id="434" r:id="rId23"/>
    <p:sldId id="444" r:id="rId24"/>
    <p:sldId id="445" r:id="rId25"/>
    <p:sldId id="455" r:id="rId26"/>
    <p:sldId id="462" r:id="rId27"/>
    <p:sldId id="456" r:id="rId28"/>
    <p:sldId id="457" r:id="rId29"/>
    <p:sldId id="458" r:id="rId30"/>
    <p:sldId id="463" r:id="rId31"/>
    <p:sldId id="459" r:id="rId32"/>
    <p:sldId id="464" r:id="rId33"/>
    <p:sldId id="460" r:id="rId34"/>
    <p:sldId id="436"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0208065-D204-46F7-BF93-30983BA6C0AA}">
          <p14:sldIdLst>
            <p14:sldId id="257"/>
            <p14:sldId id="258"/>
            <p14:sldId id="274"/>
            <p14:sldId id="465"/>
            <p14:sldId id="449"/>
            <p14:sldId id="448"/>
            <p14:sldId id="466"/>
            <p14:sldId id="450"/>
            <p14:sldId id="451"/>
            <p14:sldId id="452"/>
            <p14:sldId id="453"/>
            <p14:sldId id="433"/>
            <p14:sldId id="454"/>
            <p14:sldId id="442"/>
            <p14:sldId id="420"/>
            <p14:sldId id="421"/>
            <p14:sldId id="432"/>
            <p14:sldId id="443"/>
            <p14:sldId id="434"/>
            <p14:sldId id="444"/>
            <p14:sldId id="445"/>
            <p14:sldId id="455"/>
            <p14:sldId id="462"/>
            <p14:sldId id="456"/>
            <p14:sldId id="457"/>
            <p14:sldId id="458"/>
            <p14:sldId id="463"/>
            <p14:sldId id="459"/>
            <p14:sldId id="464"/>
            <p14:sldId id="460"/>
            <p14:sldId id="436"/>
          </p14:sldIdLst>
        </p14:section>
        <p14:section name="Section masquée" id="{37DA59D7-EA18-483D-946F-7DDCD66166F6}">
          <p14:sldIdLst/>
        </p14:section>
        <p14:section name="Section sans titre" id="{16D024FB-CC9E-41E9-A84C-140B62D6A45C}">
          <p14:sldIdLst/>
        </p14:section>
      </p14:sectionLst>
    </p:ext>
    <p:ext uri="{EFAFB233-063F-42B5-8137-9DF3F51BA10A}">
      <p15:sldGuideLst xmlns:p15="http://schemas.microsoft.com/office/powerpoint/2012/main">
        <p15:guide id="1" orient="horz" pos="731" userDrawn="1">
          <p15:clr>
            <a:srgbClr val="A4A3A4"/>
          </p15:clr>
        </p15:guide>
        <p15:guide id="3" orient="horz" pos="3317" userDrawn="1">
          <p15:clr>
            <a:srgbClr val="A4A3A4"/>
          </p15:clr>
        </p15:guide>
        <p15:guide id="4" pos="288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08E91D-29AF-76ED-864B-BA5E20CA152F}" name="Valérie Émond" initials="VÉ" userId="S::ValerieEmond@cegepjonquiere.ca::0cb14a48-c250-4c77-b10d-6c418789e314" providerId="AD"/>
  <p188:author id="{E23C721E-2299-8186-AD79-E2832782CFCC}" name="Sabrina Bouchard" initials="SB" userId="S::SabrinaBouchard@cegepjonquiere.ca::c72e58ee-2b41-43d7-b08a-9d0119519d17" providerId="AD"/>
  <p188:author id="{3E2EAE98-A320-C902-49F7-E297862D858A}" name="France Desjardins" initials="FD" userId="S::francedesjardins@cegepjonquiere.ca::bbea0166-4042-4a5d-87a8-de988c30f554" providerId="AD"/>
  <p188:author id="{A9E975F0-7D4E-D06A-FD13-EF55CA76C3B8}" name="Suzie Tardif" initials="ST" userId="S::SuzieTardif@cegepjonquiere.ca::5fd9d521-69a6-4c23-97b0-7b5501a2a8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5750"/>
    <a:srgbClr val="F9BB01"/>
    <a:srgbClr val="0E6672"/>
    <a:srgbClr val="1B8694"/>
    <a:srgbClr val="FAF4F4"/>
    <a:srgbClr val="A7C4FF"/>
    <a:srgbClr val="7671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5E07E-4883-7446-8EC5-C278F563F451}" v="26" dt="2026-01-08T00:00:17.253"/>
    <p1510:client id="{1EA29A19-84B5-2349-A814-BB81F489CEB8}" v="57" dt="2026-01-07T11:47:36.22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191" autoAdjust="0"/>
    <p:restoredTop sz="80680" autoAdjust="0"/>
  </p:normalViewPr>
  <p:slideViewPr>
    <p:cSldViewPr snapToGrid="0">
      <p:cViewPr varScale="1">
        <p:scale>
          <a:sx n="63" d="100"/>
          <a:sy n="63" d="100"/>
        </p:scale>
        <p:origin x="66" y="654"/>
      </p:cViewPr>
      <p:guideLst>
        <p:guide orient="horz" pos="731"/>
        <p:guide orient="horz" pos="3317"/>
        <p:guide pos="2887"/>
      </p:guideLst>
    </p:cSldViewPr>
  </p:slideViewPr>
  <p:outlineViewPr>
    <p:cViewPr>
      <p:scale>
        <a:sx n="33" d="100"/>
        <a:sy n="33" d="100"/>
      </p:scale>
      <p:origin x="0" y="-4626"/>
    </p:cViewPr>
  </p:outlineViewPr>
  <p:notesTextViewPr>
    <p:cViewPr>
      <p:scale>
        <a:sx n="1" d="1"/>
        <a:sy n="1" d="1"/>
      </p:scale>
      <p:origin x="0" y="0"/>
    </p:cViewPr>
  </p:notesTextViewPr>
  <p:sorterViewPr>
    <p:cViewPr>
      <p:scale>
        <a:sx n="100" d="100"/>
        <a:sy n="100" d="100"/>
      </p:scale>
      <p:origin x="0" y="-5124"/>
    </p:cViewPr>
  </p:sorterViewPr>
  <p:notesViewPr>
    <p:cSldViewPr snapToGrid="0">
      <p:cViewPr varScale="1">
        <p:scale>
          <a:sx n="84" d="100"/>
          <a:sy n="84" d="100"/>
        </p:scale>
        <p:origin x="307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BE723D-3C13-4AAE-9638-8D0BB31A3921}" type="datetimeFigureOut">
              <a:rPr lang="fr-CA" smtClean="0"/>
              <a:t>2026-03-16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33387-9E59-4447-86CB-90D1722B2D68}" type="slidenum">
              <a:rPr lang="fr-CA" smtClean="0"/>
              <a:t>‹N°›</a:t>
            </a:fld>
            <a:endParaRPr lang="fr-CA"/>
          </a:p>
        </p:txBody>
      </p:sp>
    </p:spTree>
    <p:extLst>
      <p:ext uri="{BB962C8B-B14F-4D97-AF65-F5344CB8AC3E}">
        <p14:creationId xmlns:p14="http://schemas.microsoft.com/office/powerpoint/2010/main" val="3051822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eseau.uquebec.ca/fr/transitions-reussies/ressources/quest-ce-qui-se-passe-dans-la-tete-dune-personne-etudiante-a-qui-offre-des-mesures-de-soutien-aux-transiti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Présentation (1 minute) Suzie &amp; Julie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a:t>
            </a:fld>
            <a:endParaRPr lang="fr-CA"/>
          </a:p>
        </p:txBody>
      </p:sp>
    </p:spTree>
    <p:extLst>
      <p:ext uri="{BB962C8B-B14F-4D97-AF65-F5344CB8AC3E}">
        <p14:creationId xmlns:p14="http://schemas.microsoft.com/office/powerpoint/2010/main" val="353567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noProof="0" dirty="0"/>
              <a:t>Suzie</a:t>
            </a:r>
          </a:p>
          <a:p>
            <a:endParaRPr lang="en-US" dirty="0">
              <a:ea typeface="Calibri"/>
              <a:cs typeface="Calibri"/>
            </a:endParaRP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2</a:t>
            </a:fld>
            <a:endParaRPr lang="fr-CA"/>
          </a:p>
        </p:txBody>
      </p:sp>
    </p:spTree>
    <p:extLst>
      <p:ext uri="{BB962C8B-B14F-4D97-AF65-F5344CB8AC3E}">
        <p14:creationId xmlns:p14="http://schemas.microsoft.com/office/powerpoint/2010/main" val="1076711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Suzie et Julie (10 minutes)</a:t>
            </a:r>
          </a:p>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33387-9E59-4447-86CB-90D1722B2D68}"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123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4B7A7-3027-737E-AA21-427742FDA9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1C9126-BB1B-BC88-1FB5-B87A6CF118B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C65D67-759D-41A0-4604-5798952D8A9E}"/>
              </a:ext>
            </a:extLst>
          </p:cNvPr>
          <p:cNvSpPr>
            <a:spLocks noGrp="1"/>
          </p:cNvSpPr>
          <p:nvPr>
            <p:ph type="body" idx="1"/>
          </p:nvPr>
        </p:nvSpPr>
        <p:spPr/>
        <p:txBody>
          <a:bodyPr/>
          <a:lstStyle/>
          <a:p>
            <a:r>
              <a:rPr lang="fr-CA" dirty="0"/>
              <a:t>Dire que les mesures étaient présentées ensemble. Suzie</a:t>
            </a:r>
          </a:p>
        </p:txBody>
      </p:sp>
      <p:sp>
        <p:nvSpPr>
          <p:cNvPr id="4" name="Espace réservé du numéro de diapositive 3">
            <a:extLst>
              <a:ext uri="{FF2B5EF4-FFF2-40B4-BE49-F238E27FC236}">
                <a16:creationId xmlns:a16="http://schemas.microsoft.com/office/drawing/2014/main" id="{C756BA5B-CC22-D285-F9F3-C15B7148D27D}"/>
              </a:ext>
            </a:extLst>
          </p:cNvPr>
          <p:cNvSpPr>
            <a:spLocks noGrp="1"/>
          </p:cNvSpPr>
          <p:nvPr>
            <p:ph type="sldNum" sz="quarter" idx="5"/>
          </p:nvPr>
        </p:nvSpPr>
        <p:spPr/>
        <p:txBody>
          <a:bodyPr/>
          <a:lstStyle/>
          <a:p>
            <a:fld id="{8E133387-9E59-4447-86CB-90D1722B2D68}" type="slidenum">
              <a:rPr lang="fr-CA" smtClean="0"/>
              <a:t>4</a:t>
            </a:fld>
            <a:endParaRPr lang="fr-CA"/>
          </a:p>
        </p:txBody>
      </p:sp>
    </p:spTree>
    <p:extLst>
      <p:ext uri="{BB962C8B-B14F-4D97-AF65-F5344CB8AC3E}">
        <p14:creationId xmlns:p14="http://schemas.microsoft.com/office/powerpoint/2010/main" val="161188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Dire que les mesures étaient présentées ensemble. Suzie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5</a:t>
            </a:fld>
            <a:endParaRPr lang="fr-CA"/>
          </a:p>
        </p:txBody>
      </p:sp>
    </p:spTree>
    <p:extLst>
      <p:ext uri="{BB962C8B-B14F-4D97-AF65-F5344CB8AC3E}">
        <p14:creationId xmlns:p14="http://schemas.microsoft.com/office/powerpoint/2010/main" val="274413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Suzie</a:t>
            </a:r>
          </a:p>
          <a:p>
            <a:r>
              <a:rPr lang="fr-CA" dirty="0"/>
              <a:t>Julie: Liens situation globale dans laquelle s’insère le projet + définitions mesures + pratiques  + outils + ressources</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6</a:t>
            </a:fld>
            <a:endParaRPr lang="fr-CA"/>
          </a:p>
        </p:txBody>
      </p:sp>
    </p:spTree>
    <p:extLst>
      <p:ext uri="{BB962C8B-B14F-4D97-AF65-F5344CB8AC3E}">
        <p14:creationId xmlns:p14="http://schemas.microsoft.com/office/powerpoint/2010/main" val="4038116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5993A-A183-16DC-15D0-880269E4DA8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4BF645-3591-B55F-FAD8-D7289EF8AE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D3DFB8A-4C92-F792-40C4-BA16CE22C6CD}"/>
              </a:ext>
            </a:extLst>
          </p:cNvPr>
          <p:cNvSpPr>
            <a:spLocks noGrp="1"/>
          </p:cNvSpPr>
          <p:nvPr>
            <p:ph type="body" idx="1"/>
          </p:nvPr>
        </p:nvSpPr>
        <p:spPr/>
        <p:txBody>
          <a:bodyPr/>
          <a:lstStyle/>
          <a:p>
            <a:r>
              <a:rPr lang="fr-CA" dirty="0"/>
              <a:t>Suzie</a:t>
            </a:r>
          </a:p>
          <a:p>
            <a:r>
              <a:rPr lang="fr-CA" dirty="0"/>
              <a:t>Julie: Liens situation globale dans laquelle s’insère le projet + définitions mesures + pratiques  + outils + ressources</a:t>
            </a:r>
          </a:p>
        </p:txBody>
      </p:sp>
      <p:sp>
        <p:nvSpPr>
          <p:cNvPr id="4" name="Espace réservé du numéro de diapositive 3">
            <a:extLst>
              <a:ext uri="{FF2B5EF4-FFF2-40B4-BE49-F238E27FC236}">
                <a16:creationId xmlns:a16="http://schemas.microsoft.com/office/drawing/2014/main" id="{8A3588F8-27AB-1E51-7C6E-9582E2036E24}"/>
              </a:ext>
            </a:extLst>
          </p:cNvPr>
          <p:cNvSpPr>
            <a:spLocks noGrp="1"/>
          </p:cNvSpPr>
          <p:nvPr>
            <p:ph type="sldNum" sz="quarter" idx="5"/>
          </p:nvPr>
        </p:nvSpPr>
        <p:spPr/>
        <p:txBody>
          <a:bodyPr/>
          <a:lstStyle/>
          <a:p>
            <a:fld id="{8E133387-9E59-4447-86CB-90D1722B2D68}" type="slidenum">
              <a:rPr lang="fr-CA" smtClean="0"/>
              <a:t>7</a:t>
            </a:fld>
            <a:endParaRPr lang="fr-CA"/>
          </a:p>
        </p:txBody>
      </p:sp>
    </p:spTree>
    <p:extLst>
      <p:ext uri="{BB962C8B-B14F-4D97-AF65-F5344CB8AC3E}">
        <p14:creationId xmlns:p14="http://schemas.microsoft.com/office/powerpoint/2010/main" val="185551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Suzie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8</a:t>
            </a:fld>
            <a:endParaRPr lang="fr-CA"/>
          </a:p>
        </p:txBody>
      </p:sp>
    </p:spTree>
    <p:extLst>
      <p:ext uri="{BB962C8B-B14F-4D97-AF65-F5344CB8AC3E}">
        <p14:creationId xmlns:p14="http://schemas.microsoft.com/office/powerpoint/2010/main" val="321772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Suzie</a:t>
            </a:r>
          </a:p>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9</a:t>
            </a:fld>
            <a:endParaRPr lang="fr-CA"/>
          </a:p>
        </p:txBody>
      </p:sp>
    </p:spTree>
    <p:extLst>
      <p:ext uri="{BB962C8B-B14F-4D97-AF65-F5344CB8AC3E}">
        <p14:creationId xmlns:p14="http://schemas.microsoft.com/office/powerpoint/2010/main" val="2557208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Suzie</a:t>
            </a:r>
          </a:p>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10</a:t>
            </a:fld>
            <a:endParaRPr lang="fr-CA"/>
          </a:p>
        </p:txBody>
      </p:sp>
    </p:spTree>
    <p:extLst>
      <p:ext uri="{BB962C8B-B14F-4D97-AF65-F5344CB8AC3E}">
        <p14:creationId xmlns:p14="http://schemas.microsoft.com/office/powerpoint/2010/main" val="417980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Suzie</a:t>
            </a:r>
          </a:p>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11</a:t>
            </a:fld>
            <a:endParaRPr lang="fr-CA"/>
          </a:p>
        </p:txBody>
      </p:sp>
    </p:spTree>
    <p:extLst>
      <p:ext uri="{BB962C8B-B14F-4D97-AF65-F5344CB8AC3E}">
        <p14:creationId xmlns:p14="http://schemas.microsoft.com/office/powerpoint/2010/main" val="825293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Suzie</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hlinkClick r:id="rId3"/>
              </a:rPr>
              <a:t>https://reseau.uquebec.ca/fr/transitions-reussies/ressources/quest-ce-qui-se-passe-dans-la-tete-dune-personne-etudiante-a-qui-offre-des-mesures-de-soutien-aux-transitions</a:t>
            </a:r>
            <a:r>
              <a:rPr lang="fr-CA" dirty="0"/>
              <a:t> </a:t>
            </a:r>
          </a:p>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12</a:t>
            </a:fld>
            <a:endParaRPr lang="fr-CA"/>
          </a:p>
        </p:txBody>
      </p:sp>
    </p:spTree>
    <p:extLst>
      <p:ext uri="{BB962C8B-B14F-4D97-AF65-F5344CB8AC3E}">
        <p14:creationId xmlns:p14="http://schemas.microsoft.com/office/powerpoint/2010/main" val="1907594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C9DB2-97D4-E55C-1F5C-98D5DB9D72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D06110-E0BE-8D4D-528E-A39DF0DF5D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023846-79E6-BB68-5C3D-2B576F2ED2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Atelier (40 minutes environ)</a:t>
            </a:r>
          </a:p>
          <a:p>
            <a:endParaRPr lang="fr-CA" dirty="0"/>
          </a:p>
        </p:txBody>
      </p:sp>
      <p:sp>
        <p:nvSpPr>
          <p:cNvPr id="4" name="Espace réservé du numéro de diapositive 3">
            <a:extLst>
              <a:ext uri="{FF2B5EF4-FFF2-40B4-BE49-F238E27FC236}">
                <a16:creationId xmlns:a16="http://schemas.microsoft.com/office/drawing/2014/main" id="{11A335EB-1806-592F-7684-10E0ACBB63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33387-9E59-4447-86CB-90D1722B2D68}"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317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Julie – Discussion avec le public </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14</a:t>
            </a:fld>
            <a:endParaRPr lang="fr-CA"/>
          </a:p>
        </p:txBody>
      </p:sp>
    </p:spTree>
    <p:extLst>
      <p:ext uri="{BB962C8B-B14F-4D97-AF65-F5344CB8AC3E}">
        <p14:creationId xmlns:p14="http://schemas.microsoft.com/office/powerpoint/2010/main" val="3466707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kern="100" dirty="0">
                <a:effectLst/>
                <a:latin typeface="Calibri" panose="020F0502020204030204" pitchFamily="34" charset="0"/>
                <a:ea typeface="Calibri" panose="020F0502020204030204" pitchFamily="34" charset="0"/>
                <a:cs typeface="Arial" panose="020B0604020202020204" pitchFamily="34" charset="0"/>
              </a:rPr>
              <a:t>SUZIE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kern="100" dirty="0">
                <a:effectLst/>
                <a:latin typeface="Calibri" panose="020F0502020204030204" pitchFamily="34" charset="0"/>
                <a:ea typeface="Calibri" panose="020F0502020204030204" pitchFamily="34" charset="0"/>
                <a:cs typeface="Arial" panose="020B0604020202020204" pitchFamily="34" charset="0"/>
              </a:rPr>
              <a:t>Les résultats montrent que les personnes étudiantes se sont principalement tournées vers les mesures de soutien proposées si elles ressentaient qu’elles leur permettaient de de développer un sentiment d’appartenance envers leur nouveau milieu. Elles désiraient surtout profiter de ces mesures pour pouvoir rencontrer des personnes étudiantes ou membres du personnel scolaire. Elles voulaient également diminuer leur stress lié à la première journée de la rentrée, de pouvoir se repérer plus facilement dans leur campus ou connaitre les ressources et activités proposées dans leur nouveau milieu. L’une d’elle explique ce qui l’a motivée à utiliser une mesure des mesures de soutien aux transitions documentée : « </a:t>
            </a:r>
            <a:r>
              <a:rPr lang="fr-CA" sz="1800" i="1" kern="100" dirty="0">
                <a:effectLst/>
                <a:latin typeface="Calibri" panose="020F0502020204030204" pitchFamily="34" charset="0"/>
                <a:ea typeface="Calibri" panose="020F0502020204030204" pitchFamily="34" charset="0"/>
                <a:cs typeface="Arial" panose="020B0604020202020204" pitchFamily="34" charset="0"/>
              </a:rPr>
              <a:t>Je pense que ça nous rend aussi plus à l'aise à poser des questions avec le personnel, parce qu'on peut interagir avec les personnes qui travaillent dans l'école aussi, […] aider à s'orienter, faire des connaissances</a:t>
            </a:r>
            <a:r>
              <a:rPr lang="fr-CA" sz="1800" kern="100" dirty="0">
                <a:effectLst/>
                <a:latin typeface="Calibri" panose="020F0502020204030204" pitchFamily="34" charset="0"/>
                <a:ea typeface="Calibri" panose="020F0502020204030204" pitchFamily="34" charset="0"/>
                <a:cs typeface="Arial" panose="020B0604020202020204" pitchFamily="34" charset="0"/>
              </a:rPr>
              <a:t> » (</a:t>
            </a:r>
            <a:r>
              <a:rPr lang="fr-CA" sz="1800" kern="100" dirty="0" err="1">
                <a:effectLst/>
                <a:latin typeface="Calibri" panose="020F0502020204030204" pitchFamily="34" charset="0"/>
                <a:ea typeface="Calibri" panose="020F0502020204030204" pitchFamily="34" charset="0"/>
                <a:cs typeface="Arial" panose="020B0604020202020204" pitchFamily="34" charset="0"/>
              </a:rPr>
              <a:t>Étu</a:t>
            </a:r>
            <a:r>
              <a:rPr lang="fr-CA" sz="1800" kern="100" dirty="0">
                <a:effectLst/>
                <a:latin typeface="Calibri" panose="020F0502020204030204" pitchFamily="34" charset="0"/>
                <a:ea typeface="Calibri" panose="020F0502020204030204" pitchFamily="34" charset="0"/>
                <a:cs typeface="Arial" panose="020B0604020202020204" pitchFamily="34" charset="0"/>
              </a:rPr>
              <a:t> 29). Les résultats montrent que ces personnes étudiantes semblaient à l’aise avec l’identification de leurs besoins. Cette connaissance de soi est fortement liée à l’une des caractéristiques du modèle d’autodétermination de Wehmeyer (1996), l’autoréalisation. Les personnes étudiantes qui s’autoréalisent sont plus susceptibles de prendre des décisions qui correspondent à leurs valeurs et leurs aspirations.</a:t>
            </a:r>
          </a:p>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15</a:t>
            </a:fld>
            <a:endParaRPr lang="fr-CA"/>
          </a:p>
        </p:txBody>
      </p:sp>
    </p:spTree>
    <p:extLst>
      <p:ext uri="{BB962C8B-B14F-4D97-AF65-F5344CB8AC3E}">
        <p14:creationId xmlns:p14="http://schemas.microsoft.com/office/powerpoint/2010/main" val="2882546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SUZIE </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Interrogées sur les retombées de leur utilisation des mesures, les personnes étudiantes en indiquent principalement trois :</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 </a:t>
            </a:r>
          </a:p>
          <a:p>
            <a:pPr marL="342900" lvl="0" indent="-342900" algn="just">
              <a:buFont typeface="+mj-lt"/>
              <a:buAutoNum type="arabicPeriod"/>
            </a:pPr>
            <a:r>
              <a:rPr lang="fr-CA" sz="1800" kern="100" dirty="0">
                <a:effectLst/>
                <a:latin typeface="Calibri" panose="020F0502020204030204" pitchFamily="34" charset="0"/>
                <a:ea typeface="Calibri" panose="020F0502020204030204" pitchFamily="34" charset="0"/>
                <a:cs typeface="Arial" panose="020B0604020202020204" pitchFamily="34" charset="0"/>
              </a:rPr>
              <a:t>Diminuer son stress;</a:t>
            </a:r>
          </a:p>
          <a:p>
            <a:pPr marL="342900" lvl="0" indent="-342900" algn="just">
              <a:buFont typeface="+mj-lt"/>
              <a:buAutoNum type="arabicPeriod"/>
            </a:pPr>
            <a:r>
              <a:rPr lang="fr-CA" sz="1800" kern="100" dirty="0">
                <a:effectLst/>
                <a:latin typeface="Calibri" panose="020F0502020204030204" pitchFamily="34" charset="0"/>
                <a:ea typeface="Calibri" panose="020F0502020204030204" pitchFamily="34" charset="0"/>
                <a:cs typeface="Arial" panose="020B0604020202020204" pitchFamily="34" charset="0"/>
              </a:rPr>
              <a:t>Faciliter son adaptation à son nouveau milieu scolaire;</a:t>
            </a:r>
          </a:p>
          <a:p>
            <a:pPr marL="342900" lvl="0" indent="-342900" algn="just">
              <a:buFont typeface="+mj-lt"/>
              <a:buAutoNum type="arabicPeriod"/>
            </a:pPr>
            <a:r>
              <a:rPr lang="fr-CA" sz="1800" kern="100" dirty="0">
                <a:effectLst/>
                <a:latin typeface="Calibri" panose="020F0502020204030204" pitchFamily="34" charset="0"/>
                <a:ea typeface="Calibri" panose="020F0502020204030204" pitchFamily="34" charset="0"/>
                <a:cs typeface="Arial" panose="020B0604020202020204" pitchFamily="34" charset="0"/>
              </a:rPr>
              <a:t>Socialiser.</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 </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Les deux premières retombées se rapportent principalement à la dimension personnelle d’une transition. En effet, les personnes étudiantes indiquent que leur utilisation d’une des trois mesures a permis d’acquérir différentes connaissances qui ont diminué le stress qu’elles vivaient par rapport à leur transition et de faciliter leur adaptation à leur nouveau milieu scolaire. Elles ont apprécié les mesures qui leur permettaient de connaitre les personnes-ressources à consulter au besoin; connaitre les services offerts dans leur milieu; se repérer dans l’université et connaitre des stratégies d’apprentissage et de travail d’équipe. </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 </a:t>
            </a:r>
          </a:p>
          <a:p>
            <a:pPr algn="just"/>
            <a:r>
              <a:rPr lang="fr-CA" sz="1800" kern="100" dirty="0">
                <a:effectLst/>
                <a:latin typeface="Calibri" panose="020F0502020204030204" pitchFamily="34" charset="0"/>
                <a:ea typeface="Calibri" panose="020F0502020204030204" pitchFamily="34" charset="0"/>
                <a:cs typeface="Arial" panose="020B0604020202020204" pitchFamily="34" charset="0"/>
              </a:rPr>
              <a:t>La dernière retombée, fortement complémentaire, se rapporte davantage à la dimension économique, sociale et culturelle d’une transition. En effet, les personnes étudiantes mentionnent qu’elles apprécient avoir eu l’occasion de socialiser avec d’autres personnes étudiantes et membres du personnel. C’est pour elles un élément central de leur participation. À la suite de sa participation à une mesure de soutien, par exemple, une personne étudiante reconnait « </a:t>
            </a:r>
            <a:r>
              <a:rPr lang="fr-CA" sz="1800" i="1" kern="100" dirty="0">
                <a:effectLst/>
                <a:latin typeface="Calibri" panose="020F0502020204030204" pitchFamily="34" charset="0"/>
                <a:ea typeface="Calibri" panose="020F0502020204030204" pitchFamily="34" charset="0"/>
                <a:cs typeface="Arial" panose="020B0604020202020204" pitchFamily="34" charset="0"/>
              </a:rPr>
              <a:t>Je connais maintenant trois amis. C’est sûr qu’on va rester en contact. Je pense que c’est une bonne opportunité pour qu’on discute, qu’on rencontre d’autre monde</a:t>
            </a:r>
            <a:r>
              <a:rPr lang="fr-CA" sz="1800" kern="100" dirty="0">
                <a:effectLst/>
                <a:latin typeface="Calibri" panose="020F0502020204030204" pitchFamily="34" charset="0"/>
                <a:ea typeface="Calibri" panose="020F0502020204030204" pitchFamily="34" charset="0"/>
                <a:cs typeface="Arial" panose="020B0604020202020204" pitchFamily="34" charset="0"/>
              </a:rPr>
              <a:t> » (</a:t>
            </a:r>
            <a:r>
              <a:rPr lang="fr-CA" sz="1800" kern="100" dirty="0" err="1">
                <a:effectLst/>
                <a:latin typeface="Calibri" panose="020F0502020204030204" pitchFamily="34" charset="0"/>
                <a:ea typeface="Calibri" panose="020F0502020204030204" pitchFamily="34" charset="0"/>
                <a:cs typeface="Arial" panose="020B0604020202020204" pitchFamily="34" charset="0"/>
              </a:rPr>
              <a:t>Étu</a:t>
            </a:r>
            <a:r>
              <a:rPr lang="fr-CA" sz="1800" kern="100" dirty="0">
                <a:effectLst/>
                <a:latin typeface="Calibri" panose="020F0502020204030204" pitchFamily="34" charset="0"/>
                <a:ea typeface="Calibri" panose="020F0502020204030204" pitchFamily="34" charset="0"/>
                <a:cs typeface="Arial" panose="020B0604020202020204" pitchFamily="34" charset="0"/>
              </a:rPr>
              <a:t> 30). </a:t>
            </a:r>
          </a:p>
        </p:txBody>
      </p:sp>
      <p:sp>
        <p:nvSpPr>
          <p:cNvPr id="4" name="Espace réservé du numéro de diapositive 3"/>
          <p:cNvSpPr>
            <a:spLocks noGrp="1"/>
          </p:cNvSpPr>
          <p:nvPr>
            <p:ph type="sldNum" sz="quarter" idx="5"/>
          </p:nvPr>
        </p:nvSpPr>
        <p:spPr/>
        <p:txBody>
          <a:bodyPr/>
          <a:lstStyle/>
          <a:p>
            <a:fld id="{A98ACE6D-6F47-4A5E-97AC-453E899EEAB1}" type="slidenum">
              <a:rPr lang="fr-CA" smtClean="0"/>
              <a:t>16</a:t>
            </a:fld>
            <a:endParaRPr lang="fr-CA"/>
          </a:p>
        </p:txBody>
      </p:sp>
    </p:spTree>
    <p:extLst>
      <p:ext uri="{BB962C8B-B14F-4D97-AF65-F5344CB8AC3E}">
        <p14:creationId xmlns:p14="http://schemas.microsoft.com/office/powerpoint/2010/main" val="2454411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Suzie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17</a:t>
            </a:fld>
            <a:endParaRPr lang="fr-CA"/>
          </a:p>
        </p:txBody>
      </p:sp>
    </p:spTree>
    <p:extLst>
      <p:ext uri="{BB962C8B-B14F-4D97-AF65-F5344CB8AC3E}">
        <p14:creationId xmlns:p14="http://schemas.microsoft.com/office/powerpoint/2010/main" val="3300349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Julie </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18</a:t>
            </a:fld>
            <a:endParaRPr lang="fr-CA"/>
          </a:p>
        </p:txBody>
      </p:sp>
    </p:spTree>
    <p:extLst>
      <p:ext uri="{BB962C8B-B14F-4D97-AF65-F5344CB8AC3E}">
        <p14:creationId xmlns:p14="http://schemas.microsoft.com/office/powerpoint/2010/main" val="751880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Julie</a:t>
            </a:r>
          </a:p>
          <a:p>
            <a:endParaRPr lang="fr-CA" dirty="0"/>
          </a:p>
          <a:p>
            <a:r>
              <a:rPr lang="fr-CA" dirty="0"/>
              <a:t>Rappeler que des mesures se font et qu’elles sont inspirantes, mais rappeler pourquoi on fait réfléchir à l’une d’entre elles.  + stratégies à visée universelle </a:t>
            </a:r>
          </a:p>
          <a:p>
            <a:endParaRPr lang="fr-CA" dirty="0"/>
          </a:p>
          <a:p>
            <a:r>
              <a:rPr lang="fr-CA" dirty="0"/>
              <a:t>Demander les mesures identifiées </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19</a:t>
            </a:fld>
            <a:endParaRPr lang="fr-CA"/>
          </a:p>
        </p:txBody>
      </p:sp>
    </p:spTree>
    <p:extLst>
      <p:ext uri="{BB962C8B-B14F-4D97-AF65-F5344CB8AC3E}">
        <p14:creationId xmlns:p14="http://schemas.microsoft.com/office/powerpoint/2010/main" val="1565987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Suzie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20</a:t>
            </a:fld>
            <a:endParaRPr lang="fr-CA"/>
          </a:p>
        </p:txBody>
      </p:sp>
    </p:spTree>
    <p:extLst>
      <p:ext uri="{BB962C8B-B14F-4D97-AF65-F5344CB8AC3E}">
        <p14:creationId xmlns:p14="http://schemas.microsoft.com/office/powerpoint/2010/main" val="765323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Suzie</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21</a:t>
            </a:fld>
            <a:endParaRPr lang="fr-CA"/>
          </a:p>
        </p:txBody>
      </p:sp>
    </p:spTree>
    <p:extLst>
      <p:ext uri="{BB962C8B-B14F-4D97-AF65-F5344CB8AC3E}">
        <p14:creationId xmlns:p14="http://schemas.microsoft.com/office/powerpoint/2010/main" val="3460598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3E9CF-5C86-8906-BAD1-DB67E94427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D1882E-DF07-E500-BADD-95B8DD8CEA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3611608-C8E4-9FBC-61F9-07A66D0A6EF1}"/>
              </a:ext>
            </a:extLst>
          </p:cNvPr>
          <p:cNvSpPr>
            <a:spLocks noGrp="1"/>
          </p:cNvSpPr>
          <p:nvPr>
            <p:ph type="body" idx="1"/>
          </p:nvPr>
        </p:nvSpPr>
        <p:spPr/>
        <p:txBody>
          <a:bodyPr/>
          <a:lstStyle/>
          <a:p>
            <a:r>
              <a:rPr lang="fr-CA" dirty="0"/>
              <a:t>Suzie</a:t>
            </a:r>
          </a:p>
          <a:p>
            <a:r>
              <a:rPr lang="fr-CA" dirty="0" err="1"/>
              <a:t>Juelie</a:t>
            </a:r>
            <a:r>
              <a:rPr lang="fr-CA" dirty="0"/>
              <a:t>: Lignes d’action à lier au MSTR </a:t>
            </a:r>
          </a:p>
        </p:txBody>
      </p:sp>
      <p:sp>
        <p:nvSpPr>
          <p:cNvPr id="4" name="Espace réservé du numéro de diapositive 3">
            <a:extLst>
              <a:ext uri="{FF2B5EF4-FFF2-40B4-BE49-F238E27FC236}">
                <a16:creationId xmlns:a16="http://schemas.microsoft.com/office/drawing/2014/main" id="{303F5B61-2EDE-4DC4-C3E7-5D905F708D51}"/>
              </a:ext>
            </a:extLst>
          </p:cNvPr>
          <p:cNvSpPr>
            <a:spLocks noGrp="1"/>
          </p:cNvSpPr>
          <p:nvPr>
            <p:ph type="sldNum" sz="quarter" idx="5"/>
          </p:nvPr>
        </p:nvSpPr>
        <p:spPr/>
        <p:txBody>
          <a:bodyPr/>
          <a:lstStyle/>
          <a:p>
            <a:fld id="{8E133387-9E59-4447-86CB-90D1722B2D68}" type="slidenum">
              <a:rPr lang="fr-CA" smtClean="0"/>
              <a:t>22</a:t>
            </a:fld>
            <a:endParaRPr lang="fr-CA"/>
          </a:p>
        </p:txBody>
      </p:sp>
    </p:spTree>
    <p:extLst>
      <p:ext uri="{BB962C8B-B14F-4D97-AF65-F5344CB8AC3E}">
        <p14:creationId xmlns:p14="http://schemas.microsoft.com/office/powerpoint/2010/main" val="3273567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BBD4-C106-F208-25C6-B73EC965C3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F4FA87-35E7-E78B-7A4B-B75F962323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ACF048-238A-81A7-87A1-F611153F9C93}"/>
              </a:ext>
            </a:extLst>
          </p:cNvPr>
          <p:cNvSpPr>
            <a:spLocks noGrp="1"/>
          </p:cNvSpPr>
          <p:nvPr>
            <p:ph type="body" idx="1"/>
          </p:nvPr>
        </p:nvSpPr>
        <p:spPr/>
        <p:txBody>
          <a:bodyPr/>
          <a:lstStyle/>
          <a:p>
            <a:r>
              <a:rPr lang="fr-CA" dirty="0"/>
              <a:t>Suzie</a:t>
            </a:r>
          </a:p>
        </p:txBody>
      </p:sp>
      <p:sp>
        <p:nvSpPr>
          <p:cNvPr id="4" name="Espace réservé du numéro de diapositive 3">
            <a:extLst>
              <a:ext uri="{FF2B5EF4-FFF2-40B4-BE49-F238E27FC236}">
                <a16:creationId xmlns:a16="http://schemas.microsoft.com/office/drawing/2014/main" id="{E3BEF69A-6E36-CA0F-F34B-3F838A89D82E}"/>
              </a:ext>
            </a:extLst>
          </p:cNvPr>
          <p:cNvSpPr>
            <a:spLocks noGrp="1"/>
          </p:cNvSpPr>
          <p:nvPr>
            <p:ph type="sldNum" sz="quarter" idx="5"/>
          </p:nvPr>
        </p:nvSpPr>
        <p:spPr/>
        <p:txBody>
          <a:bodyPr/>
          <a:lstStyle/>
          <a:p>
            <a:fld id="{8E133387-9E59-4447-86CB-90D1722B2D68}" type="slidenum">
              <a:rPr lang="fr-CA" smtClean="0"/>
              <a:t>23</a:t>
            </a:fld>
            <a:endParaRPr lang="fr-CA"/>
          </a:p>
        </p:txBody>
      </p:sp>
    </p:spTree>
    <p:extLst>
      <p:ext uri="{BB962C8B-B14F-4D97-AF65-F5344CB8AC3E}">
        <p14:creationId xmlns:p14="http://schemas.microsoft.com/office/powerpoint/2010/main" val="1325824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B622A-03BC-539D-44D4-768503EA05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0C92AA-1F0C-9055-1C69-E311EB3B49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860467-13CC-A715-FC1F-6322A1340865}"/>
              </a:ext>
            </a:extLst>
          </p:cNvPr>
          <p:cNvSpPr>
            <a:spLocks noGrp="1"/>
          </p:cNvSpPr>
          <p:nvPr>
            <p:ph type="body" idx="1"/>
          </p:nvPr>
        </p:nvSpPr>
        <p:spPr/>
        <p:txBody>
          <a:bodyPr/>
          <a:lstStyle/>
          <a:p>
            <a:r>
              <a:rPr lang="fr-CA" dirty="0"/>
              <a:t>Julie</a:t>
            </a:r>
          </a:p>
        </p:txBody>
      </p:sp>
      <p:sp>
        <p:nvSpPr>
          <p:cNvPr id="4" name="Espace réservé du numéro de diapositive 3">
            <a:extLst>
              <a:ext uri="{FF2B5EF4-FFF2-40B4-BE49-F238E27FC236}">
                <a16:creationId xmlns:a16="http://schemas.microsoft.com/office/drawing/2014/main" id="{34ED6433-5C3B-FB49-AA3D-9EEED84BFA1B}"/>
              </a:ext>
            </a:extLst>
          </p:cNvPr>
          <p:cNvSpPr>
            <a:spLocks noGrp="1"/>
          </p:cNvSpPr>
          <p:nvPr>
            <p:ph type="sldNum" sz="quarter" idx="5"/>
          </p:nvPr>
        </p:nvSpPr>
        <p:spPr/>
        <p:txBody>
          <a:bodyPr/>
          <a:lstStyle/>
          <a:p>
            <a:fld id="{8E133387-9E59-4447-86CB-90D1722B2D68}" type="slidenum">
              <a:rPr lang="fr-CA" smtClean="0"/>
              <a:t>24</a:t>
            </a:fld>
            <a:endParaRPr lang="fr-CA"/>
          </a:p>
        </p:txBody>
      </p:sp>
    </p:spTree>
    <p:extLst>
      <p:ext uri="{BB962C8B-B14F-4D97-AF65-F5344CB8AC3E}">
        <p14:creationId xmlns:p14="http://schemas.microsoft.com/office/powerpoint/2010/main" val="4194537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DD40-BB86-4F1C-C777-F2658BBD0B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80BD7B5-86B2-A92D-56E2-7C4746E81C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D7795B1-1006-AD64-EDE6-8BA15437BF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Julie</a:t>
            </a:r>
          </a:p>
          <a:p>
            <a:endParaRPr lang="fr-CA" dirty="0"/>
          </a:p>
        </p:txBody>
      </p:sp>
      <p:sp>
        <p:nvSpPr>
          <p:cNvPr id="4" name="Espace réservé du numéro de diapositive 3">
            <a:extLst>
              <a:ext uri="{FF2B5EF4-FFF2-40B4-BE49-F238E27FC236}">
                <a16:creationId xmlns:a16="http://schemas.microsoft.com/office/drawing/2014/main" id="{4B7C79AF-4F77-7155-F743-0664EB8B13AB}"/>
              </a:ext>
            </a:extLst>
          </p:cNvPr>
          <p:cNvSpPr>
            <a:spLocks noGrp="1"/>
          </p:cNvSpPr>
          <p:nvPr>
            <p:ph type="sldNum" sz="quarter" idx="5"/>
          </p:nvPr>
        </p:nvSpPr>
        <p:spPr/>
        <p:txBody>
          <a:bodyPr/>
          <a:lstStyle/>
          <a:p>
            <a:fld id="{8E133387-9E59-4447-86CB-90D1722B2D68}" type="slidenum">
              <a:rPr lang="fr-CA" smtClean="0"/>
              <a:t>25</a:t>
            </a:fld>
            <a:endParaRPr lang="fr-CA"/>
          </a:p>
        </p:txBody>
      </p:sp>
    </p:spTree>
    <p:extLst>
      <p:ext uri="{BB962C8B-B14F-4D97-AF65-F5344CB8AC3E}">
        <p14:creationId xmlns:p14="http://schemas.microsoft.com/office/powerpoint/2010/main" val="2146862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5693-0B9A-D6B9-0DE4-120A4AD5C53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EB798C-6102-66E4-1222-7CFD66A36D1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C07848-B1AB-3527-0009-6EBA4BFB0113}"/>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EA55374C-8C7B-A30F-49BD-0A8029A08904}"/>
              </a:ext>
            </a:extLst>
          </p:cNvPr>
          <p:cNvSpPr>
            <a:spLocks noGrp="1"/>
          </p:cNvSpPr>
          <p:nvPr>
            <p:ph type="sldNum" sz="quarter" idx="5"/>
          </p:nvPr>
        </p:nvSpPr>
        <p:spPr/>
        <p:txBody>
          <a:bodyPr/>
          <a:lstStyle/>
          <a:p>
            <a:fld id="{8E133387-9E59-4447-86CB-90D1722B2D68}" type="slidenum">
              <a:rPr lang="fr-CA" smtClean="0"/>
              <a:t>26</a:t>
            </a:fld>
            <a:endParaRPr lang="fr-CA"/>
          </a:p>
        </p:txBody>
      </p:sp>
    </p:spTree>
    <p:extLst>
      <p:ext uri="{BB962C8B-B14F-4D97-AF65-F5344CB8AC3E}">
        <p14:creationId xmlns:p14="http://schemas.microsoft.com/office/powerpoint/2010/main" val="5027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E4D9-3903-5688-CE41-D331221BE1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49E0DD-C798-951E-D044-C7246A602F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33E5FDE-4841-D043-8B39-5B0EE3B823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Julie</a:t>
            </a:r>
          </a:p>
          <a:p>
            <a:endParaRPr lang="fr-CA" dirty="0"/>
          </a:p>
        </p:txBody>
      </p:sp>
      <p:sp>
        <p:nvSpPr>
          <p:cNvPr id="4" name="Espace réservé du numéro de diapositive 3">
            <a:extLst>
              <a:ext uri="{FF2B5EF4-FFF2-40B4-BE49-F238E27FC236}">
                <a16:creationId xmlns:a16="http://schemas.microsoft.com/office/drawing/2014/main" id="{4E727F5E-DFFA-F58D-7F2F-09575CFF49B6}"/>
              </a:ext>
            </a:extLst>
          </p:cNvPr>
          <p:cNvSpPr>
            <a:spLocks noGrp="1"/>
          </p:cNvSpPr>
          <p:nvPr>
            <p:ph type="sldNum" sz="quarter" idx="5"/>
          </p:nvPr>
        </p:nvSpPr>
        <p:spPr/>
        <p:txBody>
          <a:bodyPr/>
          <a:lstStyle/>
          <a:p>
            <a:fld id="{8E133387-9E59-4447-86CB-90D1722B2D68}" type="slidenum">
              <a:rPr lang="fr-CA" smtClean="0"/>
              <a:t>27</a:t>
            </a:fld>
            <a:endParaRPr lang="fr-CA"/>
          </a:p>
        </p:txBody>
      </p:sp>
    </p:spTree>
    <p:extLst>
      <p:ext uri="{BB962C8B-B14F-4D97-AF65-F5344CB8AC3E}">
        <p14:creationId xmlns:p14="http://schemas.microsoft.com/office/powerpoint/2010/main" val="665663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Su</a:t>
            </a:r>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28</a:t>
            </a:fld>
            <a:endParaRPr lang="fr-CA"/>
          </a:p>
        </p:txBody>
      </p:sp>
    </p:spTree>
    <p:extLst>
      <p:ext uri="{BB962C8B-B14F-4D97-AF65-F5344CB8AC3E}">
        <p14:creationId xmlns:p14="http://schemas.microsoft.com/office/powerpoint/2010/main" val="4112173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60678-28B8-307B-3196-6CB8B23ED5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EE30496-45B2-537D-68F1-F861AA38284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635740-B0C7-BC4C-2B3A-9B26FFAB79B9}"/>
              </a:ext>
            </a:extLst>
          </p:cNvPr>
          <p:cNvSpPr>
            <a:spLocks noGrp="1"/>
          </p:cNvSpPr>
          <p:nvPr>
            <p:ph type="body" idx="1"/>
          </p:nvPr>
        </p:nvSpPr>
        <p:spPr/>
        <p:txBody>
          <a:bodyPr/>
          <a:lstStyle/>
          <a:p>
            <a:r>
              <a:rPr lang="fr-CA" dirty="0"/>
              <a:t>Su</a:t>
            </a:r>
          </a:p>
        </p:txBody>
      </p:sp>
      <p:sp>
        <p:nvSpPr>
          <p:cNvPr id="4" name="Espace réservé du numéro de diapositive 3">
            <a:extLst>
              <a:ext uri="{FF2B5EF4-FFF2-40B4-BE49-F238E27FC236}">
                <a16:creationId xmlns:a16="http://schemas.microsoft.com/office/drawing/2014/main" id="{842AE925-7417-3DF1-9459-F107FB712D76}"/>
              </a:ext>
            </a:extLst>
          </p:cNvPr>
          <p:cNvSpPr>
            <a:spLocks noGrp="1"/>
          </p:cNvSpPr>
          <p:nvPr>
            <p:ph type="sldNum" sz="quarter" idx="5"/>
          </p:nvPr>
        </p:nvSpPr>
        <p:spPr/>
        <p:txBody>
          <a:bodyPr/>
          <a:lstStyle/>
          <a:p>
            <a:fld id="{8E133387-9E59-4447-86CB-90D1722B2D68}" type="slidenum">
              <a:rPr lang="fr-CA" smtClean="0"/>
              <a:t>29</a:t>
            </a:fld>
            <a:endParaRPr lang="fr-CA"/>
          </a:p>
        </p:txBody>
      </p:sp>
    </p:spTree>
    <p:extLst>
      <p:ext uri="{BB962C8B-B14F-4D97-AF65-F5344CB8AC3E}">
        <p14:creationId xmlns:p14="http://schemas.microsoft.com/office/powerpoint/2010/main" val="1192572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80C7C-69B1-EFD7-3FBC-5D115E6517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F6BCEA-96B0-139C-A449-05D631FB4A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A326FBE-7BC7-ACDC-1F6B-3E64956F8894}"/>
              </a:ext>
            </a:extLst>
          </p:cNvPr>
          <p:cNvSpPr>
            <a:spLocks noGrp="1"/>
          </p:cNvSpPr>
          <p:nvPr>
            <p:ph type="body" idx="1"/>
          </p:nvPr>
        </p:nvSpPr>
        <p:spPr/>
        <p:txBody>
          <a:bodyPr/>
          <a:lstStyle/>
          <a:p>
            <a:r>
              <a:rPr lang="fr-CA" dirty="0"/>
              <a:t>Julie</a:t>
            </a:r>
          </a:p>
        </p:txBody>
      </p:sp>
      <p:sp>
        <p:nvSpPr>
          <p:cNvPr id="4" name="Espace réservé du numéro de diapositive 3">
            <a:extLst>
              <a:ext uri="{FF2B5EF4-FFF2-40B4-BE49-F238E27FC236}">
                <a16:creationId xmlns:a16="http://schemas.microsoft.com/office/drawing/2014/main" id="{D91D66FD-3010-925D-68C1-A056771E6B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33387-9E59-4447-86CB-90D1722B2D68}"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4438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8E133387-9E59-4447-86CB-90D1722B2D68}" type="slidenum">
              <a:rPr lang="fr-CA" smtClean="0"/>
              <a:t>31</a:t>
            </a:fld>
            <a:endParaRPr lang="fr-CA"/>
          </a:p>
        </p:txBody>
      </p:sp>
    </p:spTree>
    <p:extLst>
      <p:ext uri="{BB962C8B-B14F-4D97-AF65-F5344CB8AC3E}">
        <p14:creationId xmlns:p14="http://schemas.microsoft.com/office/powerpoint/2010/main" val="3312588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54FD3B-366D-D990-0D6C-FEE731909F6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525DB175-A167-4BB5-88FB-6F7B7D3FA9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B4859348-D4C3-EBD3-5589-64801F211E1C}"/>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8B463EBF-ECF9-C945-7D2C-627E494AC49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3677B19A-7C8D-DFEC-6E2F-BD76250262FB}"/>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246062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7E888C-AD98-DE1F-3984-B34313A6231E}"/>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5C4C185A-1074-820C-A85D-9441F607E9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B4771AE5-95A4-B8E8-74CA-3D166E03E33A}"/>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296A132F-A7FF-F22D-8B50-E367A5CB99F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9687666-C0F2-A997-FB79-4BBCB277E0F7}"/>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3845073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D12F3-64CA-6109-7C9E-718ACE102BF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1CC11CAA-D405-C049-BBFF-E468BD9B60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C6EC8F3-A86D-DB56-EAD5-8F7CF5E6DB74}"/>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1EE587D6-AD06-4A3E-DA6E-ED7EE6DC023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142E8EE-22D3-619B-AA9F-37C92576BB4C}"/>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194647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vi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D12F3-64CA-6109-7C9E-718ACE102BF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1CC11CAA-D405-C049-BBFF-E468BD9B60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C6EC8F3-A86D-DB56-EAD5-8F7CF5E6DB74}"/>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1EE587D6-AD06-4A3E-DA6E-ED7EE6DC023E}"/>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B142E8EE-22D3-619B-AA9F-37C92576BB4C}"/>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259342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5DC884-EF68-5E54-B791-799944B476C8}"/>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7E6A18D5-D05D-512B-666A-144ECBD5FAD3}"/>
              </a:ext>
            </a:extLst>
          </p:cNvPr>
          <p:cNvSpPr>
            <a:spLocks noGrp="1"/>
          </p:cNvSpPr>
          <p:nvPr>
            <p:ph sz="half" idx="1"/>
          </p:nvPr>
        </p:nvSpPr>
        <p:spPr>
          <a:xfrm>
            <a:off x="838200" y="1825625"/>
            <a:ext cx="5181600" cy="4351338"/>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u contenu 3">
            <a:extLst>
              <a:ext uri="{FF2B5EF4-FFF2-40B4-BE49-F238E27FC236}">
                <a16:creationId xmlns:a16="http://schemas.microsoft.com/office/drawing/2014/main" id="{6282BE37-61CA-AAE7-DB9F-0B010AD46DC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CA4F79C5-963D-F818-AFA3-4DC6692EEEAB}"/>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6" name="Espace réservé du pied de page 5">
            <a:extLst>
              <a:ext uri="{FF2B5EF4-FFF2-40B4-BE49-F238E27FC236}">
                <a16:creationId xmlns:a16="http://schemas.microsoft.com/office/drawing/2014/main" id="{F538A5B5-1CC2-8312-DFF2-EB32C706CFA3}"/>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315F925B-CBD9-8F2C-C11A-AD9F40834578}"/>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337622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66AEE7-26AB-1572-EF8E-6B382536CAAD}"/>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92E86739-91EB-47BD-4EA1-BAC1F094EC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03AAC38-0092-FAE3-B71A-6B93BAC2874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4C052E7F-E967-E063-135F-26D7DE2203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434467D-2E83-F36F-A582-884D477DF88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2A90CEDE-5CCB-8B8E-19AC-4BC7AAEBC31D}"/>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8" name="Espace réservé du pied de page 7">
            <a:extLst>
              <a:ext uri="{FF2B5EF4-FFF2-40B4-BE49-F238E27FC236}">
                <a16:creationId xmlns:a16="http://schemas.microsoft.com/office/drawing/2014/main" id="{081D0F47-2E97-35E4-1278-31D5D8AF0470}"/>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8C431D90-52E5-58C7-6361-EEA53A3BFA03}"/>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330941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E826E4-3962-07A0-5CB8-E6110D77A362}"/>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31D65ED5-0554-F59F-408A-13572E741F69}"/>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4" name="Espace réservé du pied de page 3">
            <a:extLst>
              <a:ext uri="{FF2B5EF4-FFF2-40B4-BE49-F238E27FC236}">
                <a16:creationId xmlns:a16="http://schemas.microsoft.com/office/drawing/2014/main" id="{EEF03003-6134-FA30-4ED2-555AC0D724B3}"/>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1CCC489C-48D1-130A-A24C-47FE87DE44E1}"/>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2869873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Titre seul vi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E826E4-3962-07A0-5CB8-E6110D77A362}"/>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31D65ED5-0554-F59F-408A-13572E741F69}"/>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4" name="Espace réservé du pied de page 3">
            <a:extLst>
              <a:ext uri="{FF2B5EF4-FFF2-40B4-BE49-F238E27FC236}">
                <a16:creationId xmlns:a16="http://schemas.microsoft.com/office/drawing/2014/main" id="{EEF03003-6134-FA30-4ED2-555AC0D724B3}"/>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1CCC489C-48D1-130A-A24C-47FE87DE44E1}"/>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477652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EEEAF1-AB0D-6BFE-8328-747CA763A4CA}"/>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3" name="Espace réservé du pied de page 2">
            <a:extLst>
              <a:ext uri="{FF2B5EF4-FFF2-40B4-BE49-F238E27FC236}">
                <a16:creationId xmlns:a16="http://schemas.microsoft.com/office/drawing/2014/main" id="{975A2C1E-B199-273A-6A39-4439A23BE33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B10E99BD-85E6-05FE-88F9-39C88580140B}"/>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4288489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Vide 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EEEAF1-AB0D-6BFE-8328-747CA763A4CA}"/>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3" name="Espace réservé du pied de page 2">
            <a:extLst>
              <a:ext uri="{FF2B5EF4-FFF2-40B4-BE49-F238E27FC236}">
                <a16:creationId xmlns:a16="http://schemas.microsoft.com/office/drawing/2014/main" id="{975A2C1E-B199-273A-6A39-4439A23BE33F}"/>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B10E99BD-85E6-05FE-88F9-39C88580140B}"/>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3609941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BDBCF-88AC-34CA-B7A2-630CD8BE278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AFCA8354-6AA1-6F89-80C6-D790AB180B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A4C4AF74-5F15-C7AE-26BD-8527F1E85C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57E7151-DB8C-3F56-DE75-ACB966C18A3A}"/>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6" name="Espace réservé du pied de page 5">
            <a:extLst>
              <a:ext uri="{FF2B5EF4-FFF2-40B4-BE49-F238E27FC236}">
                <a16:creationId xmlns:a16="http://schemas.microsoft.com/office/drawing/2014/main" id="{10188CA2-830C-E521-8068-76987FEAECFD}"/>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5A0154C4-E063-369D-96E5-B1099C973B27}"/>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2389158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62D69-7C7C-276D-4BF8-08F3B1814A2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F3D5CE56-A6D9-65F9-85D0-C8ACE73C40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C17A3BB2-5DEA-0C60-A2E7-A39A413D8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16F9D82-41F2-0249-EA71-891A35E976B4}"/>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6" name="Espace réservé du pied de page 5">
            <a:extLst>
              <a:ext uri="{FF2B5EF4-FFF2-40B4-BE49-F238E27FC236}">
                <a16:creationId xmlns:a16="http://schemas.microsoft.com/office/drawing/2014/main" id="{4FBA1916-D922-3277-AA4C-050B9A7552D7}"/>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540BEC96-9F76-3383-6FF9-43EAD28B1106}"/>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986859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01FBA0-29D3-4F78-0394-3E9424DAF379}"/>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21A3519E-040E-F9D9-6EC4-2F048070E5D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6854094-FEAA-8116-08CD-CB645DCFDB31}"/>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E83DD9AB-ED25-F6B0-3BCA-69925FEC927F}"/>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A516C0B-AEE6-F20C-6033-C1E01B4E402C}"/>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3503485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699259A-4B2C-9BA1-0BB0-D603883034E8}"/>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651A173C-1134-6D2D-4CE6-91BFA595E19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A7AE9C87-0F7B-4F97-4F58-79F822743577}"/>
              </a:ext>
            </a:extLst>
          </p:cNvPr>
          <p:cNvSpPr>
            <a:spLocks noGrp="1"/>
          </p:cNvSpPr>
          <p:nvPr>
            <p:ph type="dt" sz="half" idx="10"/>
          </p:nvPr>
        </p:nvSpPr>
        <p:spPr/>
        <p:txBody>
          <a:body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5ED6C2FF-1020-782E-3135-9882ED9A00DC}"/>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11AFA3D-C371-4E89-E31F-217A5AEB8EE8}"/>
              </a:ext>
            </a:extLst>
          </p:cNvPr>
          <p:cNvSpPr>
            <a:spLocks noGrp="1"/>
          </p:cNvSpPr>
          <p:nvPr>
            <p:ph type="sldNum" sz="quarter" idx="12"/>
          </p:nvPr>
        </p:nvSpPr>
        <p:spPr/>
        <p:txBody>
          <a:bodyPr/>
          <a:lstStyle/>
          <a:p>
            <a:fld id="{A700F285-2E97-43FA-B87F-A1293014FEE8}" type="slidenum">
              <a:rPr lang="fr-CA" smtClean="0"/>
              <a:t>‹N°›</a:t>
            </a:fld>
            <a:endParaRPr lang="fr-CA"/>
          </a:p>
        </p:txBody>
      </p:sp>
    </p:spTree>
    <p:extLst>
      <p:ext uri="{BB962C8B-B14F-4D97-AF65-F5344CB8AC3E}">
        <p14:creationId xmlns:p14="http://schemas.microsoft.com/office/powerpoint/2010/main" val="156747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04CC6CB-D8E0-B2CD-988A-B7F4D11573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27415E54-FE4F-5D53-5D29-95DF4C2538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9F55FD4D-53A6-8E3C-6EC4-BEC6632F20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827E4-C466-481C-9127-6D3E21E2763D}" type="datetimeFigureOut">
              <a:rPr lang="fr-CA" smtClean="0"/>
              <a:t>2026-03-16</a:t>
            </a:fld>
            <a:endParaRPr lang="fr-CA"/>
          </a:p>
        </p:txBody>
      </p:sp>
      <p:sp>
        <p:nvSpPr>
          <p:cNvPr id="5" name="Espace réservé du pied de page 4">
            <a:extLst>
              <a:ext uri="{FF2B5EF4-FFF2-40B4-BE49-F238E27FC236}">
                <a16:creationId xmlns:a16="http://schemas.microsoft.com/office/drawing/2014/main" id="{EEB5B5F1-C5F3-757D-9315-040E90F4F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D5AED527-2F7D-78AE-5A59-AE1850F4E0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00F285-2E97-43FA-B87F-A1293014FEE8}" type="slidenum">
              <a:rPr lang="fr-CA" smtClean="0"/>
              <a:t>‹N°›</a:t>
            </a:fld>
            <a:endParaRPr lang="fr-CA"/>
          </a:p>
        </p:txBody>
      </p:sp>
      <p:sp>
        <p:nvSpPr>
          <p:cNvPr id="23" name="Forme libre : forme 22">
            <a:extLst>
              <a:ext uri="{FF2B5EF4-FFF2-40B4-BE49-F238E27FC236}">
                <a16:creationId xmlns:a16="http://schemas.microsoft.com/office/drawing/2014/main" id="{1B009204-021A-6648-60DC-9F38DA9A0A3D}"/>
              </a:ext>
            </a:extLst>
          </p:cNvPr>
          <p:cNvSpPr/>
          <p:nvPr/>
        </p:nvSpPr>
        <p:spPr>
          <a:xfrm>
            <a:off x="11727829" y="0"/>
            <a:ext cx="464171" cy="365823"/>
          </a:xfrm>
          <a:custGeom>
            <a:avLst/>
            <a:gdLst>
              <a:gd name="connsiteX0" fmla="*/ 0 w 464171"/>
              <a:gd name="connsiteY0" fmla="*/ 0 h 365823"/>
              <a:gd name="connsiteX1" fmla="*/ 464171 w 464171"/>
              <a:gd name="connsiteY1" fmla="*/ 0 h 365823"/>
              <a:gd name="connsiteX2" fmla="*/ 464171 w 464171"/>
              <a:gd name="connsiteY2" fmla="*/ 365823 h 365823"/>
              <a:gd name="connsiteX3" fmla="*/ 393481 w 464171"/>
              <a:gd name="connsiteY3" fmla="*/ 292125 h 365823"/>
              <a:gd name="connsiteX4" fmla="*/ 79744 w 464171"/>
              <a:gd name="connsiteY4" fmla="*/ 46984 h 365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171" h="365823">
                <a:moveTo>
                  <a:pt x="0" y="0"/>
                </a:moveTo>
                <a:lnTo>
                  <a:pt x="464171" y="0"/>
                </a:lnTo>
                <a:lnTo>
                  <a:pt x="464171" y="365823"/>
                </a:lnTo>
                <a:lnTo>
                  <a:pt x="393481" y="292125"/>
                </a:lnTo>
                <a:cubicBezTo>
                  <a:pt x="297053" y="199170"/>
                  <a:pt x="190776" y="117931"/>
                  <a:pt x="79744" y="46984"/>
                </a:cubicBezTo>
                <a:close/>
              </a:path>
            </a:pathLst>
          </a:custGeom>
          <a:solidFill>
            <a:srgbClr val="0E6672"/>
          </a:solidFill>
          <a:ln w="8467" cap="flat">
            <a:noFill/>
            <a:prstDash val="solid"/>
            <a:miter/>
          </a:ln>
        </p:spPr>
        <p:txBody>
          <a:bodyPr rtlCol="0" anchor="ctr"/>
          <a:lstStyle/>
          <a:p>
            <a:endParaRPr lang="fr-CA"/>
          </a:p>
        </p:txBody>
      </p:sp>
      <p:sp>
        <p:nvSpPr>
          <p:cNvPr id="17" name="Forme libre : forme 16">
            <a:extLst>
              <a:ext uri="{FF2B5EF4-FFF2-40B4-BE49-F238E27FC236}">
                <a16:creationId xmlns:a16="http://schemas.microsoft.com/office/drawing/2014/main" id="{B084E3DF-4D91-376F-5127-B611A9A198C5}"/>
              </a:ext>
            </a:extLst>
          </p:cNvPr>
          <p:cNvSpPr/>
          <p:nvPr/>
        </p:nvSpPr>
        <p:spPr>
          <a:xfrm>
            <a:off x="10360231" y="0"/>
            <a:ext cx="1831769" cy="1000878"/>
          </a:xfrm>
          <a:custGeom>
            <a:avLst/>
            <a:gdLst>
              <a:gd name="connsiteX0" fmla="*/ 0 w 1831769"/>
              <a:gd name="connsiteY0" fmla="*/ 0 h 1000878"/>
              <a:gd name="connsiteX1" fmla="*/ 490166 w 1831769"/>
              <a:gd name="connsiteY1" fmla="*/ 0 h 1000878"/>
              <a:gd name="connsiteX2" fmla="*/ 513064 w 1831769"/>
              <a:gd name="connsiteY2" fmla="*/ 40354 h 1000878"/>
              <a:gd name="connsiteX3" fmla="*/ 578363 w 1831769"/>
              <a:gd name="connsiteY3" fmla="*/ 135103 h 1000878"/>
              <a:gd name="connsiteX4" fmla="*/ 1340025 w 1831769"/>
              <a:gd name="connsiteY4" fmla="*/ 681732 h 1000878"/>
              <a:gd name="connsiteX5" fmla="*/ 1509019 w 1831769"/>
              <a:gd name="connsiteY5" fmla="*/ 737130 h 1000878"/>
              <a:gd name="connsiteX6" fmla="*/ 1683400 w 1831769"/>
              <a:gd name="connsiteY6" fmla="*/ 778347 h 1000878"/>
              <a:gd name="connsiteX7" fmla="*/ 1831769 w 1831769"/>
              <a:gd name="connsiteY7" fmla="*/ 800267 h 1000878"/>
              <a:gd name="connsiteX8" fmla="*/ 1831769 w 1831769"/>
              <a:gd name="connsiteY8" fmla="*/ 1000878 h 1000878"/>
              <a:gd name="connsiteX9" fmla="*/ 1792907 w 1831769"/>
              <a:gd name="connsiteY9" fmla="*/ 996256 h 1000878"/>
              <a:gd name="connsiteX10" fmla="*/ 1681485 w 1831769"/>
              <a:gd name="connsiteY10" fmla="*/ 982828 h 1000878"/>
              <a:gd name="connsiteX11" fmla="*/ 817631 w 1831769"/>
              <a:gd name="connsiteY11" fmla="*/ 760777 h 1000878"/>
              <a:gd name="connsiteX12" fmla="*/ 69601 w 1831769"/>
              <a:gd name="connsiteY12" fmla="*/ 103618 h 1000878"/>
              <a:gd name="connsiteX13" fmla="*/ 20106 w 1831769"/>
              <a:gd name="connsiteY13" fmla="*/ 30739 h 100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1769" h="1000878">
                <a:moveTo>
                  <a:pt x="0" y="0"/>
                </a:moveTo>
                <a:lnTo>
                  <a:pt x="490166" y="0"/>
                </a:lnTo>
                <a:lnTo>
                  <a:pt x="513064" y="40354"/>
                </a:lnTo>
                <a:cubicBezTo>
                  <a:pt x="533405" y="72827"/>
                  <a:pt x="555164" y="104412"/>
                  <a:pt x="578363" y="135103"/>
                </a:cubicBezTo>
                <a:cubicBezTo>
                  <a:pt x="767931" y="386557"/>
                  <a:pt x="1041490" y="569351"/>
                  <a:pt x="1340025" y="681732"/>
                </a:cubicBezTo>
                <a:cubicBezTo>
                  <a:pt x="1395565" y="702668"/>
                  <a:pt x="1451869" y="721123"/>
                  <a:pt x="1509019" y="737130"/>
                </a:cubicBezTo>
                <a:cubicBezTo>
                  <a:pt x="1566677" y="753369"/>
                  <a:pt x="1624801" y="767110"/>
                  <a:pt x="1683400" y="778347"/>
                </a:cubicBezTo>
                <a:lnTo>
                  <a:pt x="1831769" y="800267"/>
                </a:lnTo>
                <a:lnTo>
                  <a:pt x="1831769" y="1000878"/>
                </a:lnTo>
                <a:lnTo>
                  <a:pt x="1792907" y="996256"/>
                </a:lnTo>
                <a:cubicBezTo>
                  <a:pt x="1755738" y="991828"/>
                  <a:pt x="1718569" y="987358"/>
                  <a:pt x="1681485" y="982828"/>
                </a:cubicBezTo>
                <a:cubicBezTo>
                  <a:pt x="1384136" y="945888"/>
                  <a:pt x="1091359" y="897797"/>
                  <a:pt x="817631" y="760777"/>
                </a:cubicBezTo>
                <a:cubicBezTo>
                  <a:pt x="518504" y="610924"/>
                  <a:pt x="259509" y="378322"/>
                  <a:pt x="69601" y="103618"/>
                </a:cubicBezTo>
                <a:cubicBezTo>
                  <a:pt x="63949" y="95408"/>
                  <a:pt x="44534" y="67552"/>
                  <a:pt x="20106" y="30739"/>
                </a:cubicBezTo>
                <a:close/>
              </a:path>
            </a:pathLst>
          </a:custGeom>
          <a:solidFill>
            <a:srgbClr val="1B8694"/>
          </a:solidFill>
          <a:ln w="8467" cap="flat">
            <a:noFill/>
            <a:prstDash val="solid"/>
            <a:miter/>
          </a:ln>
        </p:spPr>
        <p:txBody>
          <a:bodyPr rtlCol="0" anchor="ctr"/>
          <a:lstStyle/>
          <a:p>
            <a:endParaRPr lang="fr-CA"/>
          </a:p>
        </p:txBody>
      </p:sp>
      <p:sp>
        <p:nvSpPr>
          <p:cNvPr id="20" name="Forme libre : forme 19">
            <a:extLst>
              <a:ext uri="{FF2B5EF4-FFF2-40B4-BE49-F238E27FC236}">
                <a16:creationId xmlns:a16="http://schemas.microsoft.com/office/drawing/2014/main" id="{C9942693-F6E0-FCC0-A6A1-F8F86DA00FDA}"/>
              </a:ext>
            </a:extLst>
          </p:cNvPr>
          <p:cNvSpPr/>
          <p:nvPr/>
        </p:nvSpPr>
        <p:spPr>
          <a:xfrm>
            <a:off x="11181663" y="0"/>
            <a:ext cx="1010337" cy="943170"/>
          </a:xfrm>
          <a:custGeom>
            <a:avLst/>
            <a:gdLst>
              <a:gd name="connsiteX0" fmla="*/ 0 w 1010337"/>
              <a:gd name="connsiteY0" fmla="*/ 0 h 943170"/>
              <a:gd name="connsiteX1" fmla="*/ 458282 w 1010337"/>
              <a:gd name="connsiteY1" fmla="*/ 0 h 943170"/>
              <a:gd name="connsiteX2" fmla="*/ 586574 w 1010337"/>
              <a:gd name="connsiteY2" fmla="*/ 210967 h 943170"/>
              <a:gd name="connsiteX3" fmla="*/ 951904 w 1010337"/>
              <a:gd name="connsiteY3" fmla="*/ 637957 h 943170"/>
              <a:gd name="connsiteX4" fmla="*/ 1010337 w 1010337"/>
              <a:gd name="connsiteY4" fmla="*/ 688722 h 943170"/>
              <a:gd name="connsiteX5" fmla="*/ 1010337 w 1010337"/>
              <a:gd name="connsiteY5" fmla="*/ 943170 h 943170"/>
              <a:gd name="connsiteX6" fmla="*/ 854212 w 1010337"/>
              <a:gd name="connsiteY6" fmla="*/ 845378 h 943170"/>
              <a:gd name="connsiteX7" fmla="*/ 573880 w 1010337"/>
              <a:gd name="connsiteY7" fmla="*/ 639003 h 943170"/>
              <a:gd name="connsiteX8" fmla="*/ 177132 w 1010337"/>
              <a:gd name="connsiteY8" fmla="*/ 247088 h 943170"/>
              <a:gd name="connsiteX9" fmla="*/ 65203 w 1010337"/>
              <a:gd name="connsiteY9" fmla="*/ 101964 h 94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0337" h="943170">
                <a:moveTo>
                  <a:pt x="0" y="0"/>
                </a:moveTo>
                <a:lnTo>
                  <a:pt x="458282" y="0"/>
                </a:lnTo>
                <a:lnTo>
                  <a:pt x="586574" y="210967"/>
                </a:lnTo>
                <a:cubicBezTo>
                  <a:pt x="691695" y="365859"/>
                  <a:pt x="814255" y="509147"/>
                  <a:pt x="951904" y="637957"/>
                </a:cubicBezTo>
                <a:lnTo>
                  <a:pt x="1010337" y="688722"/>
                </a:lnTo>
                <a:lnTo>
                  <a:pt x="1010337" y="943170"/>
                </a:lnTo>
                <a:lnTo>
                  <a:pt x="854212" y="845378"/>
                </a:lnTo>
                <a:cubicBezTo>
                  <a:pt x="757268" y="781017"/>
                  <a:pt x="663542" y="712325"/>
                  <a:pt x="573880" y="639003"/>
                </a:cubicBezTo>
                <a:cubicBezTo>
                  <a:pt x="429946" y="521098"/>
                  <a:pt x="296428" y="391022"/>
                  <a:pt x="177132" y="247088"/>
                </a:cubicBezTo>
                <a:cubicBezTo>
                  <a:pt x="138270" y="200190"/>
                  <a:pt x="100932" y="151838"/>
                  <a:pt x="65203" y="101964"/>
                </a:cubicBezTo>
                <a:close/>
              </a:path>
            </a:pathLst>
          </a:custGeom>
          <a:solidFill>
            <a:srgbClr val="C65750"/>
          </a:solidFill>
          <a:ln w="8467" cap="flat">
            <a:noFill/>
            <a:prstDash val="solid"/>
            <a:miter/>
          </a:ln>
        </p:spPr>
        <p:txBody>
          <a:bodyPr rtlCol="0" anchor="ctr"/>
          <a:lstStyle/>
          <a:p>
            <a:endParaRPr lang="fr-CA"/>
          </a:p>
        </p:txBody>
      </p:sp>
      <p:sp>
        <p:nvSpPr>
          <p:cNvPr id="26" name="Forme libre : forme 25">
            <a:extLst>
              <a:ext uri="{FF2B5EF4-FFF2-40B4-BE49-F238E27FC236}">
                <a16:creationId xmlns:a16="http://schemas.microsoft.com/office/drawing/2014/main" id="{459BECF2-E248-5A9F-FEED-459D761E7D5D}"/>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2" name="Forme libre : forme 31">
            <a:extLst>
              <a:ext uri="{FF2B5EF4-FFF2-40B4-BE49-F238E27FC236}">
                <a16:creationId xmlns:a16="http://schemas.microsoft.com/office/drawing/2014/main" id="{53C883F5-E9EF-897A-011E-5386BC63E1ED}"/>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a:p>
        </p:txBody>
      </p:sp>
      <p:sp>
        <p:nvSpPr>
          <p:cNvPr id="29" name="Forme libre : forme 28">
            <a:extLst>
              <a:ext uri="{FF2B5EF4-FFF2-40B4-BE49-F238E27FC236}">
                <a16:creationId xmlns:a16="http://schemas.microsoft.com/office/drawing/2014/main" id="{3EF7BD33-6A91-C0C9-06A3-8E3F3A86E90F}"/>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a:p>
        </p:txBody>
      </p:sp>
    </p:spTree>
    <p:extLst>
      <p:ext uri="{BB962C8B-B14F-4D97-AF65-F5344CB8AC3E}">
        <p14:creationId xmlns:p14="http://schemas.microsoft.com/office/powerpoint/2010/main" val="2756960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52" r:id="rId5"/>
    <p:sldLayoutId id="2147483653" r:id="rId6"/>
    <p:sldLayoutId id="2147483654" r:id="rId7"/>
    <p:sldLayoutId id="2147483660" r:id="rId8"/>
    <p:sldLayoutId id="2147483655" r:id="rId9"/>
    <p:sldLayoutId id="2147483661" r:id="rId10"/>
    <p:sldLayoutId id="2147483656" r:id="rId11"/>
    <p:sldLayoutId id="2147483657" r:id="rId12"/>
    <p:sldLayoutId id="2147483658" r:id="rId13"/>
    <p:sldLayoutId id="2147483659" r:id="rId14"/>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xml"/><Relationship Id="rId7" Type="http://schemas.openxmlformats.org/officeDocument/2006/relationships/notesSlide" Target="../notesSlides/notesSlide1.xml"/><Relationship Id="rId12"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11" Type="http://schemas.openxmlformats.org/officeDocument/2006/relationships/image" Target="../media/image4.jpeg"/><Relationship Id="rId5" Type="http://schemas.openxmlformats.org/officeDocument/2006/relationships/tags" Target="../tags/tag5.xml"/><Relationship Id="rId10" Type="http://schemas.openxmlformats.org/officeDocument/2006/relationships/image" Target="../media/image3.jpeg"/><Relationship Id="rId4" Type="http://schemas.openxmlformats.org/officeDocument/2006/relationships/tags" Target="../tags/tag4.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reseau.uquebec.ca/fr/transitions-reussies/ressource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hoXOI4CQLpU?si=hDf-vlsrpk8zJZo_"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reseau.uquebec.ca/fr/transitions-reussies/ressources/quest-ce-qui-se-passe-dans-la-tete-dune-personne-etudiante-a-qui-offre-des-mesures-de-soutien-aux-transitions"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7.sv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reseau.uquebec.ca/fr/transitions-reussies/ressources/conditions-pour-la-creation-dun-environnement-capacitant-qui-favorise-lutilisation-des-mesures-daide-a-la-transition"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s://reseau.uquebec.ca/fr/transitions-reussies/ressources/abc-dune-activite-daccueil-reussie-aux-etudes-postsecondaire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sv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8694"/>
        </a:solidFill>
        <a:effectLst/>
      </p:bgPr>
    </p:bg>
    <p:spTree>
      <p:nvGrpSpPr>
        <p:cNvPr id="1" name=""/>
        <p:cNvGrpSpPr/>
        <p:nvPr/>
      </p:nvGrpSpPr>
      <p:grpSpPr>
        <a:xfrm>
          <a:off x="0" y="0"/>
          <a:ext cx="0" cy="0"/>
          <a:chOff x="0" y="0"/>
          <a:chExt cx="0" cy="0"/>
        </a:xfrm>
      </p:grpSpPr>
      <p:pic>
        <p:nvPicPr>
          <p:cNvPr id="363" name="Image 362" descr="Une image contenant personne, habits, Danse, pouce&#10;&#10;Description générée automatiquement">
            <a:extLst>
              <a:ext uri="{FF2B5EF4-FFF2-40B4-BE49-F238E27FC236}">
                <a16:creationId xmlns:a16="http://schemas.microsoft.com/office/drawing/2014/main" id="{3F5BC109-F288-1CB7-39C4-0C363EED0D8B}"/>
              </a:ext>
            </a:extLst>
          </p:cNvPr>
          <p:cNvPicPr>
            <a:picLocks noChangeAspect="1"/>
          </p:cNvPicPr>
          <p:nvPr/>
        </p:nvPicPr>
        <p:blipFill rotWithShape="1">
          <a:blip r:embed="rId8">
            <a:extLst>
              <a:ext uri="{28A0092B-C50C-407E-A947-70E740481C1C}">
                <a14:useLocalDpi xmlns:a14="http://schemas.microsoft.com/office/drawing/2010/main" val="0"/>
              </a:ext>
            </a:extLst>
          </a:blip>
          <a:srcRect t="18490" r="28377" b="18097"/>
          <a:stretch/>
        </p:blipFill>
        <p:spPr>
          <a:xfrm>
            <a:off x="6208295" y="1"/>
            <a:ext cx="5983705" cy="6858000"/>
          </a:xfrm>
          <a:prstGeom prst="rect">
            <a:avLst/>
          </a:prstGeom>
        </p:spPr>
      </p:pic>
      <p:grpSp>
        <p:nvGrpSpPr>
          <p:cNvPr id="390" name="Groupe 389">
            <a:extLst>
              <a:ext uri="{FF2B5EF4-FFF2-40B4-BE49-F238E27FC236}">
                <a16:creationId xmlns:a16="http://schemas.microsoft.com/office/drawing/2014/main" id="{9405471B-65AB-ED07-7E90-07C92812BD1D}"/>
              </a:ext>
            </a:extLst>
          </p:cNvPr>
          <p:cNvGrpSpPr/>
          <p:nvPr/>
        </p:nvGrpSpPr>
        <p:grpSpPr>
          <a:xfrm>
            <a:off x="-1" y="-16719"/>
            <a:ext cx="10303077" cy="6874720"/>
            <a:chOff x="-1" y="-16719"/>
            <a:chExt cx="10303077" cy="6874720"/>
          </a:xfrm>
        </p:grpSpPr>
        <p:sp>
          <p:nvSpPr>
            <p:cNvPr id="386" name="Forme libre : forme 385">
              <a:extLst>
                <a:ext uri="{FF2B5EF4-FFF2-40B4-BE49-F238E27FC236}">
                  <a16:creationId xmlns:a16="http://schemas.microsoft.com/office/drawing/2014/main" id="{8E1C6DE3-E35B-ABF5-A394-182DEBEFF81D}"/>
                </a:ext>
              </a:extLst>
            </p:cNvPr>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endParaRPr lang="fr-CA"/>
            </a:p>
          </p:txBody>
        </p:sp>
        <p:sp>
          <p:nvSpPr>
            <p:cNvPr id="383" name="Forme libre : forme 382">
              <a:extLst>
                <a:ext uri="{FF2B5EF4-FFF2-40B4-BE49-F238E27FC236}">
                  <a16:creationId xmlns:a16="http://schemas.microsoft.com/office/drawing/2014/main" id="{CFEF2139-E7C8-43D8-DB8F-7243BE958E73}"/>
                </a:ext>
              </a:extLst>
            </p:cNvPr>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rgbClr val="FFFFFF"/>
            </a:solidFill>
            <a:ln w="8467" cap="flat">
              <a:noFill/>
              <a:prstDash val="solid"/>
              <a:miter/>
            </a:ln>
          </p:spPr>
          <p:txBody>
            <a:bodyPr rtlCol="0" anchor="ctr"/>
            <a:lstStyle/>
            <a:p>
              <a:endParaRPr lang="fr-CA"/>
            </a:p>
          </p:txBody>
        </p:sp>
        <p:sp>
          <p:nvSpPr>
            <p:cNvPr id="389" name="Forme libre : forme 388">
              <a:extLst>
                <a:ext uri="{FF2B5EF4-FFF2-40B4-BE49-F238E27FC236}">
                  <a16:creationId xmlns:a16="http://schemas.microsoft.com/office/drawing/2014/main" id="{17E1CC90-3117-9880-2378-25425B1319BC}"/>
                </a:ext>
              </a:extLst>
            </p:cNvPr>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249" name="Forme libre : forme 248">
              <a:extLst>
                <a:ext uri="{FF2B5EF4-FFF2-40B4-BE49-F238E27FC236}">
                  <a16:creationId xmlns:a16="http://schemas.microsoft.com/office/drawing/2014/main" id="{CEEA9EA6-6AD3-75EF-C93B-29D33F3A584A}"/>
                </a:ext>
              </a:extLst>
            </p:cNvPr>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endParaRPr lang="fr-CA"/>
            </a:p>
          </p:txBody>
        </p:sp>
        <p:sp>
          <p:nvSpPr>
            <p:cNvPr id="250" name="Forme libre : forme 249">
              <a:extLst>
                <a:ext uri="{FF2B5EF4-FFF2-40B4-BE49-F238E27FC236}">
                  <a16:creationId xmlns:a16="http://schemas.microsoft.com/office/drawing/2014/main" id="{45A3B052-E62A-677C-04D1-9CEECEF1154F}"/>
                </a:ext>
              </a:extLst>
            </p:cNvPr>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endParaRPr lang="fr-CA"/>
            </a:p>
          </p:txBody>
        </p:sp>
        <p:sp>
          <p:nvSpPr>
            <p:cNvPr id="368" name="Forme libre : forme 367">
              <a:extLst>
                <a:ext uri="{FF2B5EF4-FFF2-40B4-BE49-F238E27FC236}">
                  <a16:creationId xmlns:a16="http://schemas.microsoft.com/office/drawing/2014/main" id="{71A73912-8651-B60F-DAFF-BB0700384268}"/>
                </a:ext>
              </a:extLst>
            </p:cNvPr>
            <p:cNvSpPr/>
            <p:nvPr/>
          </p:nvSpPr>
          <p:spPr>
            <a:xfrm>
              <a:off x="5550568" y="4732421"/>
              <a:ext cx="1973658" cy="2125579"/>
            </a:xfrm>
            <a:custGeom>
              <a:avLst/>
              <a:gdLst>
                <a:gd name="connsiteX0" fmla="*/ 0 w 1973658"/>
                <a:gd name="connsiteY0" fmla="*/ 0 h 2125579"/>
                <a:gd name="connsiteX1" fmla="*/ 1025356 w 1973658"/>
                <a:gd name="connsiteY1" fmla="*/ 0 h 2125579"/>
                <a:gd name="connsiteX2" fmla="*/ 1312460 w 1973658"/>
                <a:gd name="connsiteY2" fmla="*/ 453015 h 2125579"/>
                <a:gd name="connsiteX3" fmla="*/ 1469619 w 1973658"/>
                <a:gd name="connsiteY3" fmla="*/ 691013 h 2125579"/>
                <a:gd name="connsiteX4" fmla="*/ 1605018 w 1973658"/>
                <a:gd name="connsiteY4" fmla="*/ 895271 h 2125579"/>
                <a:gd name="connsiteX5" fmla="*/ 1704824 w 1973658"/>
                <a:gd name="connsiteY5" fmla="*/ 1050418 h 2125579"/>
                <a:gd name="connsiteX6" fmla="*/ 1718548 w 1973658"/>
                <a:gd name="connsiteY6" fmla="*/ 1122642 h 2125579"/>
                <a:gd name="connsiteX7" fmla="*/ 1807397 w 1973658"/>
                <a:gd name="connsiteY7" fmla="*/ 1514922 h 2125579"/>
                <a:gd name="connsiteX8" fmla="*/ 1950743 w 1973658"/>
                <a:gd name="connsiteY8" fmla="*/ 2051745 h 2125579"/>
                <a:gd name="connsiteX9" fmla="*/ 1973658 w 1973658"/>
                <a:gd name="connsiteY9" fmla="*/ 2125579 h 2125579"/>
                <a:gd name="connsiteX10" fmla="*/ 0 w 1973658"/>
                <a:gd name="connsiteY10" fmla="*/ 2125579 h 212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3658" h="2125579">
                  <a:moveTo>
                    <a:pt x="0" y="0"/>
                  </a:moveTo>
                  <a:lnTo>
                    <a:pt x="1025356" y="0"/>
                  </a:lnTo>
                  <a:lnTo>
                    <a:pt x="1312460" y="453015"/>
                  </a:lnTo>
                  <a:cubicBezTo>
                    <a:pt x="1364615" y="532356"/>
                    <a:pt x="1416998" y="611663"/>
                    <a:pt x="1469619" y="691013"/>
                  </a:cubicBezTo>
                  <a:cubicBezTo>
                    <a:pt x="1514830" y="758975"/>
                    <a:pt x="1559941" y="827072"/>
                    <a:pt x="1605018" y="895271"/>
                  </a:cubicBezTo>
                  <a:lnTo>
                    <a:pt x="1704824" y="1050418"/>
                  </a:lnTo>
                  <a:lnTo>
                    <a:pt x="1718548" y="1122642"/>
                  </a:lnTo>
                  <a:cubicBezTo>
                    <a:pt x="1745930" y="1253867"/>
                    <a:pt x="1775614" y="1384662"/>
                    <a:pt x="1807397" y="1514922"/>
                  </a:cubicBezTo>
                  <a:cubicBezTo>
                    <a:pt x="1851335" y="1694955"/>
                    <a:pt x="1899297" y="1873983"/>
                    <a:pt x="1950743" y="2051745"/>
                  </a:cubicBezTo>
                  <a:lnTo>
                    <a:pt x="1973658" y="2125579"/>
                  </a:lnTo>
                  <a:lnTo>
                    <a:pt x="0" y="2125579"/>
                  </a:lnTo>
                  <a:close/>
                </a:path>
              </a:pathLst>
            </a:custGeom>
            <a:solidFill>
              <a:srgbClr val="1B869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380" name="Forme libre : forme 379">
              <a:extLst>
                <a:ext uri="{FF2B5EF4-FFF2-40B4-BE49-F238E27FC236}">
                  <a16:creationId xmlns:a16="http://schemas.microsoft.com/office/drawing/2014/main" id="{4DEF39D6-90A7-F0A4-3C83-DAEB2C37A79D}"/>
                </a:ext>
              </a:extLst>
            </p:cNvPr>
            <p:cNvSpPr/>
            <p:nvPr/>
          </p:nvSpPr>
          <p:spPr>
            <a:xfrm>
              <a:off x="-1" y="5869672"/>
              <a:ext cx="7524227" cy="988327"/>
            </a:xfrm>
            <a:custGeom>
              <a:avLst/>
              <a:gdLst>
                <a:gd name="connsiteX0" fmla="*/ 0 w 7524227"/>
                <a:gd name="connsiteY0" fmla="*/ 0 h 988327"/>
                <a:gd name="connsiteX1" fmla="*/ 7272426 w 7524227"/>
                <a:gd name="connsiteY1" fmla="*/ 0 h 988327"/>
                <a:gd name="connsiteX2" fmla="*/ 7357966 w 7524227"/>
                <a:gd name="connsiteY2" fmla="*/ 377671 h 988327"/>
                <a:gd name="connsiteX3" fmla="*/ 7501312 w 7524227"/>
                <a:gd name="connsiteY3" fmla="*/ 914494 h 988327"/>
                <a:gd name="connsiteX4" fmla="*/ 7524227 w 7524227"/>
                <a:gd name="connsiteY4" fmla="*/ 988327 h 988327"/>
                <a:gd name="connsiteX5" fmla="*/ 0 w 7524227"/>
                <a:gd name="connsiteY5" fmla="*/ 988327 h 98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24227" h="988327">
                  <a:moveTo>
                    <a:pt x="0" y="0"/>
                  </a:moveTo>
                  <a:lnTo>
                    <a:pt x="7272426" y="0"/>
                  </a:lnTo>
                  <a:lnTo>
                    <a:pt x="7357966" y="377671"/>
                  </a:lnTo>
                  <a:cubicBezTo>
                    <a:pt x="7401904" y="557704"/>
                    <a:pt x="7449866" y="736732"/>
                    <a:pt x="7501312" y="914494"/>
                  </a:cubicBezTo>
                  <a:lnTo>
                    <a:pt x="7524227" y="988327"/>
                  </a:lnTo>
                  <a:lnTo>
                    <a:pt x="0" y="98832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grpSp>
      <p:sp>
        <p:nvSpPr>
          <p:cNvPr id="372" name="Titre 371">
            <a:extLst>
              <a:ext uri="{FF2B5EF4-FFF2-40B4-BE49-F238E27FC236}">
                <a16:creationId xmlns:a16="http://schemas.microsoft.com/office/drawing/2014/main" id="{FB71A9E3-9D1F-9FC8-6F39-6F56A637821A}"/>
              </a:ext>
            </a:extLst>
          </p:cNvPr>
          <p:cNvSpPr>
            <a:spLocks noGrp="1"/>
          </p:cNvSpPr>
          <p:nvPr>
            <p:ph type="ctrTitle"/>
          </p:nvPr>
        </p:nvSpPr>
        <p:spPr>
          <a:xfrm>
            <a:off x="350739" y="153995"/>
            <a:ext cx="5384080" cy="2945762"/>
          </a:xfrm>
        </p:spPr>
        <p:txBody>
          <a:bodyPr>
            <a:normAutofit/>
          </a:bodyPr>
          <a:lstStyle/>
          <a:p>
            <a:pPr algn="l"/>
            <a:r>
              <a:rPr lang="fr-FR" sz="4000" dirty="0">
                <a:solidFill>
                  <a:schemeClr val="bg1"/>
                </a:solidFill>
                <a:latin typeface="Aharoni" panose="02010803020104030203" pitchFamily="2" charset="-79"/>
                <a:ea typeface="ADLaM Display" panose="020F0502020204030204" pitchFamily="2" charset="0"/>
                <a:cs typeface="Aharoni" panose="02010803020104030203" pitchFamily="2" charset="-79"/>
              </a:rPr>
              <a:t>Comment pourriez-vous bonifier les mesures de soutien que vous proposez?</a:t>
            </a:r>
            <a:endParaRPr lang="fr-CA" sz="4000" dirty="0">
              <a:solidFill>
                <a:schemeClr val="bg1"/>
              </a:solidFill>
              <a:latin typeface="Aharoni" panose="02010803020104030203" pitchFamily="2" charset="-79"/>
              <a:ea typeface="ADLaM Display" panose="020F0502020204030204" pitchFamily="2" charset="0"/>
              <a:cs typeface="Aharoni" panose="02010803020104030203" pitchFamily="2" charset="-79"/>
            </a:endParaRPr>
          </a:p>
        </p:txBody>
      </p:sp>
      <p:sp>
        <p:nvSpPr>
          <p:cNvPr id="373" name="Sous-titre 372">
            <a:extLst>
              <a:ext uri="{FF2B5EF4-FFF2-40B4-BE49-F238E27FC236}">
                <a16:creationId xmlns:a16="http://schemas.microsoft.com/office/drawing/2014/main" id="{1BB62F6E-58E3-DAD5-4BD5-388F937D528F}"/>
              </a:ext>
            </a:extLst>
          </p:cNvPr>
          <p:cNvSpPr>
            <a:spLocks noGrp="1"/>
          </p:cNvSpPr>
          <p:nvPr>
            <p:ph type="subTitle" idx="1"/>
          </p:nvPr>
        </p:nvSpPr>
        <p:spPr>
          <a:xfrm>
            <a:off x="399956" y="3320625"/>
            <a:ext cx="6009790" cy="1655762"/>
          </a:xfrm>
        </p:spPr>
        <p:txBody>
          <a:bodyPr vert="horz" lIns="91440" tIns="45720" rIns="91440" bIns="45720" rtlCol="0" anchor="t">
            <a:normAutofit/>
          </a:bodyPr>
          <a:lstStyle/>
          <a:p>
            <a:pPr algn="l"/>
            <a:r>
              <a:rPr lang="fr-CA" sz="2000" dirty="0">
                <a:solidFill>
                  <a:schemeClr val="bg1"/>
                </a:solidFill>
                <a:cs typeface="Aharoni"/>
              </a:rPr>
              <a:t>Colloque pédagogique 2026</a:t>
            </a:r>
          </a:p>
          <a:p>
            <a:pPr algn="l"/>
            <a:r>
              <a:rPr lang="fr-CA" sz="2000" dirty="0">
                <a:solidFill>
                  <a:schemeClr val="bg1"/>
                </a:solidFill>
                <a:cs typeface="Aharoni"/>
              </a:rPr>
              <a:t>Pôle interordres de Montréal</a:t>
            </a:r>
            <a:endParaRPr lang="fr-CA" sz="2000" dirty="0">
              <a:solidFill>
                <a:schemeClr val="bg1"/>
              </a:solidFill>
              <a:ea typeface="Calibri"/>
              <a:cs typeface="Aharoni"/>
            </a:endParaRPr>
          </a:p>
          <a:p>
            <a:pPr algn="l"/>
            <a:endParaRPr lang="fr-CA" sz="2000" dirty="0">
              <a:solidFill>
                <a:schemeClr val="bg1"/>
              </a:solidFill>
              <a:ea typeface="Calibri"/>
              <a:cs typeface="Calibri"/>
            </a:endParaRPr>
          </a:p>
        </p:txBody>
      </p:sp>
      <p:sp>
        <p:nvSpPr>
          <p:cNvPr id="374" name="Sous-titre 2">
            <a:extLst>
              <a:ext uri="{FF2B5EF4-FFF2-40B4-BE49-F238E27FC236}">
                <a16:creationId xmlns:a16="http://schemas.microsoft.com/office/drawing/2014/main" id="{AD4C39E4-CD93-28D5-1352-2CAD87ED8B17}"/>
              </a:ext>
            </a:extLst>
          </p:cNvPr>
          <p:cNvSpPr txBox="1">
            <a:spLocks/>
          </p:cNvSpPr>
          <p:nvPr>
            <p:custDataLst>
              <p:tags r:id="rId1"/>
            </p:custDataLst>
          </p:nvPr>
        </p:nvSpPr>
        <p:spPr>
          <a:xfrm>
            <a:off x="428619" y="4581364"/>
            <a:ext cx="5935579" cy="395023"/>
          </a:xfrm>
          <a:prstGeom prst="rect">
            <a:avLst/>
          </a:prstGeom>
          <a:no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fr-CA" sz="2000" b="1" dirty="0">
                <a:solidFill>
                  <a:schemeClr val="bg1"/>
                </a:solidFill>
              </a:rPr>
              <a:t>Suzie Tardif et Julie Courcy</a:t>
            </a:r>
            <a:br>
              <a:rPr lang="fr-CA" sz="2000" b="1" dirty="0">
                <a:solidFill>
                  <a:schemeClr val="bg1"/>
                </a:solidFill>
              </a:rPr>
            </a:br>
            <a:r>
              <a:rPr lang="fr-CA" sz="1600" b="1" dirty="0">
                <a:solidFill>
                  <a:schemeClr val="bg1"/>
                </a:solidFill>
              </a:rPr>
              <a:t>Janvier 2026</a:t>
            </a:r>
            <a:endParaRPr lang="fr-CA" sz="1600" dirty="0">
              <a:solidFill>
                <a:schemeClr val="bg1"/>
              </a:solidFill>
            </a:endParaRPr>
          </a:p>
        </p:txBody>
      </p:sp>
      <p:pic>
        <p:nvPicPr>
          <p:cNvPr id="375" name="Picture 6" descr="Une image contenant capture d’écran, texte, Graphique, Police&#10;&#10;Description générée automatiquement">
            <a:extLst>
              <a:ext uri="{FF2B5EF4-FFF2-40B4-BE49-F238E27FC236}">
                <a16:creationId xmlns:a16="http://schemas.microsoft.com/office/drawing/2014/main" id="{0350EE3D-8AB8-E267-4D56-8E2A7A94C1A2}"/>
              </a:ext>
            </a:extLst>
          </p:cNvPr>
          <p:cNvPicPr>
            <a:picLocks noChangeAspect="1"/>
          </p:cNvPicPr>
          <p:nvPr>
            <p:custDataLst>
              <p:tags r:id="rId2"/>
            </p:custDataLst>
          </p:nvPr>
        </p:nvPicPr>
        <p:blipFill>
          <a:blip r:embed="rId9"/>
          <a:stretch>
            <a:fillRect/>
          </a:stretch>
        </p:blipFill>
        <p:spPr>
          <a:xfrm>
            <a:off x="3849596" y="5814772"/>
            <a:ext cx="1448309" cy="1118817"/>
          </a:xfrm>
          <a:prstGeom prst="rect">
            <a:avLst/>
          </a:prstGeom>
        </p:spPr>
      </p:pic>
      <p:pic>
        <p:nvPicPr>
          <p:cNvPr id="376" name="Picture 7" descr="Une image contenant texte, Police, logo, Graphique&#10;&#10;Description générée automatiquement">
            <a:extLst>
              <a:ext uri="{FF2B5EF4-FFF2-40B4-BE49-F238E27FC236}">
                <a16:creationId xmlns:a16="http://schemas.microsoft.com/office/drawing/2014/main" id="{CB6FC77F-464B-3CAB-4901-C122AE7CD55D}"/>
              </a:ext>
            </a:extLst>
          </p:cNvPr>
          <p:cNvPicPr>
            <a:picLocks noChangeAspect="1"/>
          </p:cNvPicPr>
          <p:nvPr>
            <p:custDataLst>
              <p:tags r:id="rId3"/>
            </p:custDataLst>
          </p:nvPr>
        </p:nvPicPr>
        <p:blipFill>
          <a:blip r:embed="rId10"/>
          <a:stretch>
            <a:fillRect/>
          </a:stretch>
        </p:blipFill>
        <p:spPr>
          <a:xfrm>
            <a:off x="180590" y="5922118"/>
            <a:ext cx="1034311" cy="925709"/>
          </a:xfrm>
          <a:prstGeom prst="rect">
            <a:avLst/>
          </a:prstGeom>
        </p:spPr>
      </p:pic>
      <p:pic>
        <p:nvPicPr>
          <p:cNvPr id="377" name="Picture 5" descr="Une image contenant texte, Police, logo, Graphique&#10;&#10;Description générée automatiquement">
            <a:extLst>
              <a:ext uri="{FF2B5EF4-FFF2-40B4-BE49-F238E27FC236}">
                <a16:creationId xmlns:a16="http://schemas.microsoft.com/office/drawing/2014/main" id="{72E97EEF-3922-9E13-920C-C53DE40D48C2}"/>
              </a:ext>
            </a:extLst>
          </p:cNvPr>
          <p:cNvPicPr>
            <a:picLocks noChangeAspect="1"/>
          </p:cNvPicPr>
          <p:nvPr>
            <p:custDataLst>
              <p:tags r:id="rId4"/>
            </p:custDataLst>
          </p:nvPr>
        </p:nvPicPr>
        <p:blipFill>
          <a:blip r:embed="rId11"/>
          <a:stretch>
            <a:fillRect/>
          </a:stretch>
        </p:blipFill>
        <p:spPr>
          <a:xfrm>
            <a:off x="5512886" y="5889501"/>
            <a:ext cx="1454040" cy="969359"/>
          </a:xfrm>
          <a:prstGeom prst="rect">
            <a:avLst/>
          </a:prstGeom>
        </p:spPr>
      </p:pic>
      <p:pic>
        <p:nvPicPr>
          <p:cNvPr id="378" name="Picture 1266641093">
            <a:extLst>
              <a:ext uri="{FF2B5EF4-FFF2-40B4-BE49-F238E27FC236}">
                <a16:creationId xmlns:a16="http://schemas.microsoft.com/office/drawing/2014/main" id="{D197F5AB-E1BA-2A0B-6C6D-63D12BB43D86}"/>
              </a:ext>
            </a:extLst>
          </p:cNvPr>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1772202" y="5851386"/>
            <a:ext cx="1767132" cy="997460"/>
          </a:xfrm>
          <a:prstGeom prst="rect">
            <a:avLst/>
          </a:prstGeom>
        </p:spPr>
      </p:pic>
    </p:spTree>
    <p:extLst>
      <p:ext uri="{BB962C8B-B14F-4D97-AF65-F5344CB8AC3E}">
        <p14:creationId xmlns:p14="http://schemas.microsoft.com/office/powerpoint/2010/main" val="285937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73A32B-6CF3-ECFC-432D-0EEDECE670D5}"/>
              </a:ext>
            </a:extLst>
          </p:cNvPr>
          <p:cNvSpPr>
            <a:spLocks noGrp="1" noRot="1" noMove="1" noResize="1" noEditPoints="1" noAdjustHandles="1" noChangeArrowheads="1" noChangeShapeType="1"/>
          </p:cNvSpPr>
          <p:nvPr>
            <p:ph type="title"/>
          </p:nvPr>
        </p:nvSpPr>
        <p:spPr>
          <a:xfrm>
            <a:off x="838200" y="363600"/>
            <a:ext cx="10515600" cy="1325563"/>
          </a:xfrm>
        </p:spPr>
        <p:txBody>
          <a:bodyPr/>
          <a:lstStyle/>
          <a:p>
            <a:r>
              <a:rPr lang="fr-CA" dirty="0"/>
              <a:t>Plan de l’atelier</a:t>
            </a:r>
          </a:p>
        </p:txBody>
      </p:sp>
      <p:grpSp>
        <p:nvGrpSpPr>
          <p:cNvPr id="24" name="Groupe 23">
            <a:extLst>
              <a:ext uri="{FF2B5EF4-FFF2-40B4-BE49-F238E27FC236}">
                <a16:creationId xmlns:a16="http://schemas.microsoft.com/office/drawing/2014/main" id="{332F5170-468D-F604-EE95-ACAD6547F01F}"/>
              </a:ext>
            </a:extLst>
          </p:cNvPr>
          <p:cNvGrpSpPr>
            <a:grpSpLocks noGrp="1" noUngrp="1" noRot="1" noChangeAspect="1" noMove="1" noResize="1"/>
          </p:cNvGrpSpPr>
          <p:nvPr/>
        </p:nvGrpSpPr>
        <p:grpSpPr>
          <a:xfrm>
            <a:off x="3368022" y="2192400"/>
            <a:ext cx="5455956" cy="2627219"/>
            <a:chOff x="3649944" y="1965859"/>
            <a:chExt cx="4892111" cy="2392731"/>
          </a:xfrm>
        </p:grpSpPr>
        <p:grpSp>
          <p:nvGrpSpPr>
            <p:cNvPr id="5" name="Groupe 4">
              <a:extLst>
                <a:ext uri="{FF2B5EF4-FFF2-40B4-BE49-F238E27FC236}">
                  <a16:creationId xmlns:a16="http://schemas.microsoft.com/office/drawing/2014/main" id="{876269F4-8C55-AFA7-727A-729B326C9DE6}"/>
                </a:ext>
              </a:extLst>
            </p:cNvPr>
            <p:cNvGrpSpPr>
              <a:grpSpLocks noGrp="1" noUngrp="1" noRot="1" noMove="1" noResize="1"/>
            </p:cNvGrpSpPr>
            <p:nvPr/>
          </p:nvGrpSpPr>
          <p:grpSpPr>
            <a:xfrm>
              <a:off x="3649944" y="1965859"/>
              <a:ext cx="4892111" cy="540000"/>
              <a:chOff x="700597" y="1609097"/>
              <a:chExt cx="4892111" cy="540000"/>
            </a:xfrm>
          </p:grpSpPr>
          <p:sp>
            <p:nvSpPr>
              <p:cNvPr id="6" name="Rectangle : coins arrondis 5">
                <a:extLst>
                  <a:ext uri="{FF2B5EF4-FFF2-40B4-BE49-F238E27FC236}">
                    <a16:creationId xmlns:a16="http://schemas.microsoft.com/office/drawing/2014/main" id="{5A68A7AE-4055-2785-7FBF-B9D50E20C768}"/>
                  </a:ext>
                </a:extLst>
              </p:cNvPr>
              <p:cNvSpPr>
                <a:spLocks noGrp="1" noRot="1" noMove="1" noResize="1" noEditPoints="1" noAdjustHandles="1" noChangeArrowheads="1" noChangeShapeType="1"/>
              </p:cNvSpPr>
              <p:nvPr/>
            </p:nvSpPr>
            <p:spPr>
              <a:xfrm>
                <a:off x="838199" y="1663097"/>
                <a:ext cx="4754509" cy="432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540000" rtlCol="0" anchor="ctr"/>
              <a:lstStyle/>
              <a:p>
                <a:r>
                  <a:rPr lang="fr-CA" sz="2400" dirty="0">
                    <a:latin typeface="+mj-lt"/>
                  </a:rPr>
                  <a:t>Contextualisation du projet</a:t>
                </a:r>
              </a:p>
            </p:txBody>
          </p:sp>
          <p:sp>
            <p:nvSpPr>
              <p:cNvPr id="7" name="Ellipse 6">
                <a:extLst>
                  <a:ext uri="{FF2B5EF4-FFF2-40B4-BE49-F238E27FC236}">
                    <a16:creationId xmlns:a16="http://schemas.microsoft.com/office/drawing/2014/main" id="{2FC1BBE1-1E23-1966-C64F-422650B20133}"/>
                  </a:ext>
                </a:extLst>
              </p:cNvPr>
              <p:cNvSpPr>
                <a:spLocks noGrp="1" noRot="1" noChangeAspect="1" noMove="1" noResize="1" noEditPoints="1" noAdjustHandles="1" noChangeArrowheads="1" noChangeShapeType="1"/>
              </p:cNvSpPr>
              <p:nvPr/>
            </p:nvSpPr>
            <p:spPr>
              <a:xfrm>
                <a:off x="700597" y="1609097"/>
                <a:ext cx="532613" cy="540000"/>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CA" sz="2800" b="1" dirty="0"/>
                  <a:t>1</a:t>
                </a:r>
              </a:p>
            </p:txBody>
          </p:sp>
        </p:grpSp>
        <p:grpSp>
          <p:nvGrpSpPr>
            <p:cNvPr id="11" name="Groupe 10">
              <a:extLst>
                <a:ext uri="{FF2B5EF4-FFF2-40B4-BE49-F238E27FC236}">
                  <a16:creationId xmlns:a16="http://schemas.microsoft.com/office/drawing/2014/main" id="{95CF8777-2A98-C5C3-C345-89B971FFD2E9}"/>
                </a:ext>
              </a:extLst>
            </p:cNvPr>
            <p:cNvGrpSpPr>
              <a:grpSpLocks noGrp="1" noUngrp="1" noRot="1" noMove="1" noResize="1"/>
            </p:cNvGrpSpPr>
            <p:nvPr/>
          </p:nvGrpSpPr>
          <p:grpSpPr>
            <a:xfrm>
              <a:off x="3649944" y="2892225"/>
              <a:ext cx="4892111" cy="540000"/>
              <a:chOff x="700597" y="1609097"/>
              <a:chExt cx="4892111" cy="540000"/>
            </a:xfrm>
          </p:grpSpPr>
          <p:sp>
            <p:nvSpPr>
              <p:cNvPr id="12" name="Rectangle : coins arrondis 11">
                <a:extLst>
                  <a:ext uri="{FF2B5EF4-FFF2-40B4-BE49-F238E27FC236}">
                    <a16:creationId xmlns:a16="http://schemas.microsoft.com/office/drawing/2014/main" id="{AE019E8B-28C6-B5FD-4820-8CAEEEA4015B}"/>
                  </a:ext>
                </a:extLst>
              </p:cNvPr>
              <p:cNvSpPr>
                <a:spLocks noGrp="1" noRot="1" noMove="1" noResize="1" noEditPoints="1" noAdjustHandles="1" noChangeArrowheads="1" noChangeShapeType="1"/>
              </p:cNvSpPr>
              <p:nvPr/>
            </p:nvSpPr>
            <p:spPr>
              <a:xfrm>
                <a:off x="838199" y="1663097"/>
                <a:ext cx="4754509" cy="432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540000" rtlCol="0" anchor="ctr"/>
              <a:lstStyle/>
              <a:p>
                <a:r>
                  <a:rPr lang="fr-CA" sz="2400" dirty="0">
                    <a:latin typeface="+mj-lt"/>
                  </a:rPr>
                  <a:t>Atelier</a:t>
                </a:r>
              </a:p>
            </p:txBody>
          </p:sp>
          <p:sp>
            <p:nvSpPr>
              <p:cNvPr id="13" name="Ellipse 12">
                <a:extLst>
                  <a:ext uri="{FF2B5EF4-FFF2-40B4-BE49-F238E27FC236}">
                    <a16:creationId xmlns:a16="http://schemas.microsoft.com/office/drawing/2014/main" id="{B2E9FF65-D97F-E3BF-3D5B-363D8EF3DC88}"/>
                  </a:ext>
                </a:extLst>
              </p:cNvPr>
              <p:cNvSpPr>
                <a:spLocks noGrp="1" noRot="1" noChangeAspect="1" noMove="1" noResize="1" noEditPoints="1" noAdjustHandles="1" noChangeArrowheads="1" noChangeShapeType="1"/>
              </p:cNvSpPr>
              <p:nvPr/>
            </p:nvSpPr>
            <p:spPr>
              <a:xfrm>
                <a:off x="700597" y="1609097"/>
                <a:ext cx="532613" cy="540000"/>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CA" sz="2800" b="1" dirty="0"/>
                  <a:t>2</a:t>
                </a:r>
              </a:p>
            </p:txBody>
          </p:sp>
        </p:grpSp>
        <p:grpSp>
          <p:nvGrpSpPr>
            <p:cNvPr id="17" name="Groupe 16">
              <a:extLst>
                <a:ext uri="{FF2B5EF4-FFF2-40B4-BE49-F238E27FC236}">
                  <a16:creationId xmlns:a16="http://schemas.microsoft.com/office/drawing/2014/main" id="{286E3D76-E65D-6907-95D5-66FB6422DCC8}"/>
                </a:ext>
              </a:extLst>
            </p:cNvPr>
            <p:cNvGrpSpPr>
              <a:grpSpLocks noGrp="1" noUngrp="1" noRot="1" noMove="1" noResize="1"/>
            </p:cNvGrpSpPr>
            <p:nvPr/>
          </p:nvGrpSpPr>
          <p:grpSpPr>
            <a:xfrm>
              <a:off x="3649944" y="3818590"/>
              <a:ext cx="4892111" cy="540000"/>
              <a:chOff x="700597" y="1609097"/>
              <a:chExt cx="4892111" cy="540000"/>
            </a:xfrm>
          </p:grpSpPr>
          <p:sp>
            <p:nvSpPr>
              <p:cNvPr id="18" name="Rectangle : coins arrondis 17">
                <a:extLst>
                  <a:ext uri="{FF2B5EF4-FFF2-40B4-BE49-F238E27FC236}">
                    <a16:creationId xmlns:a16="http://schemas.microsoft.com/office/drawing/2014/main" id="{C1D6F98D-759B-5C0F-90E7-778BB571222D}"/>
                  </a:ext>
                </a:extLst>
              </p:cNvPr>
              <p:cNvSpPr>
                <a:spLocks noGrp="1" noRot="1" noMove="1" noResize="1" noEditPoints="1" noAdjustHandles="1" noChangeArrowheads="1" noChangeShapeType="1"/>
              </p:cNvSpPr>
              <p:nvPr/>
            </p:nvSpPr>
            <p:spPr>
              <a:xfrm>
                <a:off x="838199" y="1663097"/>
                <a:ext cx="4754509" cy="4320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540000" rtlCol="0" anchor="ctr"/>
              <a:lstStyle/>
              <a:p>
                <a:r>
                  <a:rPr lang="fr-CA" sz="2400" dirty="0">
                    <a:latin typeface="+mj-lt"/>
                  </a:rPr>
                  <a:t>Période d’échanges</a:t>
                </a:r>
              </a:p>
            </p:txBody>
          </p:sp>
          <p:sp>
            <p:nvSpPr>
              <p:cNvPr id="19" name="Ellipse 18">
                <a:extLst>
                  <a:ext uri="{FF2B5EF4-FFF2-40B4-BE49-F238E27FC236}">
                    <a16:creationId xmlns:a16="http://schemas.microsoft.com/office/drawing/2014/main" id="{9FA6DF9C-9EDC-054D-FA89-5E722C3CE26C}"/>
                  </a:ext>
                </a:extLst>
              </p:cNvPr>
              <p:cNvSpPr>
                <a:spLocks noGrp="1" noRot="1" noChangeAspect="1" noMove="1" noResize="1" noEditPoints="1" noAdjustHandles="1" noChangeArrowheads="1" noChangeShapeType="1"/>
              </p:cNvSpPr>
              <p:nvPr/>
            </p:nvSpPr>
            <p:spPr>
              <a:xfrm>
                <a:off x="700597" y="1609097"/>
                <a:ext cx="532613" cy="540000"/>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CA" sz="2800" b="1" dirty="0"/>
                  <a:t>3</a:t>
                </a:r>
              </a:p>
            </p:txBody>
          </p:sp>
        </p:grpSp>
      </p:grpSp>
      <p:sp>
        <p:nvSpPr>
          <p:cNvPr id="14" name="Forme libre : forme 388">
            <a:extLst>
              <a:ext uri="{FF2B5EF4-FFF2-40B4-BE49-F238E27FC236}">
                <a16:creationId xmlns:a16="http://schemas.microsoft.com/office/drawing/2014/main" id="{FADEBC46-BC82-1A74-FC10-AA86942B5238}"/>
              </a:ext>
            </a:extLst>
          </p:cNvPr>
          <p:cNvSpPr/>
          <p:nvPr/>
        </p:nvSpPr>
        <p:spPr>
          <a:xfrm rot="18141283">
            <a:off x="11479413" y="-1060737"/>
            <a:ext cx="1264945"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15" name="Forme libre : forme 248">
            <a:extLst>
              <a:ext uri="{FF2B5EF4-FFF2-40B4-BE49-F238E27FC236}">
                <a16:creationId xmlns:a16="http://schemas.microsoft.com/office/drawing/2014/main" id="{8D6C9B64-C07D-429E-217F-3672F187833F}"/>
              </a:ext>
            </a:extLst>
          </p:cNvPr>
          <p:cNvSpPr/>
          <p:nvPr/>
        </p:nvSpPr>
        <p:spPr>
          <a:xfrm rot="18970938">
            <a:off x="6554029" y="-917226"/>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endParaRPr lang="fr-CA"/>
          </a:p>
        </p:txBody>
      </p:sp>
      <p:sp>
        <p:nvSpPr>
          <p:cNvPr id="16" name="Forme libre : forme 249">
            <a:extLst>
              <a:ext uri="{FF2B5EF4-FFF2-40B4-BE49-F238E27FC236}">
                <a16:creationId xmlns:a16="http://schemas.microsoft.com/office/drawing/2014/main" id="{56E5C4AA-15FD-894C-77EC-BCA158831FC1}"/>
              </a:ext>
            </a:extLst>
          </p:cNvPr>
          <p:cNvSpPr/>
          <p:nvPr/>
        </p:nvSpPr>
        <p:spPr>
          <a:xfrm rot="18970938">
            <a:off x="8551958" y="-6820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endParaRPr lang="fr-CA"/>
          </a:p>
        </p:txBody>
      </p:sp>
    </p:spTree>
    <p:extLst>
      <p:ext uri="{BB962C8B-B14F-4D97-AF65-F5344CB8AC3E}">
        <p14:creationId xmlns:p14="http://schemas.microsoft.com/office/powerpoint/2010/main" val="240750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CDF61EBA-CC5F-8BEF-1886-BF2AFC7F2117}"/>
              </a:ext>
            </a:extLst>
          </p:cNvPr>
          <p:cNvGrpSpPr>
            <a:grpSpLocks noGrp="1" noUngrp="1" noRot="1" noMove="1" noResize="1"/>
          </p:cNvGrpSpPr>
          <p:nvPr/>
        </p:nvGrpSpPr>
        <p:grpSpPr>
          <a:xfrm>
            <a:off x="7437600" y="-16719"/>
            <a:ext cx="4568258" cy="6874720"/>
            <a:chOff x="5734818" y="-16719"/>
            <a:chExt cx="4568258" cy="6874720"/>
          </a:xfrm>
        </p:grpSpPr>
        <p:sp>
          <p:nvSpPr>
            <p:cNvPr id="5" name="Forme libre : forme 4">
              <a:extLst>
                <a:ext uri="{FF2B5EF4-FFF2-40B4-BE49-F238E27FC236}">
                  <a16:creationId xmlns:a16="http://schemas.microsoft.com/office/drawing/2014/main" id="{E269534E-8A19-8EEF-E1CB-DF5FB00E5E4C}"/>
                </a:ext>
              </a:extLst>
            </p:cNvPr>
            <p:cNvSpPr>
              <a:spLocks noGrp="1" noRot="1" noMove="1" noResize="1" noEditPoints="1" noAdjustHandles="1" noChangeArrowheads="1" noChangeShapeType="1"/>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rme libre : forme 5">
              <a:extLst>
                <a:ext uri="{FF2B5EF4-FFF2-40B4-BE49-F238E27FC236}">
                  <a16:creationId xmlns:a16="http://schemas.microsoft.com/office/drawing/2014/main" id="{CD3B1EAA-C459-04F8-BF44-BA8C9D7B6553}"/>
                </a:ext>
              </a:extLst>
            </p:cNvPr>
            <p:cNvSpPr>
              <a:spLocks noGrp="1" noRot="1" noMove="1" noResize="1" noEditPoints="1" noAdjustHandles="1" noChangeArrowheads="1" noChangeShapeType="1"/>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chemeClr val="bg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orme libre : forme 6">
              <a:extLst>
                <a:ext uri="{FF2B5EF4-FFF2-40B4-BE49-F238E27FC236}">
                  <a16:creationId xmlns:a16="http://schemas.microsoft.com/office/drawing/2014/main" id="{12AE5496-89E4-0AEF-D186-B9C6F744323E}"/>
                </a:ext>
              </a:extLst>
            </p:cNvPr>
            <p:cNvSpPr>
              <a:spLocks noGrp="1" noRot="1" noMove="1" noResize="1" noEditPoints="1" noAdjustHandles="1" noChangeArrowheads="1" noChangeShapeType="1"/>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Forme libre : forme 7">
              <a:extLst>
                <a:ext uri="{FF2B5EF4-FFF2-40B4-BE49-F238E27FC236}">
                  <a16:creationId xmlns:a16="http://schemas.microsoft.com/office/drawing/2014/main" id="{A8C78691-EAD7-515C-264F-60D7F97B15BD}"/>
                </a:ext>
              </a:extLst>
            </p:cNvPr>
            <p:cNvSpPr>
              <a:spLocks noGrp="1" noRot="1" noMove="1" noResize="1" noEditPoints="1" noAdjustHandles="1" noChangeArrowheads="1" noChangeShapeType="1"/>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orme libre : forme 8">
              <a:extLst>
                <a:ext uri="{FF2B5EF4-FFF2-40B4-BE49-F238E27FC236}">
                  <a16:creationId xmlns:a16="http://schemas.microsoft.com/office/drawing/2014/main" id="{836C459E-2A3A-62B2-B10D-4CABD21DF058}"/>
                </a:ext>
              </a:extLst>
            </p:cNvPr>
            <p:cNvSpPr>
              <a:spLocks noGrp="1" noRot="1" noMove="1" noResize="1" noEditPoints="1" noAdjustHandles="1" noChangeArrowheads="1" noChangeShapeType="1"/>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itre 11">
            <a:extLst>
              <a:ext uri="{FF2B5EF4-FFF2-40B4-BE49-F238E27FC236}">
                <a16:creationId xmlns:a16="http://schemas.microsoft.com/office/drawing/2014/main" id="{9D636459-161A-798B-CB3D-F7974AA1B81F}"/>
              </a:ext>
            </a:extLst>
          </p:cNvPr>
          <p:cNvSpPr>
            <a:spLocks noGrp="1" noRot="1" noMove="1" noResize="1" noEditPoints="1" noAdjustHandles="1" noChangeArrowheads="1" noChangeShapeType="1"/>
          </p:cNvSpPr>
          <p:nvPr>
            <p:ph type="title"/>
          </p:nvPr>
        </p:nvSpPr>
        <p:spPr>
          <a:xfrm>
            <a:off x="457200" y="2002632"/>
            <a:ext cx="5048234" cy="2852737"/>
          </a:xfrm>
        </p:spPr>
        <p:txBody>
          <a:bodyPr anchor="ctr">
            <a:normAutofit/>
          </a:bodyPr>
          <a:lstStyle/>
          <a:p>
            <a:pPr algn="l"/>
            <a:r>
              <a:rPr lang="en-CA" sz="4000" dirty="0">
                <a:solidFill>
                  <a:schemeClr val="bg1"/>
                </a:solidFill>
              </a:rPr>
              <a:t>Contextualisation du </a:t>
            </a:r>
            <a:r>
              <a:rPr lang="en-CA" sz="4000" dirty="0" err="1">
                <a:solidFill>
                  <a:schemeClr val="bg1"/>
                </a:solidFill>
              </a:rPr>
              <a:t>projet</a:t>
            </a:r>
            <a:endParaRPr lang="fr-CA" sz="4000" dirty="0">
              <a:solidFill>
                <a:schemeClr val="bg1"/>
              </a:solidFill>
            </a:endParaRPr>
          </a:p>
        </p:txBody>
      </p:sp>
    </p:spTree>
    <p:extLst>
      <p:ext uri="{BB962C8B-B14F-4D97-AF65-F5344CB8AC3E}">
        <p14:creationId xmlns:p14="http://schemas.microsoft.com/office/powerpoint/2010/main" val="322774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7899A-8D2B-8833-941F-F2BB6CAE81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EC94CE-9E91-711A-B4CF-DE2FA2C53B6D}"/>
              </a:ext>
            </a:extLst>
          </p:cNvPr>
          <p:cNvSpPr>
            <a:spLocks noGrp="1" noRot="1" noMove="1" noResize="1" noEditPoints="1" noAdjustHandles="1" noChangeArrowheads="1" noChangeShapeType="1"/>
          </p:cNvSpPr>
          <p:nvPr/>
        </p:nvSpPr>
        <p:spPr>
          <a:xfrm>
            <a:off x="-1" y="0"/>
            <a:ext cx="356763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Titre 1">
            <a:extLst>
              <a:ext uri="{FF2B5EF4-FFF2-40B4-BE49-F238E27FC236}">
                <a16:creationId xmlns:a16="http://schemas.microsoft.com/office/drawing/2014/main" id="{8FDDD52B-DEBD-7E56-2515-E4CB7EC1AD5A}"/>
              </a:ext>
            </a:extLst>
          </p:cNvPr>
          <p:cNvSpPr txBox="1">
            <a:spLocks noGrp="1" noRot="1" noMove="1" noResize="1" noEditPoints="1" noAdjustHandles="1" noChangeArrowheads="1" noChangeShapeType="1"/>
          </p:cNvSpPr>
          <p:nvPr/>
        </p:nvSpPr>
        <p:spPr>
          <a:xfrm>
            <a:off x="248653" y="3069671"/>
            <a:ext cx="3204098" cy="718658"/>
          </a:xfrm>
          <a:prstGeom prst="rect">
            <a:avLst/>
          </a:prstGeom>
        </p:spPr>
        <p:txBody>
          <a:bodyPr>
            <a:sp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dirty="0">
                <a:solidFill>
                  <a:schemeClr val="bg1"/>
                </a:solidFill>
              </a:rPr>
              <a:t>Contexte</a:t>
            </a:r>
          </a:p>
        </p:txBody>
      </p:sp>
      <p:grpSp>
        <p:nvGrpSpPr>
          <p:cNvPr id="4" name="Groupe 3">
            <a:extLst>
              <a:ext uri="{FF2B5EF4-FFF2-40B4-BE49-F238E27FC236}">
                <a16:creationId xmlns:a16="http://schemas.microsoft.com/office/drawing/2014/main" id="{EC26ECCB-2ADD-E5AA-C8BF-3BBD5AC8E4E1}"/>
              </a:ext>
            </a:extLst>
          </p:cNvPr>
          <p:cNvGrpSpPr>
            <a:grpSpLocks noGrp="1" noUngrp="1" noRot="1" noMove="1" noResize="1"/>
          </p:cNvGrpSpPr>
          <p:nvPr/>
        </p:nvGrpSpPr>
        <p:grpSpPr>
          <a:xfrm>
            <a:off x="-1" y="5334881"/>
            <a:ext cx="1692482" cy="1523120"/>
            <a:chOff x="-1" y="5334881"/>
            <a:chExt cx="1692482" cy="1523120"/>
          </a:xfrm>
        </p:grpSpPr>
        <p:sp>
          <p:nvSpPr>
            <p:cNvPr id="8" name="Forme libre : forme 7">
              <a:extLst>
                <a:ext uri="{FF2B5EF4-FFF2-40B4-BE49-F238E27FC236}">
                  <a16:creationId xmlns:a16="http://schemas.microsoft.com/office/drawing/2014/main" id="{C9E3CE87-F206-FE20-91E8-BA0EAF3F61ED}"/>
                </a:ext>
              </a:extLst>
            </p:cNvPr>
            <p:cNvSpPr>
              <a:spLocks noGrp="1" noRot="1" noMove="1" noResize="1" noEditPoints="1" noAdjustHandles="1" noChangeArrowheads="1" noChangeShapeType="1"/>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9" name="Forme libre : forme 8">
              <a:extLst>
                <a:ext uri="{FF2B5EF4-FFF2-40B4-BE49-F238E27FC236}">
                  <a16:creationId xmlns:a16="http://schemas.microsoft.com/office/drawing/2014/main" id="{7A0B340D-FB58-CA55-7FF4-FC9901165597}"/>
                </a:ext>
              </a:extLst>
            </p:cNvPr>
            <p:cNvSpPr>
              <a:spLocks noGrp="1" noRot="1" noMove="1" noResize="1" noEditPoints="1" noAdjustHandles="1" noChangeArrowheads="1" noChangeShapeType="1"/>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chemeClr val="accent4"/>
            </a:solidFill>
            <a:ln w="8467" cap="flat">
              <a:noFill/>
              <a:prstDash val="solid"/>
              <a:miter/>
            </a:ln>
          </p:spPr>
          <p:txBody>
            <a:bodyPr rtlCol="0" anchor="ctr"/>
            <a:lstStyle/>
            <a:p>
              <a:endParaRPr lang="fr-CA"/>
            </a:p>
          </p:txBody>
        </p:sp>
        <p:sp>
          <p:nvSpPr>
            <p:cNvPr id="10" name="Forme libre : forme 9">
              <a:extLst>
                <a:ext uri="{FF2B5EF4-FFF2-40B4-BE49-F238E27FC236}">
                  <a16:creationId xmlns:a16="http://schemas.microsoft.com/office/drawing/2014/main" id="{215AF0AE-6929-51A2-6162-9E2E8125A772}"/>
                </a:ext>
              </a:extLst>
            </p:cNvPr>
            <p:cNvSpPr>
              <a:spLocks noGrp="1" noRot="1" noMove="1" noResize="1" noEditPoints="1" noAdjustHandles="1" noChangeArrowheads="1" noChangeShapeType="1"/>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a:p>
          </p:txBody>
        </p:sp>
      </p:grpSp>
      <p:sp>
        <p:nvSpPr>
          <p:cNvPr id="11" name="Forme libre : forme 388">
            <a:extLst>
              <a:ext uri="{FF2B5EF4-FFF2-40B4-BE49-F238E27FC236}">
                <a16:creationId xmlns:a16="http://schemas.microsoft.com/office/drawing/2014/main" id="{25C997A8-F239-101B-14C5-84F4B14D3821}"/>
              </a:ext>
            </a:extLst>
          </p:cNvPr>
          <p:cNvSpPr/>
          <p:nvPr/>
        </p:nvSpPr>
        <p:spPr>
          <a:xfrm rot="18141283">
            <a:off x="11424396" y="-1160719"/>
            <a:ext cx="1501659"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13" name="Image 12">
            <a:extLst>
              <a:ext uri="{FF2B5EF4-FFF2-40B4-BE49-F238E27FC236}">
                <a16:creationId xmlns:a16="http://schemas.microsoft.com/office/drawing/2014/main" id="{E97FEBF8-E9D8-A41D-5C9A-BE1D65D9F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1483" y="2683988"/>
            <a:ext cx="7594600" cy="3136900"/>
          </a:xfrm>
          <a:prstGeom prst="rect">
            <a:avLst/>
          </a:prstGeom>
        </p:spPr>
      </p:pic>
      <p:sp>
        <p:nvSpPr>
          <p:cNvPr id="15" name="AutoShape 2" descr="Accueil">
            <a:extLst>
              <a:ext uri="{FF2B5EF4-FFF2-40B4-BE49-F238E27FC236}">
                <a16:creationId xmlns:a16="http://schemas.microsoft.com/office/drawing/2014/main" id="{8D7A6B77-F14D-EB28-C789-47EB734C08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9" name="Image 18">
            <a:extLst>
              <a:ext uri="{FF2B5EF4-FFF2-40B4-BE49-F238E27FC236}">
                <a16:creationId xmlns:a16="http://schemas.microsoft.com/office/drawing/2014/main" id="{05D880BD-E2D9-53A6-6626-BE1AF9C5DE1E}"/>
              </a:ext>
            </a:extLst>
          </p:cNvPr>
          <p:cNvPicPr>
            <a:picLocks noChangeAspect="1"/>
          </p:cNvPicPr>
          <p:nvPr/>
        </p:nvPicPr>
        <p:blipFill>
          <a:blip r:embed="rId4"/>
          <a:stretch>
            <a:fillRect/>
          </a:stretch>
        </p:blipFill>
        <p:spPr>
          <a:xfrm>
            <a:off x="3723861" y="498003"/>
            <a:ext cx="3204098" cy="1802305"/>
          </a:xfrm>
          <a:prstGeom prst="rect">
            <a:avLst/>
          </a:prstGeom>
        </p:spPr>
      </p:pic>
      <p:sp>
        <p:nvSpPr>
          <p:cNvPr id="21" name="ZoneTexte 20">
            <a:extLst>
              <a:ext uri="{FF2B5EF4-FFF2-40B4-BE49-F238E27FC236}">
                <a16:creationId xmlns:a16="http://schemas.microsoft.com/office/drawing/2014/main" id="{C21E75BA-D617-5F6B-F736-1BAF440ABA37}"/>
              </a:ext>
            </a:extLst>
          </p:cNvPr>
          <p:cNvSpPr txBox="1"/>
          <p:nvPr/>
        </p:nvSpPr>
        <p:spPr>
          <a:xfrm>
            <a:off x="5367035" y="2095595"/>
            <a:ext cx="1717147" cy="523220"/>
          </a:xfrm>
          <a:prstGeom prst="rect">
            <a:avLst/>
          </a:prstGeom>
          <a:noFill/>
        </p:spPr>
        <p:txBody>
          <a:bodyPr wrap="square">
            <a:spAutoFit/>
          </a:bodyPr>
          <a:lstStyle/>
          <a:p>
            <a:r>
              <a:rPr lang="fr-CA" sz="2800" b="1" dirty="0">
                <a:latin typeface="+mj-lt"/>
              </a:rPr>
              <a:t>2022-2025</a:t>
            </a:r>
          </a:p>
        </p:txBody>
      </p:sp>
      <p:sp>
        <p:nvSpPr>
          <p:cNvPr id="22" name="ZoneTexte 21">
            <a:extLst>
              <a:ext uri="{FF2B5EF4-FFF2-40B4-BE49-F238E27FC236}">
                <a16:creationId xmlns:a16="http://schemas.microsoft.com/office/drawing/2014/main" id="{B4742DAC-A9E2-6F33-52B2-004107E1F991}"/>
              </a:ext>
            </a:extLst>
          </p:cNvPr>
          <p:cNvSpPr txBox="1"/>
          <p:nvPr/>
        </p:nvSpPr>
        <p:spPr>
          <a:xfrm>
            <a:off x="9660397" y="2546451"/>
            <a:ext cx="1717147" cy="523220"/>
          </a:xfrm>
          <a:prstGeom prst="rect">
            <a:avLst/>
          </a:prstGeom>
          <a:noFill/>
        </p:spPr>
        <p:txBody>
          <a:bodyPr wrap="square">
            <a:spAutoFit/>
          </a:bodyPr>
          <a:lstStyle/>
          <a:p>
            <a:pPr algn="r"/>
            <a:r>
              <a:rPr lang="fr-CA" sz="2800" b="1" dirty="0">
                <a:latin typeface="+mj-lt"/>
              </a:rPr>
              <a:t>Étape 1</a:t>
            </a:r>
          </a:p>
        </p:txBody>
      </p:sp>
    </p:spTree>
    <p:extLst>
      <p:ext uri="{BB962C8B-B14F-4D97-AF65-F5344CB8AC3E}">
        <p14:creationId xmlns:p14="http://schemas.microsoft.com/office/powerpoint/2010/main" val="2119613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24D05E79-1774-CA64-9BFC-D6CE7097F28E}"/>
              </a:ext>
            </a:extLst>
          </p:cNvPr>
          <p:cNvGrpSpPr>
            <a:grpSpLocks/>
          </p:cNvGrpSpPr>
          <p:nvPr/>
        </p:nvGrpSpPr>
        <p:grpSpPr>
          <a:xfrm>
            <a:off x="5602926" y="408832"/>
            <a:ext cx="4440660" cy="5687608"/>
            <a:chOff x="10161298" y="1350831"/>
            <a:chExt cx="5025600" cy="6436800"/>
          </a:xfrm>
        </p:grpSpPr>
        <p:sp>
          <p:nvSpPr>
            <p:cNvPr id="6" name="Rectangle 5">
              <a:extLst>
                <a:ext uri="{FF2B5EF4-FFF2-40B4-BE49-F238E27FC236}">
                  <a16:creationId xmlns:a16="http://schemas.microsoft.com/office/drawing/2014/main" id="{75E57218-DCE7-8721-D2C5-041D23C37DB9}"/>
                </a:ext>
              </a:extLst>
            </p:cNvPr>
            <p:cNvSpPr>
              <a:spLocks/>
            </p:cNvSpPr>
            <p:nvPr/>
          </p:nvSpPr>
          <p:spPr>
            <a:xfrm rot="21360000">
              <a:off x="10161298" y="1350831"/>
              <a:ext cx="5025600" cy="6436800"/>
            </a:xfrm>
            <a:prstGeom prst="rect">
              <a:avLst/>
            </a:prstGeom>
            <a:solidFill>
              <a:schemeClr val="bg1"/>
            </a:solidFill>
            <a:ln>
              <a:noFill/>
            </a:ln>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Image 4" descr="Une image contenant texte, capture d’écran, Police, Impression&#10;&#10;Le contenu généré par l’IA peut être incorrect.">
              <a:extLst>
                <a:ext uri="{FF2B5EF4-FFF2-40B4-BE49-F238E27FC236}">
                  <a16:creationId xmlns:a16="http://schemas.microsoft.com/office/drawing/2014/main" id="{23723B14-4128-AE24-8FB5-6656446A9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60000">
              <a:off x="10269393" y="1458831"/>
              <a:ext cx="4809410" cy="6220800"/>
            </a:xfrm>
            <a:prstGeom prst="rect">
              <a:avLst/>
            </a:prstGeom>
          </p:spPr>
        </p:pic>
      </p:grpSp>
      <p:sp>
        <p:nvSpPr>
          <p:cNvPr id="2" name="Rectangle 1">
            <a:extLst>
              <a:ext uri="{FF2B5EF4-FFF2-40B4-BE49-F238E27FC236}">
                <a16:creationId xmlns:a16="http://schemas.microsoft.com/office/drawing/2014/main" id="{79361D86-7C2D-09AA-8DFF-18037589E33E}"/>
              </a:ext>
            </a:extLst>
          </p:cNvPr>
          <p:cNvSpPr>
            <a:spLocks noGrp="1" noRot="1" noMove="1" noResize="1" noEditPoints="1" noAdjustHandles="1" noChangeArrowheads="1" noChangeShapeType="1"/>
          </p:cNvSpPr>
          <p:nvPr/>
        </p:nvSpPr>
        <p:spPr>
          <a:xfrm>
            <a:off x="-1" y="0"/>
            <a:ext cx="356763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Titre 1">
            <a:extLst>
              <a:ext uri="{FF2B5EF4-FFF2-40B4-BE49-F238E27FC236}">
                <a16:creationId xmlns:a16="http://schemas.microsoft.com/office/drawing/2014/main" id="{21467671-3405-8D67-B5EC-62FA4CABEE86}"/>
              </a:ext>
            </a:extLst>
          </p:cNvPr>
          <p:cNvSpPr txBox="1">
            <a:spLocks noGrp="1" noRot="1" noMove="1" noResize="1" noEditPoints="1" noAdjustHandles="1" noChangeArrowheads="1" noChangeShapeType="1"/>
          </p:cNvSpPr>
          <p:nvPr/>
        </p:nvSpPr>
        <p:spPr>
          <a:xfrm>
            <a:off x="248653" y="3069671"/>
            <a:ext cx="3204098" cy="718658"/>
          </a:xfrm>
          <a:prstGeom prst="rect">
            <a:avLst/>
          </a:prstGeom>
        </p:spPr>
        <p:txBody>
          <a:bodyPr>
            <a:spAutoFit/>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fr-CA" dirty="0">
                <a:solidFill>
                  <a:schemeClr val="bg1"/>
                </a:solidFill>
              </a:rPr>
              <a:t>Rapport</a:t>
            </a:r>
          </a:p>
        </p:txBody>
      </p:sp>
      <p:grpSp>
        <p:nvGrpSpPr>
          <p:cNvPr id="4" name="Groupe 3">
            <a:extLst>
              <a:ext uri="{FF2B5EF4-FFF2-40B4-BE49-F238E27FC236}">
                <a16:creationId xmlns:a16="http://schemas.microsoft.com/office/drawing/2014/main" id="{5ECBB7FA-D19B-19A1-C2DE-243C48931902}"/>
              </a:ext>
            </a:extLst>
          </p:cNvPr>
          <p:cNvGrpSpPr>
            <a:grpSpLocks noGrp="1" noUngrp="1" noRot="1" noMove="1" noResize="1"/>
          </p:cNvGrpSpPr>
          <p:nvPr/>
        </p:nvGrpSpPr>
        <p:grpSpPr>
          <a:xfrm>
            <a:off x="-1" y="5334881"/>
            <a:ext cx="1692482" cy="1523120"/>
            <a:chOff x="-1" y="5334881"/>
            <a:chExt cx="1692482" cy="1523120"/>
          </a:xfrm>
        </p:grpSpPr>
        <p:sp>
          <p:nvSpPr>
            <p:cNvPr id="8" name="Forme libre : forme 7">
              <a:extLst>
                <a:ext uri="{FF2B5EF4-FFF2-40B4-BE49-F238E27FC236}">
                  <a16:creationId xmlns:a16="http://schemas.microsoft.com/office/drawing/2014/main" id="{63B3AC9A-7313-1109-93B6-94E6E35BD198}"/>
                </a:ext>
              </a:extLst>
            </p:cNvPr>
            <p:cNvSpPr>
              <a:spLocks noGrp="1" noRot="1" noMove="1" noResize="1" noEditPoints="1" noAdjustHandles="1" noChangeArrowheads="1" noChangeShapeType="1"/>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9" name="Forme libre : forme 8">
              <a:extLst>
                <a:ext uri="{FF2B5EF4-FFF2-40B4-BE49-F238E27FC236}">
                  <a16:creationId xmlns:a16="http://schemas.microsoft.com/office/drawing/2014/main" id="{3C1F8795-F671-F0D8-E2B1-BFE565EDA8E9}"/>
                </a:ext>
              </a:extLst>
            </p:cNvPr>
            <p:cNvSpPr>
              <a:spLocks noGrp="1" noRot="1" noMove="1" noResize="1" noEditPoints="1" noAdjustHandles="1" noChangeArrowheads="1" noChangeShapeType="1"/>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chemeClr val="accent4"/>
            </a:solidFill>
            <a:ln w="8467" cap="flat">
              <a:noFill/>
              <a:prstDash val="solid"/>
              <a:miter/>
            </a:ln>
          </p:spPr>
          <p:txBody>
            <a:bodyPr rtlCol="0" anchor="ctr"/>
            <a:lstStyle/>
            <a:p>
              <a:endParaRPr lang="fr-CA"/>
            </a:p>
          </p:txBody>
        </p:sp>
        <p:sp>
          <p:nvSpPr>
            <p:cNvPr id="10" name="Forme libre : forme 9">
              <a:extLst>
                <a:ext uri="{FF2B5EF4-FFF2-40B4-BE49-F238E27FC236}">
                  <a16:creationId xmlns:a16="http://schemas.microsoft.com/office/drawing/2014/main" id="{5D0F29AE-29CA-0792-8B88-E01B4CB21F9B}"/>
                </a:ext>
              </a:extLst>
            </p:cNvPr>
            <p:cNvSpPr>
              <a:spLocks noGrp="1" noRot="1" noMove="1" noResize="1" noEditPoints="1" noAdjustHandles="1" noChangeArrowheads="1" noChangeShapeType="1"/>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a:p>
          </p:txBody>
        </p:sp>
      </p:grpSp>
      <p:sp>
        <p:nvSpPr>
          <p:cNvPr id="11" name="Forme libre : forme 388">
            <a:extLst>
              <a:ext uri="{FF2B5EF4-FFF2-40B4-BE49-F238E27FC236}">
                <a16:creationId xmlns:a16="http://schemas.microsoft.com/office/drawing/2014/main" id="{075B2C43-57BC-F634-9C72-74405D86C30D}"/>
              </a:ext>
            </a:extLst>
          </p:cNvPr>
          <p:cNvSpPr/>
          <p:nvPr/>
        </p:nvSpPr>
        <p:spPr>
          <a:xfrm rot="18141283">
            <a:off x="11424396" y="-1160719"/>
            <a:ext cx="1501659"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16" name="ZoneTexte 15">
            <a:extLst>
              <a:ext uri="{FF2B5EF4-FFF2-40B4-BE49-F238E27FC236}">
                <a16:creationId xmlns:a16="http://schemas.microsoft.com/office/drawing/2014/main" id="{96B60489-EEBE-1AC6-405F-E6D1E0C9C2D8}"/>
              </a:ext>
            </a:extLst>
          </p:cNvPr>
          <p:cNvSpPr txBox="1"/>
          <p:nvPr/>
        </p:nvSpPr>
        <p:spPr>
          <a:xfrm>
            <a:off x="4560808" y="6310597"/>
            <a:ext cx="6524896" cy="369332"/>
          </a:xfrm>
          <a:prstGeom prst="rect">
            <a:avLst/>
          </a:prstGeom>
          <a:noFill/>
        </p:spPr>
        <p:txBody>
          <a:bodyPr wrap="square">
            <a:spAutoFit/>
          </a:bodyPr>
          <a:lstStyle/>
          <a:p>
            <a:pPr algn="ctr"/>
            <a:r>
              <a:rPr lang="fr-CA" dirty="0">
                <a:hlinkClick r:id="rId4"/>
              </a:rPr>
              <a:t>https://</a:t>
            </a:r>
            <a:r>
              <a:rPr lang="fr-CA" dirty="0" err="1">
                <a:hlinkClick r:id="rId4"/>
              </a:rPr>
              <a:t>reseau.uquebec.ca</a:t>
            </a:r>
            <a:r>
              <a:rPr lang="fr-CA" dirty="0">
                <a:hlinkClick r:id="rId4"/>
              </a:rPr>
              <a:t>/</a:t>
            </a:r>
            <a:r>
              <a:rPr lang="fr-CA" dirty="0" err="1">
                <a:hlinkClick r:id="rId4"/>
              </a:rPr>
              <a:t>fr</a:t>
            </a:r>
            <a:r>
              <a:rPr lang="fr-CA" dirty="0">
                <a:hlinkClick r:id="rId4"/>
              </a:rPr>
              <a:t>/transitions-</a:t>
            </a:r>
            <a:r>
              <a:rPr lang="fr-CA" dirty="0" err="1">
                <a:hlinkClick r:id="rId4"/>
              </a:rPr>
              <a:t>reussies</a:t>
            </a:r>
            <a:r>
              <a:rPr lang="fr-CA" dirty="0">
                <a:hlinkClick r:id="rId4"/>
              </a:rPr>
              <a:t>/ressources/</a:t>
            </a:r>
            <a:endParaRPr lang="fr-CA" dirty="0"/>
          </a:p>
        </p:txBody>
      </p:sp>
    </p:spTree>
    <p:extLst>
      <p:ext uri="{BB962C8B-B14F-4D97-AF65-F5344CB8AC3E}">
        <p14:creationId xmlns:p14="http://schemas.microsoft.com/office/powerpoint/2010/main" val="3130937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ECEC29-3ED0-D8DD-01B0-8ED3B1FF301F}"/>
              </a:ext>
            </a:extLst>
          </p:cNvPr>
          <p:cNvSpPr>
            <a:spLocks noGrp="1" noRot="1" noMove="1" noResize="1" noEditPoints="1" noAdjustHandles="1" noChangeArrowheads="1" noChangeShapeType="1"/>
          </p:cNvSpPr>
          <p:nvPr>
            <p:ph type="title"/>
          </p:nvPr>
        </p:nvSpPr>
        <p:spPr>
          <a:xfrm>
            <a:off x="838200" y="365125"/>
            <a:ext cx="10515600" cy="1325563"/>
          </a:xfrm>
        </p:spPr>
        <p:txBody>
          <a:bodyPr>
            <a:normAutofit fontScale="90000"/>
          </a:bodyPr>
          <a:lstStyle/>
          <a:p>
            <a:pPr algn="ctr"/>
            <a:r>
              <a:rPr lang="fr-CA" dirty="0"/>
              <a:t>Démocratiser le recours aux </a:t>
            </a:r>
            <a:br>
              <a:rPr lang="fr-CA" dirty="0"/>
            </a:br>
            <a:r>
              <a:rPr lang="fr-CA" dirty="0"/>
              <a:t>mesures de soutien aux transitions </a:t>
            </a:r>
            <a:r>
              <a:rPr lang="fr-CA" dirty="0" err="1"/>
              <a:t>interordres</a:t>
            </a:r>
            <a:r>
              <a:rPr lang="fr-CA" dirty="0"/>
              <a:t> et </a:t>
            </a:r>
            <a:r>
              <a:rPr lang="fr-CA" dirty="0" err="1"/>
              <a:t>intercycles</a:t>
            </a:r>
            <a:endParaRPr lang="fr-CA" dirty="0"/>
          </a:p>
        </p:txBody>
      </p:sp>
      <p:grpSp>
        <p:nvGrpSpPr>
          <p:cNvPr id="14" name="Groupe 13">
            <a:extLst>
              <a:ext uri="{FF2B5EF4-FFF2-40B4-BE49-F238E27FC236}">
                <a16:creationId xmlns:a16="http://schemas.microsoft.com/office/drawing/2014/main" id="{7B30A66A-5ECD-E8F0-1BFA-DED5CC1E0FDC}"/>
              </a:ext>
            </a:extLst>
          </p:cNvPr>
          <p:cNvGrpSpPr>
            <a:grpSpLocks noGrp="1" noUngrp="1" noRot="1" noMove="1" noResize="1"/>
          </p:cNvGrpSpPr>
          <p:nvPr/>
        </p:nvGrpSpPr>
        <p:grpSpPr>
          <a:xfrm>
            <a:off x="6691066" y="2475811"/>
            <a:ext cx="4341600" cy="720000"/>
            <a:chOff x="794082" y="2289092"/>
            <a:chExt cx="3362471" cy="720000"/>
          </a:xfrm>
        </p:grpSpPr>
        <p:sp>
          <p:nvSpPr>
            <p:cNvPr id="15" name="Rectangle : coins arrondis 14">
              <a:extLst>
                <a:ext uri="{FF2B5EF4-FFF2-40B4-BE49-F238E27FC236}">
                  <a16:creationId xmlns:a16="http://schemas.microsoft.com/office/drawing/2014/main" id="{4FBC973B-9987-E48A-9710-B7B9B5DD6107}"/>
                </a:ext>
              </a:extLst>
            </p:cNvPr>
            <p:cNvSpPr>
              <a:spLocks noGrp="1" noRot="1" noMove="1" noResize="1" noEditPoints="1" noAdjustHandles="1" noChangeArrowheads="1" noChangeShapeType="1"/>
            </p:cNvSpPr>
            <p:nvPr/>
          </p:nvSpPr>
          <p:spPr>
            <a:xfrm>
              <a:off x="837317" y="2319771"/>
              <a:ext cx="3276000" cy="658643"/>
            </a:xfrm>
            <a:prstGeom prst="roundRect">
              <a:avLst>
                <a:gd name="adj" fmla="val 50000"/>
              </a:avLst>
            </a:prstGeom>
            <a:solidFill>
              <a:srgbClr val="F9BB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dirty="0">
                  <a:solidFill>
                    <a:schemeClr val="bg1"/>
                  </a:solidFill>
                  <a:latin typeface="+mj-lt"/>
                </a:rPr>
                <a:t>Objectif général</a:t>
              </a:r>
            </a:p>
          </p:txBody>
        </p:sp>
        <p:sp>
          <p:nvSpPr>
            <p:cNvPr id="16" name="Rectangle : coins arrondis 15">
              <a:extLst>
                <a:ext uri="{FF2B5EF4-FFF2-40B4-BE49-F238E27FC236}">
                  <a16:creationId xmlns:a16="http://schemas.microsoft.com/office/drawing/2014/main" id="{79774149-ADA3-84EA-FC8F-D75ADE0D2B22}"/>
                </a:ext>
              </a:extLst>
            </p:cNvPr>
            <p:cNvSpPr>
              <a:spLocks/>
            </p:cNvSpPr>
            <p:nvPr/>
          </p:nvSpPr>
          <p:spPr>
            <a:xfrm>
              <a:off x="794082" y="2289092"/>
              <a:ext cx="3362471" cy="720000"/>
            </a:xfrm>
            <a:prstGeom prst="roundRect">
              <a:avLst>
                <a:gd name="adj" fmla="val 50000"/>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5" name="ZoneTexte 4">
            <a:extLst>
              <a:ext uri="{FF2B5EF4-FFF2-40B4-BE49-F238E27FC236}">
                <a16:creationId xmlns:a16="http://schemas.microsoft.com/office/drawing/2014/main" id="{ED86B44B-7D62-E30D-5501-79C7A3FF30AC}"/>
              </a:ext>
            </a:extLst>
          </p:cNvPr>
          <p:cNvSpPr txBox="1">
            <a:spLocks noGrp="1" noRot="1" noMove="1" noResize="1" noEditPoints="1" noAdjustHandles="1" noChangeArrowheads="1" noChangeShapeType="1"/>
          </p:cNvSpPr>
          <p:nvPr/>
        </p:nvSpPr>
        <p:spPr>
          <a:xfrm>
            <a:off x="1202569" y="3337915"/>
            <a:ext cx="4253347" cy="2246769"/>
          </a:xfrm>
          <a:prstGeom prst="rect">
            <a:avLst/>
          </a:prstGeom>
          <a:noFill/>
        </p:spPr>
        <p:txBody>
          <a:bodyPr wrap="square" rtlCol="0">
            <a:spAutoFit/>
          </a:bodyPr>
          <a:lstStyle/>
          <a:p>
            <a:r>
              <a:rPr lang="fr-CA" sz="2000" dirty="0"/>
              <a:t>Pour soutenir les personnes étudiantes et leurs besoins, des </a:t>
            </a:r>
            <a:r>
              <a:rPr lang="fr-CA" sz="2000" b="1" dirty="0"/>
              <a:t>mesures de soutien </a:t>
            </a:r>
            <a:r>
              <a:rPr lang="fr-CA" sz="2000" dirty="0"/>
              <a:t>sont habituellement déployées par les établissements scolaires. Le déploiement d’une mesure n’est toutefois pas garant de son utilisation par les personnes étudiantes. </a:t>
            </a:r>
          </a:p>
        </p:txBody>
      </p:sp>
      <p:sp>
        <p:nvSpPr>
          <p:cNvPr id="6" name="ZoneTexte 5">
            <a:extLst>
              <a:ext uri="{FF2B5EF4-FFF2-40B4-BE49-F238E27FC236}">
                <a16:creationId xmlns:a16="http://schemas.microsoft.com/office/drawing/2014/main" id="{89BC18D5-8031-3DE2-B155-A380C564AD19}"/>
              </a:ext>
            </a:extLst>
          </p:cNvPr>
          <p:cNvSpPr txBox="1">
            <a:spLocks noGrp="1" noRot="1" noMove="1" noResize="1" noEditPoints="1" noAdjustHandles="1" noChangeArrowheads="1" noChangeShapeType="1"/>
          </p:cNvSpPr>
          <p:nvPr/>
        </p:nvSpPr>
        <p:spPr>
          <a:xfrm>
            <a:off x="6734601" y="3337915"/>
            <a:ext cx="4253347" cy="1631216"/>
          </a:xfrm>
          <a:prstGeom prst="rect">
            <a:avLst/>
          </a:prstGeom>
          <a:noFill/>
        </p:spPr>
        <p:txBody>
          <a:bodyPr wrap="square" rtlCol="0">
            <a:spAutoFit/>
          </a:bodyPr>
          <a:lstStyle/>
          <a:p>
            <a:r>
              <a:rPr lang="fr-CA" sz="2000" dirty="0"/>
              <a:t>Décrire et comprendre le processus de déploiement d’une mesure de soutien à la transition jusqu’à la prise de décision de l’utiliser (ou non) chez les personnes étudiantes. </a:t>
            </a:r>
          </a:p>
        </p:txBody>
      </p:sp>
      <p:grpSp>
        <p:nvGrpSpPr>
          <p:cNvPr id="27" name="Groupe 26">
            <a:extLst>
              <a:ext uri="{FF2B5EF4-FFF2-40B4-BE49-F238E27FC236}">
                <a16:creationId xmlns:a16="http://schemas.microsoft.com/office/drawing/2014/main" id="{BA2E8ACD-EACA-3D9B-40F3-1E0FCCCA824B}"/>
              </a:ext>
            </a:extLst>
          </p:cNvPr>
          <p:cNvGrpSpPr>
            <a:grpSpLocks noGrp="1" noUngrp="1" noRot="1" noMove="1" noResize="1"/>
          </p:cNvGrpSpPr>
          <p:nvPr/>
        </p:nvGrpSpPr>
        <p:grpSpPr>
          <a:xfrm>
            <a:off x="1159334" y="2475811"/>
            <a:ext cx="4341600" cy="720000"/>
            <a:chOff x="794082" y="2289092"/>
            <a:chExt cx="3362471" cy="720000"/>
          </a:xfrm>
        </p:grpSpPr>
        <p:sp>
          <p:nvSpPr>
            <p:cNvPr id="28" name="Rectangle : coins arrondis 27">
              <a:extLst>
                <a:ext uri="{FF2B5EF4-FFF2-40B4-BE49-F238E27FC236}">
                  <a16:creationId xmlns:a16="http://schemas.microsoft.com/office/drawing/2014/main" id="{21EB9EA6-0552-0F26-11C9-6C03179546E0}"/>
                </a:ext>
              </a:extLst>
            </p:cNvPr>
            <p:cNvSpPr>
              <a:spLocks noGrp="1" noRot="1" noMove="1" noResize="1" noEditPoints="1" noAdjustHandles="1" noChangeArrowheads="1" noChangeShapeType="1"/>
            </p:cNvSpPr>
            <p:nvPr/>
          </p:nvSpPr>
          <p:spPr>
            <a:xfrm>
              <a:off x="837317" y="2319771"/>
              <a:ext cx="3276000" cy="658643"/>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dirty="0">
                  <a:solidFill>
                    <a:schemeClr val="bg1"/>
                  </a:solidFill>
                  <a:latin typeface="+mj-lt"/>
                </a:rPr>
                <a:t>Définition de la situation initiale</a:t>
              </a:r>
            </a:p>
          </p:txBody>
        </p:sp>
        <p:sp>
          <p:nvSpPr>
            <p:cNvPr id="29" name="Rectangle : coins arrondis 28">
              <a:extLst>
                <a:ext uri="{FF2B5EF4-FFF2-40B4-BE49-F238E27FC236}">
                  <a16:creationId xmlns:a16="http://schemas.microsoft.com/office/drawing/2014/main" id="{545D98C2-BDD4-95B4-F7F7-640C00AB21DF}"/>
                </a:ext>
              </a:extLst>
            </p:cNvPr>
            <p:cNvSpPr>
              <a:spLocks noGrp="1" noRot="1" noMove="1" noResize="1" noEditPoints="1" noAdjustHandles="1" noChangeArrowheads="1" noChangeShapeType="1"/>
            </p:cNvSpPr>
            <p:nvPr/>
          </p:nvSpPr>
          <p:spPr>
            <a:xfrm>
              <a:off x="794082" y="2289092"/>
              <a:ext cx="3362471" cy="720000"/>
            </a:xfrm>
            <a:prstGeom prst="roundRect">
              <a:avLst>
                <a:gd name="adj" fmla="val 50000"/>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3" name="Forme libre : forme 388">
            <a:extLst>
              <a:ext uri="{FF2B5EF4-FFF2-40B4-BE49-F238E27FC236}">
                <a16:creationId xmlns:a16="http://schemas.microsoft.com/office/drawing/2014/main" id="{BE88DFA6-7E30-2A9F-8364-C05193A180E0}"/>
              </a:ext>
            </a:extLst>
          </p:cNvPr>
          <p:cNvSpPr/>
          <p:nvPr/>
        </p:nvSpPr>
        <p:spPr>
          <a:xfrm rot="16926680">
            <a:off x="300805" y="5161490"/>
            <a:ext cx="1228928"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365095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150CB-C932-7A89-A834-E52EF1819C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6745EC-727B-B5B7-1BEF-E8CE78C0E52B}"/>
              </a:ext>
            </a:extLst>
          </p:cNvPr>
          <p:cNvSpPr>
            <a:spLocks noGrp="1" noRot="1" noMove="1" noResize="1" noEditPoints="1" noAdjustHandles="1" noChangeArrowheads="1" noChangeShapeType="1"/>
          </p:cNvSpPr>
          <p:nvPr>
            <p:ph type="title"/>
          </p:nvPr>
        </p:nvSpPr>
        <p:spPr>
          <a:xfrm>
            <a:off x="838200" y="365125"/>
            <a:ext cx="10515600" cy="1325563"/>
          </a:xfrm>
        </p:spPr>
        <p:txBody>
          <a:bodyPr>
            <a:normAutofit/>
          </a:bodyPr>
          <a:lstStyle/>
          <a:p>
            <a:pPr algn="ctr"/>
            <a:r>
              <a:rPr lang="fr-CA" dirty="0"/>
              <a:t>Qu’est-ce qu’une mesure de soutien?</a:t>
            </a:r>
          </a:p>
        </p:txBody>
      </p:sp>
      <p:sp>
        <p:nvSpPr>
          <p:cNvPr id="5" name="ZoneTexte 4">
            <a:extLst>
              <a:ext uri="{FF2B5EF4-FFF2-40B4-BE49-F238E27FC236}">
                <a16:creationId xmlns:a16="http://schemas.microsoft.com/office/drawing/2014/main" id="{8AB3314C-56AF-BCAB-C23E-6CBE58A1B2C9}"/>
              </a:ext>
            </a:extLst>
          </p:cNvPr>
          <p:cNvSpPr txBox="1">
            <a:spLocks/>
          </p:cNvSpPr>
          <p:nvPr/>
        </p:nvSpPr>
        <p:spPr>
          <a:xfrm>
            <a:off x="1202569" y="2689544"/>
            <a:ext cx="4253347" cy="3170099"/>
          </a:xfrm>
          <a:prstGeom prst="rect">
            <a:avLst/>
          </a:prstGeom>
          <a:noFill/>
        </p:spPr>
        <p:txBody>
          <a:bodyPr wrap="square" rtlCol="0">
            <a:spAutoFit/>
          </a:bodyPr>
          <a:lstStyle/>
          <a:p>
            <a:r>
              <a:rPr lang="fr-CA" sz="2000" dirty="0"/>
              <a:t>Un </a:t>
            </a:r>
            <a:r>
              <a:rPr lang="fr-CA" sz="2000" b="1" dirty="0"/>
              <a:t>moyen structuré, planifié et orienté </a:t>
            </a:r>
            <a:r>
              <a:rPr lang="fr-CA" sz="2000" dirty="0"/>
              <a:t>en fonction d’un but explicite, mis en œuvre afin de bonifier ou d’améliorer une situation pour arriver à un résultat souhaitable. </a:t>
            </a:r>
          </a:p>
          <a:p>
            <a:endParaRPr lang="fr-CA" sz="2000" dirty="0"/>
          </a:p>
          <a:p>
            <a:r>
              <a:rPr lang="fr-CA" sz="2000" dirty="0"/>
              <a:t>Un </a:t>
            </a:r>
            <a:r>
              <a:rPr lang="fr-CA" sz="2000" b="1" dirty="0"/>
              <a:t>acte formel et institutionnalisé</a:t>
            </a:r>
            <a:r>
              <a:rPr lang="fr-CA" sz="2000" dirty="0"/>
              <a:t>, découlant le plus souvent d’un plan d’action, développé et formalisé pour répondre à un besoin</a:t>
            </a:r>
            <a:endParaRPr lang="fr-CA" sz="2400" dirty="0"/>
          </a:p>
        </p:txBody>
      </p:sp>
      <p:grpSp>
        <p:nvGrpSpPr>
          <p:cNvPr id="27" name="Groupe 26">
            <a:extLst>
              <a:ext uri="{FF2B5EF4-FFF2-40B4-BE49-F238E27FC236}">
                <a16:creationId xmlns:a16="http://schemas.microsoft.com/office/drawing/2014/main" id="{20AF8D13-853D-5892-D7C2-B32307724692}"/>
              </a:ext>
            </a:extLst>
          </p:cNvPr>
          <p:cNvGrpSpPr>
            <a:grpSpLocks/>
          </p:cNvGrpSpPr>
          <p:nvPr/>
        </p:nvGrpSpPr>
        <p:grpSpPr>
          <a:xfrm>
            <a:off x="1114316" y="1794301"/>
            <a:ext cx="4341600" cy="720000"/>
            <a:chOff x="794082" y="2289092"/>
            <a:chExt cx="3362471" cy="720000"/>
          </a:xfrm>
        </p:grpSpPr>
        <p:sp>
          <p:nvSpPr>
            <p:cNvPr id="28" name="Rectangle : coins arrondis 27">
              <a:extLst>
                <a:ext uri="{FF2B5EF4-FFF2-40B4-BE49-F238E27FC236}">
                  <a16:creationId xmlns:a16="http://schemas.microsoft.com/office/drawing/2014/main" id="{EF6890BF-EFCF-3309-A1B9-15FDE465B4E8}"/>
                </a:ext>
              </a:extLst>
            </p:cNvPr>
            <p:cNvSpPr>
              <a:spLocks/>
            </p:cNvSpPr>
            <p:nvPr/>
          </p:nvSpPr>
          <p:spPr>
            <a:xfrm>
              <a:off x="837317" y="2319771"/>
              <a:ext cx="3276000" cy="658643"/>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dirty="0">
                  <a:solidFill>
                    <a:schemeClr val="bg1"/>
                  </a:solidFill>
                  <a:latin typeface="+mj-lt"/>
                </a:rPr>
                <a:t>Mesure de soutien</a:t>
              </a:r>
            </a:p>
          </p:txBody>
        </p:sp>
        <p:sp>
          <p:nvSpPr>
            <p:cNvPr id="29" name="Rectangle : coins arrondis 28">
              <a:extLst>
                <a:ext uri="{FF2B5EF4-FFF2-40B4-BE49-F238E27FC236}">
                  <a16:creationId xmlns:a16="http://schemas.microsoft.com/office/drawing/2014/main" id="{C52AC7EC-A8AB-589F-B0A8-6864E7172052}"/>
                </a:ext>
              </a:extLst>
            </p:cNvPr>
            <p:cNvSpPr>
              <a:spLocks/>
            </p:cNvSpPr>
            <p:nvPr/>
          </p:nvSpPr>
          <p:spPr>
            <a:xfrm>
              <a:off x="794082" y="2289092"/>
              <a:ext cx="3362471" cy="720000"/>
            </a:xfrm>
            <a:prstGeom prst="roundRect">
              <a:avLst>
                <a:gd name="adj" fmla="val 50000"/>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3" name="Forme libre : forme 388">
            <a:extLst>
              <a:ext uri="{FF2B5EF4-FFF2-40B4-BE49-F238E27FC236}">
                <a16:creationId xmlns:a16="http://schemas.microsoft.com/office/drawing/2014/main" id="{D4FD6D11-F346-315F-DACB-D87E78DBB051}"/>
              </a:ext>
            </a:extLst>
          </p:cNvPr>
          <p:cNvSpPr/>
          <p:nvPr/>
        </p:nvSpPr>
        <p:spPr>
          <a:xfrm rot="16926680">
            <a:off x="300805" y="5161490"/>
            <a:ext cx="1228928"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grpSp>
        <p:nvGrpSpPr>
          <p:cNvPr id="4" name="Groupe 3">
            <a:extLst>
              <a:ext uri="{FF2B5EF4-FFF2-40B4-BE49-F238E27FC236}">
                <a16:creationId xmlns:a16="http://schemas.microsoft.com/office/drawing/2014/main" id="{58387068-3CB7-6613-E831-7496EA22A2EF}"/>
              </a:ext>
            </a:extLst>
          </p:cNvPr>
          <p:cNvGrpSpPr>
            <a:grpSpLocks/>
          </p:cNvGrpSpPr>
          <p:nvPr/>
        </p:nvGrpSpPr>
        <p:grpSpPr>
          <a:xfrm>
            <a:off x="6680259" y="1763623"/>
            <a:ext cx="4341600" cy="720000"/>
            <a:chOff x="794082" y="2289092"/>
            <a:chExt cx="3362471" cy="720000"/>
          </a:xfrm>
        </p:grpSpPr>
        <p:sp>
          <p:nvSpPr>
            <p:cNvPr id="7" name="Rectangle : coins arrondis 6">
              <a:extLst>
                <a:ext uri="{FF2B5EF4-FFF2-40B4-BE49-F238E27FC236}">
                  <a16:creationId xmlns:a16="http://schemas.microsoft.com/office/drawing/2014/main" id="{B53AE604-9ABA-10AA-EE10-F43B2D0613D5}"/>
                </a:ext>
              </a:extLst>
            </p:cNvPr>
            <p:cNvSpPr>
              <a:spLocks/>
            </p:cNvSpPr>
            <p:nvPr/>
          </p:nvSpPr>
          <p:spPr>
            <a:xfrm>
              <a:off x="837317" y="2319771"/>
              <a:ext cx="3276000" cy="658643"/>
            </a:xfrm>
            <a:prstGeom prst="roundRect">
              <a:avLst>
                <a:gd name="adj" fmla="val 5000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dirty="0">
                  <a:solidFill>
                    <a:schemeClr val="bg1"/>
                  </a:solidFill>
                  <a:latin typeface="+mj-lt"/>
                </a:rPr>
                <a:t>Pratique de soutien</a:t>
              </a:r>
            </a:p>
          </p:txBody>
        </p:sp>
        <p:sp>
          <p:nvSpPr>
            <p:cNvPr id="8" name="Rectangle : coins arrondis 7">
              <a:extLst>
                <a:ext uri="{FF2B5EF4-FFF2-40B4-BE49-F238E27FC236}">
                  <a16:creationId xmlns:a16="http://schemas.microsoft.com/office/drawing/2014/main" id="{78AF3BFA-E21A-F0C0-23E7-65D9ADD2FE83}"/>
                </a:ext>
              </a:extLst>
            </p:cNvPr>
            <p:cNvSpPr>
              <a:spLocks/>
            </p:cNvSpPr>
            <p:nvPr/>
          </p:nvSpPr>
          <p:spPr>
            <a:xfrm>
              <a:off x="794082" y="2289092"/>
              <a:ext cx="3362471" cy="720000"/>
            </a:xfrm>
            <a:prstGeom prst="roundRect">
              <a:avLst>
                <a:gd name="adj" fmla="val 50000"/>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9" name="ZoneTexte 8">
            <a:extLst>
              <a:ext uri="{FF2B5EF4-FFF2-40B4-BE49-F238E27FC236}">
                <a16:creationId xmlns:a16="http://schemas.microsoft.com/office/drawing/2014/main" id="{B3B285BE-D0AA-0308-81FB-862BE9215F0C}"/>
              </a:ext>
            </a:extLst>
          </p:cNvPr>
          <p:cNvSpPr txBox="1">
            <a:spLocks/>
          </p:cNvSpPr>
          <p:nvPr/>
        </p:nvSpPr>
        <p:spPr>
          <a:xfrm>
            <a:off x="6768512" y="2689544"/>
            <a:ext cx="4341600" cy="3477875"/>
          </a:xfrm>
          <a:prstGeom prst="rect">
            <a:avLst/>
          </a:prstGeom>
          <a:noFill/>
        </p:spPr>
        <p:txBody>
          <a:bodyPr wrap="square" rtlCol="0">
            <a:spAutoFit/>
          </a:bodyPr>
          <a:lstStyle/>
          <a:p>
            <a:r>
              <a:rPr lang="fr-CA" sz="2000" dirty="0"/>
              <a:t>Une </a:t>
            </a:r>
            <a:r>
              <a:rPr lang="fr-CA" sz="2000" b="1" dirty="0"/>
              <a:t>action ou à un ensemble d’actions </a:t>
            </a:r>
            <a:r>
              <a:rPr lang="fr-CA" sz="2000" dirty="0"/>
              <a:t>contextualisées, individuelles, collectives ou partagées, reposant sur des savoirs pratiques, théoriques ou expérientiels.  S’adapte nécessairement au destinataire, visant l’atteinte d’un but, qu’il soit implicite ou explicite. </a:t>
            </a:r>
          </a:p>
          <a:p>
            <a:endParaRPr lang="fr-CA" sz="2000" dirty="0"/>
          </a:p>
          <a:p>
            <a:r>
              <a:rPr lang="fr-CA" sz="2000" dirty="0"/>
              <a:t>Peut être récurrente ou ponctuelle</a:t>
            </a:r>
            <a:r>
              <a:rPr lang="fr-CA" sz="2000" b="1" dirty="0"/>
              <a:t>, variable </a:t>
            </a:r>
            <a:r>
              <a:rPr lang="fr-CA" sz="2000" dirty="0"/>
              <a:t>selon les besoins, les situations et les contextes.</a:t>
            </a:r>
            <a:endParaRPr lang="fr-CA" sz="2800" dirty="0"/>
          </a:p>
        </p:txBody>
      </p:sp>
    </p:spTree>
    <p:extLst>
      <p:ext uri="{BB962C8B-B14F-4D97-AF65-F5344CB8AC3E}">
        <p14:creationId xmlns:p14="http://schemas.microsoft.com/office/powerpoint/2010/main" val="1561776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718E32-0B86-62D0-DD79-5C9A9FD7B2C1}"/>
              </a:ext>
            </a:extLst>
          </p:cNvPr>
          <p:cNvSpPr>
            <a:spLocks noGrp="1" noRot="1" noMove="1" noResize="1" noEditPoints="1" noAdjustHandles="1" noChangeArrowheads="1" noChangeShapeType="1"/>
          </p:cNvSpPr>
          <p:nvPr>
            <p:ph type="title"/>
          </p:nvPr>
        </p:nvSpPr>
        <p:spPr/>
        <p:txBody>
          <a:bodyPr/>
          <a:lstStyle/>
          <a:p>
            <a:r>
              <a:rPr lang="fr-CA" dirty="0"/>
              <a:t>Trois mesures documentées</a:t>
            </a:r>
          </a:p>
        </p:txBody>
      </p:sp>
      <p:grpSp>
        <p:nvGrpSpPr>
          <p:cNvPr id="6" name="Groupe 5">
            <a:extLst>
              <a:ext uri="{FF2B5EF4-FFF2-40B4-BE49-F238E27FC236}">
                <a16:creationId xmlns:a16="http://schemas.microsoft.com/office/drawing/2014/main" id="{BC7D73C9-2C21-D5DE-5778-900EB3EBE3A9}"/>
              </a:ext>
            </a:extLst>
          </p:cNvPr>
          <p:cNvGrpSpPr>
            <a:grpSpLocks noGrp="1" noUngrp="1" noRot="1" noMove="1" noResize="1"/>
          </p:cNvGrpSpPr>
          <p:nvPr/>
        </p:nvGrpSpPr>
        <p:grpSpPr>
          <a:xfrm>
            <a:off x="7171094" y="1981421"/>
            <a:ext cx="4840293" cy="916092"/>
            <a:chOff x="794082" y="2289092"/>
            <a:chExt cx="3362471" cy="720000"/>
          </a:xfrm>
        </p:grpSpPr>
        <p:sp>
          <p:nvSpPr>
            <p:cNvPr id="7" name="Rectangle : coins arrondis 6">
              <a:extLst>
                <a:ext uri="{FF2B5EF4-FFF2-40B4-BE49-F238E27FC236}">
                  <a16:creationId xmlns:a16="http://schemas.microsoft.com/office/drawing/2014/main" id="{9D053333-ED3C-3EF5-909B-73CD4BFB2B17}"/>
                </a:ext>
              </a:extLst>
            </p:cNvPr>
            <p:cNvSpPr>
              <a:spLocks noGrp="1" noRot="1" noMove="1" noResize="1" noEditPoints="1" noAdjustHandles="1" noChangeArrowheads="1" noChangeShapeType="1"/>
            </p:cNvSpPr>
            <p:nvPr/>
          </p:nvSpPr>
          <p:spPr>
            <a:xfrm>
              <a:off x="837317" y="2319771"/>
              <a:ext cx="3276000" cy="65864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200" dirty="0">
                  <a:solidFill>
                    <a:schemeClr val="bg1"/>
                  </a:solidFill>
                  <a:latin typeface="+mj-lt"/>
                </a:rPr>
                <a:t>Atelier sur l’intégrité académique dans une université</a:t>
              </a:r>
            </a:p>
          </p:txBody>
        </p:sp>
        <p:sp>
          <p:nvSpPr>
            <p:cNvPr id="8" name="Rectangle : coins arrondis 7">
              <a:extLst>
                <a:ext uri="{FF2B5EF4-FFF2-40B4-BE49-F238E27FC236}">
                  <a16:creationId xmlns:a16="http://schemas.microsoft.com/office/drawing/2014/main" id="{2FD7ADF8-9324-5F31-ABDF-292244F3D0AB}"/>
                </a:ext>
              </a:extLst>
            </p:cNvPr>
            <p:cNvSpPr>
              <a:spLocks noGrp="1" noRot="1" noMove="1" noResize="1" noEditPoints="1" noAdjustHandles="1" noChangeArrowheads="1" noChangeShapeType="1"/>
            </p:cNvSpPr>
            <p:nvPr/>
          </p:nvSpPr>
          <p:spPr>
            <a:xfrm>
              <a:off x="794082" y="2289092"/>
              <a:ext cx="3362471" cy="720000"/>
            </a:xfrm>
            <a:prstGeom prst="roundRect">
              <a:avLst>
                <a:gd name="adj" fmla="val 50000"/>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grpSp>
        <p:nvGrpSpPr>
          <p:cNvPr id="12" name="Groupe 11">
            <a:extLst>
              <a:ext uri="{FF2B5EF4-FFF2-40B4-BE49-F238E27FC236}">
                <a16:creationId xmlns:a16="http://schemas.microsoft.com/office/drawing/2014/main" id="{BBEFBD9F-DEA5-FF38-37CB-8B07276ED60C}"/>
              </a:ext>
            </a:extLst>
          </p:cNvPr>
          <p:cNvGrpSpPr>
            <a:grpSpLocks noGrp="1" noUngrp="1" noRot="1" noMove="1" noResize="1"/>
          </p:cNvGrpSpPr>
          <p:nvPr/>
        </p:nvGrpSpPr>
        <p:grpSpPr>
          <a:xfrm>
            <a:off x="1124147" y="2010507"/>
            <a:ext cx="4840293" cy="916092"/>
            <a:chOff x="794082" y="2289092"/>
            <a:chExt cx="3362471" cy="720000"/>
          </a:xfrm>
        </p:grpSpPr>
        <p:sp>
          <p:nvSpPr>
            <p:cNvPr id="13" name="Rectangle : coins arrondis 12">
              <a:extLst>
                <a:ext uri="{FF2B5EF4-FFF2-40B4-BE49-F238E27FC236}">
                  <a16:creationId xmlns:a16="http://schemas.microsoft.com/office/drawing/2014/main" id="{1D61C8A4-C100-47D7-996D-B3B7C6D743B1}"/>
                </a:ext>
              </a:extLst>
            </p:cNvPr>
            <p:cNvSpPr>
              <a:spLocks noGrp="1" noRot="1" noMove="1" noResize="1" noEditPoints="1" noAdjustHandles="1" noChangeArrowheads="1" noChangeShapeType="1"/>
            </p:cNvSpPr>
            <p:nvPr/>
          </p:nvSpPr>
          <p:spPr>
            <a:xfrm>
              <a:off x="837317" y="2319771"/>
              <a:ext cx="3276000" cy="658643"/>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200" dirty="0">
                  <a:solidFill>
                    <a:schemeClr val="bg1"/>
                  </a:solidFill>
                  <a:latin typeface="+mj-lt"/>
                </a:rPr>
                <a:t>Boîte à outils intelligente Ali dans un collège</a:t>
              </a:r>
            </a:p>
          </p:txBody>
        </p:sp>
        <p:sp>
          <p:nvSpPr>
            <p:cNvPr id="14" name="Rectangle : coins arrondis 13">
              <a:extLst>
                <a:ext uri="{FF2B5EF4-FFF2-40B4-BE49-F238E27FC236}">
                  <a16:creationId xmlns:a16="http://schemas.microsoft.com/office/drawing/2014/main" id="{7D52C34F-742E-C1EA-5690-EA7DF33B9CBD}"/>
                </a:ext>
              </a:extLst>
            </p:cNvPr>
            <p:cNvSpPr>
              <a:spLocks noGrp="1" noRot="1" noMove="1" noResize="1" noEditPoints="1" noAdjustHandles="1" noChangeArrowheads="1" noChangeShapeType="1"/>
            </p:cNvSpPr>
            <p:nvPr/>
          </p:nvSpPr>
          <p:spPr>
            <a:xfrm>
              <a:off x="794082" y="2289092"/>
              <a:ext cx="3362471" cy="720000"/>
            </a:xfrm>
            <a:prstGeom prst="roundRect">
              <a:avLst>
                <a:gd name="adj" fmla="val 50000"/>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6" name="ZoneTexte 15">
            <a:extLst>
              <a:ext uri="{FF2B5EF4-FFF2-40B4-BE49-F238E27FC236}">
                <a16:creationId xmlns:a16="http://schemas.microsoft.com/office/drawing/2014/main" id="{5EC6ACE7-1EFA-C0AA-3F33-0D1258C853B7}"/>
              </a:ext>
            </a:extLst>
          </p:cNvPr>
          <p:cNvSpPr txBox="1">
            <a:spLocks noGrp="1" noRot="1" noMove="1" noResize="1" noEditPoints="1" noAdjustHandles="1" noChangeArrowheads="1" noChangeShapeType="1"/>
          </p:cNvSpPr>
          <p:nvPr/>
        </p:nvSpPr>
        <p:spPr>
          <a:xfrm>
            <a:off x="1420293" y="3050429"/>
            <a:ext cx="4248000" cy="400110"/>
          </a:xfrm>
          <a:prstGeom prst="rect">
            <a:avLst/>
          </a:prstGeom>
          <a:noFill/>
        </p:spPr>
        <p:txBody>
          <a:bodyPr wrap="square">
            <a:spAutoFit/>
          </a:bodyPr>
          <a:lstStyle/>
          <a:p>
            <a:pPr marL="180000" indent="-180000">
              <a:buFont typeface="Arial" panose="020B0604020202020204" pitchFamily="34" charset="0"/>
              <a:buChar char="•"/>
            </a:pPr>
            <a:r>
              <a:rPr lang="fr-CA" sz="2000" dirty="0"/>
              <a:t>Transition </a:t>
            </a:r>
            <a:r>
              <a:rPr lang="fr-CA" sz="2000" dirty="0" err="1"/>
              <a:t>interordres</a:t>
            </a:r>
            <a:endParaRPr lang="fr-CA" sz="2000" dirty="0"/>
          </a:p>
        </p:txBody>
      </p:sp>
      <p:sp>
        <p:nvSpPr>
          <p:cNvPr id="17" name="ZoneTexte 16">
            <a:extLst>
              <a:ext uri="{FF2B5EF4-FFF2-40B4-BE49-F238E27FC236}">
                <a16:creationId xmlns:a16="http://schemas.microsoft.com/office/drawing/2014/main" id="{9F1C12E8-C5A9-1ECE-F866-C3A0CA2640F7}"/>
              </a:ext>
            </a:extLst>
          </p:cNvPr>
          <p:cNvSpPr txBox="1">
            <a:spLocks noGrp="1" noRot="1" noMove="1" noResize="1" noEditPoints="1" noAdjustHandles="1" noChangeArrowheads="1" noChangeShapeType="1"/>
          </p:cNvSpPr>
          <p:nvPr/>
        </p:nvSpPr>
        <p:spPr>
          <a:xfrm>
            <a:off x="7467240" y="3085200"/>
            <a:ext cx="4248000" cy="400110"/>
          </a:xfrm>
          <a:prstGeom prst="rect">
            <a:avLst/>
          </a:prstGeom>
          <a:noFill/>
        </p:spPr>
        <p:txBody>
          <a:bodyPr wrap="square">
            <a:spAutoFit/>
          </a:bodyPr>
          <a:lstStyle/>
          <a:p>
            <a:pPr marL="180000" indent="-180000">
              <a:buFont typeface="Arial" panose="020B0604020202020204" pitchFamily="34" charset="0"/>
              <a:buChar char="•"/>
            </a:pPr>
            <a:r>
              <a:rPr lang="fr-CA" sz="2000" dirty="0"/>
              <a:t>Transitions </a:t>
            </a:r>
            <a:r>
              <a:rPr lang="fr-CA" sz="2000" dirty="0" err="1"/>
              <a:t>interordres</a:t>
            </a:r>
            <a:r>
              <a:rPr lang="fr-CA" sz="2000" dirty="0"/>
              <a:t> et </a:t>
            </a:r>
            <a:r>
              <a:rPr lang="fr-CA" sz="2000" dirty="0" err="1"/>
              <a:t>intercycles</a:t>
            </a:r>
            <a:endParaRPr lang="fr-CA" sz="2000" dirty="0"/>
          </a:p>
        </p:txBody>
      </p:sp>
      <p:sp>
        <p:nvSpPr>
          <p:cNvPr id="19" name="Ellipse 18">
            <a:extLst>
              <a:ext uri="{FF2B5EF4-FFF2-40B4-BE49-F238E27FC236}">
                <a16:creationId xmlns:a16="http://schemas.microsoft.com/office/drawing/2014/main" id="{0937C410-7BC8-F8E5-9849-A32039375EBB}"/>
              </a:ext>
            </a:extLst>
          </p:cNvPr>
          <p:cNvSpPr>
            <a:spLocks noGrp="1" noRot="1" noMove="1" noResize="1" noEditPoints="1" noAdjustHandles="1" noChangeArrowheads="1" noChangeShapeType="1"/>
          </p:cNvSpPr>
          <p:nvPr/>
        </p:nvSpPr>
        <p:spPr>
          <a:xfrm>
            <a:off x="109728" y="2009553"/>
            <a:ext cx="918000" cy="918000"/>
          </a:xfrm>
          <a:prstGeom prst="ellipse">
            <a:avLst/>
          </a:prstGeom>
          <a:solidFill>
            <a:schemeClr val="accent1">
              <a:lumMod val="20000"/>
              <a:lumOff val="80000"/>
            </a:schemeClr>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chemeClr val="accent3"/>
                </a:solidFill>
              </a:rPr>
              <a:t>1</a:t>
            </a:r>
          </a:p>
        </p:txBody>
      </p:sp>
      <p:sp>
        <p:nvSpPr>
          <p:cNvPr id="20" name="Ellipse 19">
            <a:extLst>
              <a:ext uri="{FF2B5EF4-FFF2-40B4-BE49-F238E27FC236}">
                <a16:creationId xmlns:a16="http://schemas.microsoft.com/office/drawing/2014/main" id="{C0E3D205-45B2-DAEC-9EB4-C80E1370B4D6}"/>
              </a:ext>
            </a:extLst>
          </p:cNvPr>
          <p:cNvSpPr>
            <a:spLocks noGrp="1" noRot="1" noMove="1" noResize="1" noEditPoints="1" noAdjustHandles="1" noChangeArrowheads="1" noChangeShapeType="1"/>
          </p:cNvSpPr>
          <p:nvPr/>
        </p:nvSpPr>
        <p:spPr>
          <a:xfrm>
            <a:off x="6172637" y="2009553"/>
            <a:ext cx="918000" cy="918000"/>
          </a:xfrm>
          <a:prstGeom prst="ellipse">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chemeClr val="accent2"/>
                </a:solidFill>
              </a:rPr>
              <a:t>2</a:t>
            </a:r>
          </a:p>
        </p:txBody>
      </p:sp>
      <p:grpSp>
        <p:nvGrpSpPr>
          <p:cNvPr id="22" name="Groupe 21">
            <a:extLst>
              <a:ext uri="{FF2B5EF4-FFF2-40B4-BE49-F238E27FC236}">
                <a16:creationId xmlns:a16="http://schemas.microsoft.com/office/drawing/2014/main" id="{E1B8E945-AEB5-41CD-2176-9B18DB1F3FB8}"/>
              </a:ext>
            </a:extLst>
          </p:cNvPr>
          <p:cNvGrpSpPr>
            <a:grpSpLocks noGrp="1" noUngrp="1" noRot="1" noMove="1" noResize="1"/>
          </p:cNvGrpSpPr>
          <p:nvPr/>
        </p:nvGrpSpPr>
        <p:grpSpPr>
          <a:xfrm>
            <a:off x="2253828" y="4202062"/>
            <a:ext cx="7684344" cy="1472204"/>
            <a:chOff x="1741655" y="4202062"/>
            <a:chExt cx="7684344" cy="1472204"/>
          </a:xfrm>
        </p:grpSpPr>
        <p:grpSp>
          <p:nvGrpSpPr>
            <p:cNvPr id="9" name="Groupe 8">
              <a:extLst>
                <a:ext uri="{FF2B5EF4-FFF2-40B4-BE49-F238E27FC236}">
                  <a16:creationId xmlns:a16="http://schemas.microsoft.com/office/drawing/2014/main" id="{461BB212-CE08-7ECB-A900-A166974BEE91}"/>
                </a:ext>
              </a:extLst>
            </p:cNvPr>
            <p:cNvGrpSpPr>
              <a:grpSpLocks noGrp="1" noUngrp="1" noRot="1" noMove="1" noResize="1"/>
            </p:cNvGrpSpPr>
            <p:nvPr/>
          </p:nvGrpSpPr>
          <p:grpSpPr>
            <a:xfrm>
              <a:off x="2765999" y="4202062"/>
              <a:ext cx="6660000" cy="918000"/>
              <a:chOff x="794082" y="2289092"/>
              <a:chExt cx="3362471" cy="720000"/>
            </a:xfrm>
          </p:grpSpPr>
          <p:sp>
            <p:nvSpPr>
              <p:cNvPr id="10" name="Rectangle : coins arrondis 9">
                <a:extLst>
                  <a:ext uri="{FF2B5EF4-FFF2-40B4-BE49-F238E27FC236}">
                    <a16:creationId xmlns:a16="http://schemas.microsoft.com/office/drawing/2014/main" id="{EA72AB5B-BFB6-09A1-6638-4B0FEF7767D3}"/>
                  </a:ext>
                </a:extLst>
              </p:cNvPr>
              <p:cNvSpPr>
                <a:spLocks noGrp="1" noRot="1" noMove="1" noResize="1" noEditPoints="1" noAdjustHandles="1" noChangeArrowheads="1" noChangeShapeType="1"/>
              </p:cNvSpPr>
              <p:nvPr/>
            </p:nvSpPr>
            <p:spPr>
              <a:xfrm>
                <a:off x="821346" y="2319770"/>
                <a:ext cx="3307944" cy="658643"/>
              </a:xfrm>
              <a:prstGeom prst="roundRect">
                <a:avLst>
                  <a:gd name="adj" fmla="val 50000"/>
                </a:avLst>
              </a:prstGeom>
              <a:solidFill>
                <a:srgbClr val="F9BB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200" dirty="0">
                    <a:solidFill>
                      <a:schemeClr val="bg1"/>
                    </a:solidFill>
                    <a:latin typeface="+mj-lt"/>
                  </a:rPr>
                  <a:t>Camp préparatoire de 2 jours offert 1 semaine avant le début des cours dans une université</a:t>
                </a:r>
              </a:p>
            </p:txBody>
          </p:sp>
          <p:sp>
            <p:nvSpPr>
              <p:cNvPr id="11" name="Rectangle : coins arrondis 10">
                <a:extLst>
                  <a:ext uri="{FF2B5EF4-FFF2-40B4-BE49-F238E27FC236}">
                    <a16:creationId xmlns:a16="http://schemas.microsoft.com/office/drawing/2014/main" id="{2D1766F7-9617-F10C-45C6-AB3BA08F546E}"/>
                  </a:ext>
                </a:extLst>
              </p:cNvPr>
              <p:cNvSpPr>
                <a:spLocks noGrp="1" noRot="1" noMove="1" noResize="1" noEditPoints="1" noAdjustHandles="1" noChangeArrowheads="1" noChangeShapeType="1"/>
              </p:cNvSpPr>
              <p:nvPr/>
            </p:nvSpPr>
            <p:spPr>
              <a:xfrm>
                <a:off x="794082" y="2289092"/>
                <a:ext cx="3362471" cy="720000"/>
              </a:xfrm>
              <a:prstGeom prst="roundRect">
                <a:avLst>
                  <a:gd name="adj" fmla="val 50000"/>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8" name="ZoneTexte 17">
              <a:extLst>
                <a:ext uri="{FF2B5EF4-FFF2-40B4-BE49-F238E27FC236}">
                  <a16:creationId xmlns:a16="http://schemas.microsoft.com/office/drawing/2014/main" id="{0F71444A-CC34-7120-86B8-B88B2DF9DF86}"/>
                </a:ext>
              </a:extLst>
            </p:cNvPr>
            <p:cNvSpPr txBox="1">
              <a:spLocks noGrp="1" noRot="1" noMove="1" noResize="1" noEditPoints="1" noAdjustHandles="1" noChangeArrowheads="1" noChangeShapeType="1"/>
            </p:cNvSpPr>
            <p:nvPr/>
          </p:nvSpPr>
          <p:spPr>
            <a:xfrm>
              <a:off x="3156864" y="5274156"/>
              <a:ext cx="5878271" cy="400110"/>
            </a:xfrm>
            <a:prstGeom prst="rect">
              <a:avLst/>
            </a:prstGeom>
            <a:noFill/>
          </p:spPr>
          <p:txBody>
            <a:bodyPr wrap="square">
              <a:spAutoFit/>
            </a:bodyPr>
            <a:lstStyle/>
            <a:p>
              <a:pPr marL="180000" indent="-180000">
                <a:buFont typeface="Arial" panose="020B0604020202020204" pitchFamily="34" charset="0"/>
                <a:buChar char="•"/>
              </a:pPr>
              <a:r>
                <a:rPr lang="fr-CA" sz="2000" dirty="0"/>
                <a:t>Transition </a:t>
              </a:r>
              <a:r>
                <a:rPr lang="fr-CA" sz="2000" dirty="0" err="1"/>
                <a:t>interordres</a:t>
              </a:r>
              <a:endParaRPr lang="fr-CA" sz="2000" dirty="0"/>
            </a:p>
          </p:txBody>
        </p:sp>
        <p:sp>
          <p:nvSpPr>
            <p:cNvPr id="21" name="Ellipse 20">
              <a:extLst>
                <a:ext uri="{FF2B5EF4-FFF2-40B4-BE49-F238E27FC236}">
                  <a16:creationId xmlns:a16="http://schemas.microsoft.com/office/drawing/2014/main" id="{B1AA8D38-338B-33E8-B81C-2CDDE5AAF599}"/>
                </a:ext>
              </a:extLst>
            </p:cNvPr>
            <p:cNvSpPr>
              <a:spLocks noGrp="1" noRot="1" noMove="1" noResize="1" noEditPoints="1" noAdjustHandles="1" noChangeArrowheads="1" noChangeShapeType="1"/>
            </p:cNvSpPr>
            <p:nvPr/>
          </p:nvSpPr>
          <p:spPr>
            <a:xfrm>
              <a:off x="1741655" y="4202062"/>
              <a:ext cx="918000" cy="918000"/>
            </a:xfrm>
            <a:prstGeom prst="ellipse">
              <a:avLst/>
            </a:prstGeom>
            <a:solidFill>
              <a:schemeClr val="accent4">
                <a:lumMod val="20000"/>
                <a:lumOff val="80000"/>
              </a:schemeClr>
            </a:solidFill>
            <a:ln w="19050">
              <a:solidFill>
                <a:srgbClr val="F9BB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rgbClr val="F9BB01"/>
                  </a:solidFill>
                </a:rPr>
                <a:t>3</a:t>
              </a:r>
            </a:p>
          </p:txBody>
        </p:sp>
      </p:grpSp>
      <p:sp>
        <p:nvSpPr>
          <p:cNvPr id="3" name="Forme libre : forme 388">
            <a:extLst>
              <a:ext uri="{FF2B5EF4-FFF2-40B4-BE49-F238E27FC236}">
                <a16:creationId xmlns:a16="http://schemas.microsoft.com/office/drawing/2014/main" id="{EE5A0F65-618F-0528-8DFA-3C05B1A80E23}"/>
              </a:ext>
            </a:extLst>
          </p:cNvPr>
          <p:cNvSpPr/>
          <p:nvPr/>
        </p:nvSpPr>
        <p:spPr>
          <a:xfrm rot="18141283">
            <a:off x="11424396" y="-1160719"/>
            <a:ext cx="1501659"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3880970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7BEEE9D-4A8F-9516-F54A-2E8E68C9D6A3}"/>
              </a:ext>
            </a:extLst>
          </p:cNvPr>
          <p:cNvSpPr>
            <a:spLocks noGrp="1" noRot="1" noMove="1" noResize="1" noEditPoints="1" noAdjustHandles="1" noChangeArrowheads="1" noChangeShapeType="1"/>
          </p:cNvSpPr>
          <p:nvPr/>
        </p:nvSpPr>
        <p:spPr>
          <a:xfrm>
            <a:off x="6095999" y="0"/>
            <a:ext cx="6096001"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3EB748BA-94A1-44A8-55A5-15B3001A52CD}"/>
              </a:ext>
            </a:extLst>
          </p:cNvPr>
          <p:cNvSpPr>
            <a:spLocks noGrp="1" noRot="1" noMove="1" noResize="1" noEditPoints="1" noAdjustHandles="1" noChangeArrowheads="1" noChangeShapeType="1"/>
          </p:cNvSpPr>
          <p:nvPr>
            <p:ph type="title"/>
          </p:nvPr>
        </p:nvSpPr>
        <p:spPr>
          <a:xfrm>
            <a:off x="838200" y="365125"/>
            <a:ext cx="4903381" cy="1325563"/>
          </a:xfrm>
        </p:spPr>
        <p:txBody>
          <a:bodyPr/>
          <a:lstStyle/>
          <a:p>
            <a:r>
              <a:rPr lang="fr-CA" sz="4400" dirty="0">
                <a:solidFill>
                  <a:schemeClr val="accent3"/>
                </a:solidFill>
              </a:rPr>
              <a:t>Boîte à outils intelligente : </a:t>
            </a:r>
            <a:r>
              <a:rPr lang="en" sz="4400" dirty="0">
                <a:solidFill>
                  <a:schemeClr val="accent3"/>
                </a:solidFill>
              </a:rPr>
              <a:t>Ali</a:t>
            </a:r>
            <a:endParaRPr lang="fr-CA" dirty="0">
              <a:solidFill>
                <a:schemeClr val="accent3"/>
              </a:solidFill>
            </a:endParaRPr>
          </a:p>
        </p:txBody>
      </p:sp>
      <p:sp>
        <p:nvSpPr>
          <p:cNvPr id="6" name="Espace réservé du contenu 5">
            <a:extLst>
              <a:ext uri="{FF2B5EF4-FFF2-40B4-BE49-F238E27FC236}">
                <a16:creationId xmlns:a16="http://schemas.microsoft.com/office/drawing/2014/main" id="{6C771721-2D3B-85EF-E26B-3DA10EA5906A}"/>
              </a:ext>
            </a:extLst>
          </p:cNvPr>
          <p:cNvSpPr>
            <a:spLocks noGrp="1" noRot="1" noMove="1" noResize="1" noEditPoints="1" noAdjustHandles="1" noChangeArrowheads="1" noChangeShapeType="1"/>
          </p:cNvSpPr>
          <p:nvPr>
            <p:ph idx="1"/>
          </p:nvPr>
        </p:nvSpPr>
        <p:spPr>
          <a:xfrm>
            <a:off x="838200" y="1825625"/>
            <a:ext cx="4903381" cy="4351338"/>
          </a:xfrm>
        </p:spPr>
        <p:txBody>
          <a:bodyPr>
            <a:noAutofit/>
          </a:bodyPr>
          <a:lstStyle/>
          <a:p>
            <a:pPr>
              <a:lnSpc>
                <a:spcPct val="100000"/>
              </a:lnSpc>
              <a:spcBef>
                <a:spcPts val="1200"/>
              </a:spcBef>
              <a:buClr>
                <a:schemeClr val="accent3"/>
              </a:buClr>
            </a:pPr>
            <a:r>
              <a:rPr lang="fr-CA" sz="2200" dirty="0"/>
              <a:t>Application pour cellulaire (</a:t>
            </a:r>
            <a:r>
              <a:rPr lang="fr-CA" sz="2200" dirty="0" err="1"/>
              <a:t>Optania</a:t>
            </a:r>
            <a:r>
              <a:rPr lang="fr-CA" sz="2200" dirty="0"/>
              <a:t>®)</a:t>
            </a:r>
          </a:p>
          <a:p>
            <a:pPr>
              <a:lnSpc>
                <a:spcPct val="100000"/>
              </a:lnSpc>
              <a:spcBef>
                <a:spcPts val="1200"/>
              </a:spcBef>
              <a:buClr>
                <a:schemeClr val="accent3"/>
              </a:buClr>
            </a:pPr>
            <a:r>
              <a:rPr lang="fr-CA" sz="2200" dirty="0"/>
              <a:t>Robot conversationnel (avatar) accompagnateur/bienveillant</a:t>
            </a:r>
          </a:p>
          <a:p>
            <a:pPr>
              <a:lnSpc>
                <a:spcPct val="100000"/>
              </a:lnSpc>
              <a:spcBef>
                <a:spcPts val="1200"/>
              </a:spcBef>
              <a:buClr>
                <a:schemeClr val="accent3"/>
              </a:buClr>
            </a:pPr>
            <a:r>
              <a:rPr lang="fr-CA" sz="2200" dirty="0"/>
              <a:t>Il expose :</a:t>
            </a:r>
          </a:p>
          <a:p>
            <a:pPr marL="540000" lvl="1" indent="-180000">
              <a:lnSpc>
                <a:spcPct val="100000"/>
              </a:lnSpc>
              <a:spcBef>
                <a:spcPts val="0"/>
              </a:spcBef>
              <a:buClr>
                <a:schemeClr val="accent2"/>
              </a:buClr>
            </a:pPr>
            <a:r>
              <a:rPr lang="fr-CA" sz="2000" dirty="0"/>
              <a:t>de l’information pratique (sur les plans scolaire et psychosocial, et sur les transitions);</a:t>
            </a:r>
          </a:p>
          <a:p>
            <a:pPr marL="540000" lvl="1" indent="-180000">
              <a:lnSpc>
                <a:spcPct val="100000"/>
              </a:lnSpc>
              <a:spcBef>
                <a:spcPts val="0"/>
              </a:spcBef>
              <a:buClr>
                <a:schemeClr val="accent2"/>
              </a:buClr>
            </a:pPr>
            <a:r>
              <a:rPr lang="fr-CA" sz="2000" dirty="0"/>
              <a:t>des stratégies;</a:t>
            </a:r>
          </a:p>
          <a:p>
            <a:pPr marL="540000" lvl="1" indent="-180000">
              <a:lnSpc>
                <a:spcPct val="100000"/>
              </a:lnSpc>
              <a:spcBef>
                <a:spcPts val="0"/>
              </a:spcBef>
              <a:buClr>
                <a:schemeClr val="accent2"/>
              </a:buClr>
            </a:pPr>
            <a:r>
              <a:rPr lang="fr-CA" sz="2000" dirty="0"/>
              <a:t>des ressources d’aide.</a:t>
            </a:r>
          </a:p>
          <a:p>
            <a:pPr>
              <a:lnSpc>
                <a:spcPct val="100000"/>
              </a:lnSpc>
              <a:spcBef>
                <a:spcPts val="3000"/>
              </a:spcBef>
              <a:buClr>
                <a:schemeClr val="accent3"/>
              </a:buClr>
            </a:pPr>
            <a:r>
              <a:rPr lang="fr-CA" sz="2200" dirty="0"/>
              <a:t>Objectif principal : soutenir l’étudiant(e) dans une demande d’aide humaine professionnelle</a:t>
            </a:r>
          </a:p>
          <a:p>
            <a:pPr>
              <a:lnSpc>
                <a:spcPct val="100000"/>
              </a:lnSpc>
            </a:pPr>
            <a:endParaRPr lang="fr-CA" dirty="0"/>
          </a:p>
          <a:p>
            <a:pPr marL="0" indent="0">
              <a:lnSpc>
                <a:spcPct val="100000"/>
              </a:lnSpc>
              <a:buNone/>
            </a:pPr>
            <a:endParaRPr lang="fr-CA" dirty="0"/>
          </a:p>
        </p:txBody>
      </p:sp>
      <p:pic>
        <p:nvPicPr>
          <p:cNvPr id="4" name="Image 3" descr="Une image contenant capture d’écran, texte, gadget, Appareil mobile&#10;&#10;Description générée automatiquement">
            <a:extLst>
              <a:ext uri="{FF2B5EF4-FFF2-40B4-BE49-F238E27FC236}">
                <a16:creationId xmlns:a16="http://schemas.microsoft.com/office/drawing/2014/main" id="{6F571FA5-A1CD-0CC6-6172-47E8CAC48414}"/>
              </a:ext>
            </a:extLst>
          </p:cNvPr>
          <p:cNvPicPr>
            <a:picLocks noChangeAspect="1"/>
          </p:cNvPicPr>
          <p:nvPr>
            <p:custDataLst>
              <p:tags r:id="rId1"/>
            </p:custDataLst>
          </p:nvPr>
        </p:nvPicPr>
        <p:blipFill rotWithShape="1">
          <a:blip r:embed="rId5"/>
          <a:srcRect l="6112" t="7307" r="4180" b="39850"/>
          <a:stretch/>
        </p:blipFill>
        <p:spPr>
          <a:xfrm>
            <a:off x="6390617" y="182911"/>
            <a:ext cx="3426373" cy="4240839"/>
          </a:xfrm>
          <a:prstGeom prst="round2SameRect">
            <a:avLst>
              <a:gd name="adj1" fmla="val 6275"/>
              <a:gd name="adj2" fmla="val 0"/>
            </a:avLst>
          </a:prstGeom>
        </p:spPr>
      </p:pic>
      <p:grpSp>
        <p:nvGrpSpPr>
          <p:cNvPr id="11" name="Groupe 10">
            <a:extLst>
              <a:ext uri="{FF2B5EF4-FFF2-40B4-BE49-F238E27FC236}">
                <a16:creationId xmlns:a16="http://schemas.microsoft.com/office/drawing/2014/main" id="{F204B528-1EE2-C76A-EE3F-863646718F8B}"/>
              </a:ext>
            </a:extLst>
          </p:cNvPr>
          <p:cNvGrpSpPr>
            <a:grpSpLocks noGrp="1" noUngrp="1" noRot="1" noMove="1" noResize="1"/>
          </p:cNvGrpSpPr>
          <p:nvPr/>
        </p:nvGrpSpPr>
        <p:grpSpPr>
          <a:xfrm>
            <a:off x="10360231" y="-181702"/>
            <a:ext cx="1831769" cy="1182580"/>
            <a:chOff x="10360231" y="-181702"/>
            <a:chExt cx="1831769" cy="1182580"/>
          </a:xfrm>
        </p:grpSpPr>
        <p:sp>
          <p:nvSpPr>
            <p:cNvPr id="7" name="Forme libre : forme 6">
              <a:extLst>
                <a:ext uri="{FF2B5EF4-FFF2-40B4-BE49-F238E27FC236}">
                  <a16:creationId xmlns:a16="http://schemas.microsoft.com/office/drawing/2014/main" id="{4F2A1907-FF90-20C1-08F0-5ACB29ED0D5B}"/>
                </a:ext>
              </a:extLst>
            </p:cNvPr>
            <p:cNvSpPr>
              <a:spLocks noGrp="1" noRot="1" noMove="1" noResize="1" noEditPoints="1" noAdjustHandles="1" noChangeArrowheads="1" noChangeShapeType="1"/>
            </p:cNvSpPr>
            <p:nvPr/>
          </p:nvSpPr>
          <p:spPr>
            <a:xfrm>
              <a:off x="11727829" y="0"/>
              <a:ext cx="464171" cy="365823"/>
            </a:xfrm>
            <a:custGeom>
              <a:avLst/>
              <a:gdLst>
                <a:gd name="connsiteX0" fmla="*/ 0 w 464171"/>
                <a:gd name="connsiteY0" fmla="*/ 0 h 365823"/>
                <a:gd name="connsiteX1" fmla="*/ 464171 w 464171"/>
                <a:gd name="connsiteY1" fmla="*/ 0 h 365823"/>
                <a:gd name="connsiteX2" fmla="*/ 464171 w 464171"/>
                <a:gd name="connsiteY2" fmla="*/ 365823 h 365823"/>
                <a:gd name="connsiteX3" fmla="*/ 393481 w 464171"/>
                <a:gd name="connsiteY3" fmla="*/ 292125 h 365823"/>
                <a:gd name="connsiteX4" fmla="*/ 79744 w 464171"/>
                <a:gd name="connsiteY4" fmla="*/ 46984 h 365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171" h="365823">
                  <a:moveTo>
                    <a:pt x="0" y="0"/>
                  </a:moveTo>
                  <a:lnTo>
                    <a:pt x="464171" y="0"/>
                  </a:lnTo>
                  <a:lnTo>
                    <a:pt x="464171" y="365823"/>
                  </a:lnTo>
                  <a:lnTo>
                    <a:pt x="393481" y="292125"/>
                  </a:lnTo>
                  <a:cubicBezTo>
                    <a:pt x="297053" y="199170"/>
                    <a:pt x="190776" y="117931"/>
                    <a:pt x="79744" y="46984"/>
                  </a:cubicBezTo>
                  <a:close/>
                </a:path>
              </a:pathLst>
            </a:custGeom>
            <a:solidFill>
              <a:schemeClr val="accent1"/>
            </a:solidFill>
            <a:ln w="8467" cap="flat">
              <a:noFill/>
              <a:prstDash val="solid"/>
              <a:miter/>
            </a:ln>
          </p:spPr>
          <p:txBody>
            <a:bodyPr rtlCol="0" anchor="ctr"/>
            <a:lstStyle/>
            <a:p>
              <a:endParaRPr lang="fr-CA"/>
            </a:p>
          </p:txBody>
        </p:sp>
        <p:sp>
          <p:nvSpPr>
            <p:cNvPr id="8" name="Forme libre : forme 7">
              <a:extLst>
                <a:ext uri="{FF2B5EF4-FFF2-40B4-BE49-F238E27FC236}">
                  <a16:creationId xmlns:a16="http://schemas.microsoft.com/office/drawing/2014/main" id="{ED3361C9-608C-19C1-9B9B-FD87C5F22711}"/>
                </a:ext>
              </a:extLst>
            </p:cNvPr>
            <p:cNvSpPr>
              <a:spLocks noGrp="1" noRot="1" noMove="1" noResize="1" noEditPoints="1" noAdjustHandles="1" noChangeArrowheads="1" noChangeShapeType="1"/>
            </p:cNvSpPr>
            <p:nvPr/>
          </p:nvSpPr>
          <p:spPr>
            <a:xfrm>
              <a:off x="10360231" y="0"/>
              <a:ext cx="1831769" cy="1000878"/>
            </a:xfrm>
            <a:custGeom>
              <a:avLst/>
              <a:gdLst>
                <a:gd name="connsiteX0" fmla="*/ 0 w 1831769"/>
                <a:gd name="connsiteY0" fmla="*/ 0 h 1000878"/>
                <a:gd name="connsiteX1" fmla="*/ 490166 w 1831769"/>
                <a:gd name="connsiteY1" fmla="*/ 0 h 1000878"/>
                <a:gd name="connsiteX2" fmla="*/ 513064 w 1831769"/>
                <a:gd name="connsiteY2" fmla="*/ 40354 h 1000878"/>
                <a:gd name="connsiteX3" fmla="*/ 578363 w 1831769"/>
                <a:gd name="connsiteY3" fmla="*/ 135103 h 1000878"/>
                <a:gd name="connsiteX4" fmla="*/ 1340025 w 1831769"/>
                <a:gd name="connsiteY4" fmla="*/ 681732 h 1000878"/>
                <a:gd name="connsiteX5" fmla="*/ 1509019 w 1831769"/>
                <a:gd name="connsiteY5" fmla="*/ 737130 h 1000878"/>
                <a:gd name="connsiteX6" fmla="*/ 1683400 w 1831769"/>
                <a:gd name="connsiteY6" fmla="*/ 778347 h 1000878"/>
                <a:gd name="connsiteX7" fmla="*/ 1831769 w 1831769"/>
                <a:gd name="connsiteY7" fmla="*/ 800267 h 1000878"/>
                <a:gd name="connsiteX8" fmla="*/ 1831769 w 1831769"/>
                <a:gd name="connsiteY8" fmla="*/ 1000878 h 1000878"/>
                <a:gd name="connsiteX9" fmla="*/ 1792907 w 1831769"/>
                <a:gd name="connsiteY9" fmla="*/ 996256 h 1000878"/>
                <a:gd name="connsiteX10" fmla="*/ 1681485 w 1831769"/>
                <a:gd name="connsiteY10" fmla="*/ 982828 h 1000878"/>
                <a:gd name="connsiteX11" fmla="*/ 817631 w 1831769"/>
                <a:gd name="connsiteY11" fmla="*/ 760777 h 1000878"/>
                <a:gd name="connsiteX12" fmla="*/ 69601 w 1831769"/>
                <a:gd name="connsiteY12" fmla="*/ 103618 h 1000878"/>
                <a:gd name="connsiteX13" fmla="*/ 20106 w 1831769"/>
                <a:gd name="connsiteY13" fmla="*/ 30739 h 100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1769" h="1000878">
                  <a:moveTo>
                    <a:pt x="0" y="0"/>
                  </a:moveTo>
                  <a:lnTo>
                    <a:pt x="490166" y="0"/>
                  </a:lnTo>
                  <a:lnTo>
                    <a:pt x="513064" y="40354"/>
                  </a:lnTo>
                  <a:cubicBezTo>
                    <a:pt x="533405" y="72827"/>
                    <a:pt x="555164" y="104412"/>
                    <a:pt x="578363" y="135103"/>
                  </a:cubicBezTo>
                  <a:cubicBezTo>
                    <a:pt x="767931" y="386557"/>
                    <a:pt x="1041490" y="569351"/>
                    <a:pt x="1340025" y="681732"/>
                  </a:cubicBezTo>
                  <a:cubicBezTo>
                    <a:pt x="1395565" y="702668"/>
                    <a:pt x="1451869" y="721123"/>
                    <a:pt x="1509019" y="737130"/>
                  </a:cubicBezTo>
                  <a:cubicBezTo>
                    <a:pt x="1566677" y="753369"/>
                    <a:pt x="1624801" y="767110"/>
                    <a:pt x="1683400" y="778347"/>
                  </a:cubicBezTo>
                  <a:lnTo>
                    <a:pt x="1831769" y="800267"/>
                  </a:lnTo>
                  <a:lnTo>
                    <a:pt x="1831769" y="1000878"/>
                  </a:lnTo>
                  <a:lnTo>
                    <a:pt x="1792907" y="996256"/>
                  </a:lnTo>
                  <a:cubicBezTo>
                    <a:pt x="1755738" y="991828"/>
                    <a:pt x="1718569" y="987358"/>
                    <a:pt x="1681485" y="982828"/>
                  </a:cubicBezTo>
                  <a:cubicBezTo>
                    <a:pt x="1384136" y="945888"/>
                    <a:pt x="1091359" y="897797"/>
                    <a:pt x="817631" y="760777"/>
                  </a:cubicBezTo>
                  <a:cubicBezTo>
                    <a:pt x="518504" y="610924"/>
                    <a:pt x="259509" y="378322"/>
                    <a:pt x="69601" y="103618"/>
                  </a:cubicBezTo>
                  <a:cubicBezTo>
                    <a:pt x="63949" y="95408"/>
                    <a:pt x="44534" y="67552"/>
                    <a:pt x="20106" y="30739"/>
                  </a:cubicBezTo>
                  <a:close/>
                </a:path>
              </a:pathLst>
            </a:custGeom>
            <a:solidFill>
              <a:schemeClr val="accent4"/>
            </a:solidFill>
            <a:ln w="8467" cap="flat">
              <a:noFill/>
              <a:prstDash val="solid"/>
              <a:miter/>
            </a:ln>
          </p:spPr>
          <p:txBody>
            <a:bodyPr rtlCol="0" anchor="ctr"/>
            <a:lstStyle/>
            <a:p>
              <a:endParaRPr lang="fr-CA"/>
            </a:p>
          </p:txBody>
        </p:sp>
        <p:sp>
          <p:nvSpPr>
            <p:cNvPr id="9" name="Forme libre : forme 8">
              <a:extLst>
                <a:ext uri="{FF2B5EF4-FFF2-40B4-BE49-F238E27FC236}">
                  <a16:creationId xmlns:a16="http://schemas.microsoft.com/office/drawing/2014/main" id="{96C705C2-E1F1-8CFF-E5DD-256E5EBC9EAE}"/>
                </a:ext>
              </a:extLst>
            </p:cNvPr>
            <p:cNvSpPr>
              <a:spLocks noGrp="1" noRot="1" noMove="1" noResize="1" noEditPoints="1" noAdjustHandles="1" noChangeArrowheads="1" noChangeShapeType="1"/>
            </p:cNvSpPr>
            <p:nvPr/>
          </p:nvSpPr>
          <p:spPr>
            <a:xfrm>
              <a:off x="11181663" y="0"/>
              <a:ext cx="1010337" cy="943170"/>
            </a:xfrm>
            <a:custGeom>
              <a:avLst/>
              <a:gdLst>
                <a:gd name="connsiteX0" fmla="*/ 0 w 1010337"/>
                <a:gd name="connsiteY0" fmla="*/ 0 h 943170"/>
                <a:gd name="connsiteX1" fmla="*/ 458282 w 1010337"/>
                <a:gd name="connsiteY1" fmla="*/ 0 h 943170"/>
                <a:gd name="connsiteX2" fmla="*/ 586574 w 1010337"/>
                <a:gd name="connsiteY2" fmla="*/ 210967 h 943170"/>
                <a:gd name="connsiteX3" fmla="*/ 951904 w 1010337"/>
                <a:gd name="connsiteY3" fmla="*/ 637957 h 943170"/>
                <a:gd name="connsiteX4" fmla="*/ 1010337 w 1010337"/>
                <a:gd name="connsiteY4" fmla="*/ 688722 h 943170"/>
                <a:gd name="connsiteX5" fmla="*/ 1010337 w 1010337"/>
                <a:gd name="connsiteY5" fmla="*/ 943170 h 943170"/>
                <a:gd name="connsiteX6" fmla="*/ 854212 w 1010337"/>
                <a:gd name="connsiteY6" fmla="*/ 845378 h 943170"/>
                <a:gd name="connsiteX7" fmla="*/ 573880 w 1010337"/>
                <a:gd name="connsiteY7" fmla="*/ 639003 h 943170"/>
                <a:gd name="connsiteX8" fmla="*/ 177132 w 1010337"/>
                <a:gd name="connsiteY8" fmla="*/ 247088 h 943170"/>
                <a:gd name="connsiteX9" fmla="*/ 65203 w 1010337"/>
                <a:gd name="connsiteY9" fmla="*/ 101964 h 94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0337" h="943170">
                  <a:moveTo>
                    <a:pt x="0" y="0"/>
                  </a:moveTo>
                  <a:lnTo>
                    <a:pt x="458282" y="0"/>
                  </a:lnTo>
                  <a:lnTo>
                    <a:pt x="586574" y="210967"/>
                  </a:lnTo>
                  <a:cubicBezTo>
                    <a:pt x="691695" y="365859"/>
                    <a:pt x="814255" y="509147"/>
                    <a:pt x="951904" y="637957"/>
                  </a:cubicBezTo>
                  <a:lnTo>
                    <a:pt x="1010337" y="688722"/>
                  </a:lnTo>
                  <a:lnTo>
                    <a:pt x="1010337" y="943170"/>
                  </a:lnTo>
                  <a:lnTo>
                    <a:pt x="854212" y="845378"/>
                  </a:lnTo>
                  <a:cubicBezTo>
                    <a:pt x="757268" y="781017"/>
                    <a:pt x="663542" y="712325"/>
                    <a:pt x="573880" y="639003"/>
                  </a:cubicBezTo>
                  <a:cubicBezTo>
                    <a:pt x="429946" y="521098"/>
                    <a:pt x="296428" y="391022"/>
                    <a:pt x="177132" y="247088"/>
                  </a:cubicBezTo>
                  <a:cubicBezTo>
                    <a:pt x="138270" y="200190"/>
                    <a:pt x="100932" y="151838"/>
                    <a:pt x="65203" y="101964"/>
                  </a:cubicBezTo>
                  <a:close/>
                </a:path>
              </a:pathLst>
            </a:custGeom>
            <a:solidFill>
              <a:schemeClr val="accent2"/>
            </a:solidFill>
            <a:ln w="8467" cap="flat">
              <a:noFill/>
              <a:prstDash val="solid"/>
              <a:miter/>
            </a:ln>
          </p:spPr>
          <p:txBody>
            <a:bodyPr rtlCol="0" anchor="ctr"/>
            <a:lstStyle/>
            <a:p>
              <a:endParaRPr lang="fr-CA"/>
            </a:p>
          </p:txBody>
        </p:sp>
        <p:sp>
          <p:nvSpPr>
            <p:cNvPr id="10" name="Forme libre : forme 9">
              <a:extLst>
                <a:ext uri="{FF2B5EF4-FFF2-40B4-BE49-F238E27FC236}">
                  <a16:creationId xmlns:a16="http://schemas.microsoft.com/office/drawing/2014/main" id="{7EE67126-967B-226D-084D-E46161034F1D}"/>
                </a:ext>
              </a:extLst>
            </p:cNvPr>
            <p:cNvSpPr>
              <a:spLocks noGrp="1" noRot="1" noMove="1" noResize="1" noEditPoints="1" noAdjustHandles="1" noChangeArrowheads="1" noChangeShapeType="1"/>
            </p:cNvSpPr>
            <p:nvPr/>
          </p:nvSpPr>
          <p:spPr>
            <a:xfrm>
              <a:off x="11396133" y="-181702"/>
              <a:ext cx="394292" cy="389730"/>
            </a:xfrm>
            <a:custGeom>
              <a:avLst/>
              <a:gdLst>
                <a:gd name="connsiteX0" fmla="*/ 0 w 394292"/>
                <a:gd name="connsiteY0" fmla="*/ 197015 h 389730"/>
                <a:gd name="connsiteX1" fmla="*/ 167217 w 394292"/>
                <a:gd name="connsiteY1" fmla="*/ 0 h 389730"/>
                <a:gd name="connsiteX2" fmla="*/ 394292 w 394292"/>
                <a:gd name="connsiteY2" fmla="*/ 192716 h 389730"/>
                <a:gd name="connsiteX3" fmla="*/ 227160 w 394292"/>
                <a:gd name="connsiteY3" fmla="*/ 389731 h 389730"/>
              </a:gdLst>
              <a:ahLst/>
              <a:cxnLst>
                <a:cxn ang="0">
                  <a:pos x="connsiteX0" y="connsiteY0"/>
                </a:cxn>
                <a:cxn ang="0">
                  <a:pos x="connsiteX1" y="connsiteY1"/>
                </a:cxn>
                <a:cxn ang="0">
                  <a:pos x="connsiteX2" y="connsiteY2"/>
                </a:cxn>
                <a:cxn ang="0">
                  <a:pos x="connsiteX3" y="connsiteY3"/>
                </a:cxn>
              </a:cxnLst>
              <a:rect l="l" t="t" r="r" b="b"/>
              <a:pathLst>
                <a:path w="394292" h="389730">
                  <a:moveTo>
                    <a:pt x="0" y="197015"/>
                  </a:moveTo>
                  <a:lnTo>
                    <a:pt x="167217" y="0"/>
                  </a:lnTo>
                  <a:lnTo>
                    <a:pt x="394292" y="192716"/>
                  </a:lnTo>
                  <a:lnTo>
                    <a:pt x="227160" y="389731"/>
                  </a:lnTo>
                  <a:close/>
                </a:path>
              </a:pathLst>
            </a:custGeom>
            <a:noFill/>
            <a:ln w="8467" cap="flat">
              <a:noFill/>
              <a:prstDash val="solid"/>
              <a:miter/>
            </a:ln>
          </p:spPr>
          <p:txBody>
            <a:bodyPr rtlCol="0" anchor="ctr"/>
            <a:lstStyle/>
            <a:p>
              <a:endParaRPr lang="fr-CA"/>
            </a:p>
          </p:txBody>
        </p:sp>
      </p:grpSp>
      <p:sp>
        <p:nvSpPr>
          <p:cNvPr id="14" name="ZoneTexte 13">
            <a:extLst>
              <a:ext uri="{FF2B5EF4-FFF2-40B4-BE49-F238E27FC236}">
                <a16:creationId xmlns:a16="http://schemas.microsoft.com/office/drawing/2014/main" id="{F3789D8D-A376-FD5C-F60A-DD4D38E3731B}"/>
              </a:ext>
            </a:extLst>
          </p:cNvPr>
          <p:cNvSpPr txBox="1">
            <a:spLocks noGrp="1" noRot="1" noMove="1" noResize="1" noEditPoints="1" noAdjustHandles="1" noChangeArrowheads="1" noChangeShapeType="1"/>
          </p:cNvSpPr>
          <p:nvPr/>
        </p:nvSpPr>
        <p:spPr>
          <a:xfrm>
            <a:off x="4391804" y="4168147"/>
            <a:ext cx="1544754" cy="1123712"/>
          </a:xfrm>
          <a:prstGeom prst="roundRect">
            <a:avLst>
              <a:gd name="adj" fmla="val 16667"/>
            </a:avLst>
          </a:prstGeom>
          <a:solidFill>
            <a:schemeClr val="accent3"/>
          </a:solidFill>
          <a:ln w="28575">
            <a:solidFill>
              <a:schemeClr val="bg1"/>
            </a:solidFill>
          </a:ln>
        </p:spPr>
        <p:txBody>
          <a:bodyPr wrap="square" rtlCol="0">
            <a:spAutoFit/>
          </a:bodyPr>
          <a:lstStyle/>
          <a:p>
            <a:pPr algn="ctr"/>
            <a:r>
              <a:rPr lang="fr-CA" sz="2000" dirty="0">
                <a:solidFill>
                  <a:schemeClr val="bg1"/>
                </a:solidFill>
              </a:rPr>
              <a:t>Mieux vivre l’adaptation au collégial</a:t>
            </a:r>
          </a:p>
        </p:txBody>
      </p:sp>
      <p:sp>
        <p:nvSpPr>
          <p:cNvPr id="15" name="Flèche : droite 14">
            <a:extLst>
              <a:ext uri="{FF2B5EF4-FFF2-40B4-BE49-F238E27FC236}">
                <a16:creationId xmlns:a16="http://schemas.microsoft.com/office/drawing/2014/main" id="{7D417E9E-B621-9B38-65F4-9D750A7E7B19}"/>
              </a:ext>
            </a:extLst>
          </p:cNvPr>
          <p:cNvSpPr>
            <a:spLocks noGrp="1" noRot="1" noMove="1" noResize="1" noEditPoints="1" noAdjustHandles="1" noChangeArrowheads="1" noChangeShapeType="1"/>
          </p:cNvSpPr>
          <p:nvPr/>
        </p:nvSpPr>
        <p:spPr>
          <a:xfrm>
            <a:off x="3878002" y="4530339"/>
            <a:ext cx="435429" cy="399328"/>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Ellipse 15">
            <a:extLst>
              <a:ext uri="{FF2B5EF4-FFF2-40B4-BE49-F238E27FC236}">
                <a16:creationId xmlns:a16="http://schemas.microsoft.com/office/drawing/2014/main" id="{B7DB41F3-55D4-8AFF-F6EA-14263F9375EF}"/>
              </a:ext>
            </a:extLst>
          </p:cNvPr>
          <p:cNvSpPr>
            <a:spLocks noGrp="1" noRot="1" noMove="1" noResize="1" noEditPoints="1" noAdjustHandles="1" noChangeArrowheads="1" noChangeShapeType="1"/>
          </p:cNvSpPr>
          <p:nvPr/>
        </p:nvSpPr>
        <p:spPr>
          <a:xfrm>
            <a:off x="88392" y="90000"/>
            <a:ext cx="918000" cy="918000"/>
          </a:xfrm>
          <a:prstGeom prst="ellipse">
            <a:avLst/>
          </a:prstGeom>
          <a:solidFill>
            <a:schemeClr val="accent1">
              <a:lumMod val="20000"/>
              <a:lumOff val="80000"/>
            </a:schemeClr>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chemeClr val="accent3"/>
                </a:solidFill>
              </a:rPr>
              <a:t>1</a:t>
            </a:r>
          </a:p>
        </p:txBody>
      </p:sp>
      <p:sp>
        <p:nvSpPr>
          <p:cNvPr id="17" name="Forme libre : forme 388">
            <a:extLst>
              <a:ext uri="{FF2B5EF4-FFF2-40B4-BE49-F238E27FC236}">
                <a16:creationId xmlns:a16="http://schemas.microsoft.com/office/drawing/2014/main" id="{751A4DB9-AC7C-7965-AD89-3DC12B230020}"/>
              </a:ext>
            </a:extLst>
          </p:cNvPr>
          <p:cNvSpPr/>
          <p:nvPr/>
        </p:nvSpPr>
        <p:spPr>
          <a:xfrm rot="18141283">
            <a:off x="11479413" y="-1060737"/>
            <a:ext cx="1264945"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18" name="Forme libre : forme 388">
            <a:extLst>
              <a:ext uri="{FF2B5EF4-FFF2-40B4-BE49-F238E27FC236}">
                <a16:creationId xmlns:a16="http://schemas.microsoft.com/office/drawing/2014/main" id="{1646CF44-1B54-B1D8-4934-8E9055EADA32}"/>
              </a:ext>
            </a:extLst>
          </p:cNvPr>
          <p:cNvSpPr/>
          <p:nvPr/>
        </p:nvSpPr>
        <p:spPr>
          <a:xfrm rot="16676198">
            <a:off x="369482" y="4918346"/>
            <a:ext cx="1847610" cy="307683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grpSp>
        <p:nvGrpSpPr>
          <p:cNvPr id="19" name="Groupe 18">
            <a:extLst>
              <a:ext uri="{FF2B5EF4-FFF2-40B4-BE49-F238E27FC236}">
                <a16:creationId xmlns:a16="http://schemas.microsoft.com/office/drawing/2014/main" id="{70120337-7732-CEB6-85F4-5958796D7896}"/>
              </a:ext>
            </a:extLst>
          </p:cNvPr>
          <p:cNvGrpSpPr>
            <a:grpSpLocks/>
          </p:cNvGrpSpPr>
          <p:nvPr/>
        </p:nvGrpSpPr>
        <p:grpSpPr>
          <a:xfrm>
            <a:off x="9029431" y="3563680"/>
            <a:ext cx="2893083" cy="2893083"/>
            <a:chOff x="8916234" y="569726"/>
            <a:chExt cx="2520000" cy="2520000"/>
          </a:xfrm>
        </p:grpSpPr>
        <p:sp>
          <p:nvSpPr>
            <p:cNvPr id="20" name="Ellipse 19">
              <a:extLst>
                <a:ext uri="{FF2B5EF4-FFF2-40B4-BE49-F238E27FC236}">
                  <a16:creationId xmlns:a16="http://schemas.microsoft.com/office/drawing/2014/main" id="{101D19BE-D245-8703-3313-DC300882C5C2}"/>
                </a:ext>
              </a:extLst>
            </p:cNvPr>
            <p:cNvSpPr>
              <a:spLocks/>
            </p:cNvSpPr>
            <p:nvPr/>
          </p:nvSpPr>
          <p:spPr>
            <a:xfrm>
              <a:off x="8916234" y="569726"/>
              <a:ext cx="2520000" cy="252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1" name="Image 20" descr="Une image contenant clipart, Graphique, dessin humoristique&#10;&#10;Description générée automatiquement">
              <a:extLst>
                <a:ext uri="{FF2B5EF4-FFF2-40B4-BE49-F238E27FC236}">
                  <a16:creationId xmlns:a16="http://schemas.microsoft.com/office/drawing/2014/main" id="{9342AD35-E820-DA65-AA95-2A1E4E08C518}"/>
                </a:ext>
              </a:extLst>
            </p:cNvPr>
            <p:cNvPicPr>
              <a:picLocks noChangeAspect="1"/>
            </p:cNvPicPr>
            <p:nvPr>
              <p:custDataLst>
                <p:tags r:id="rId2"/>
              </p:custDataLst>
            </p:nvPr>
          </p:nvPicPr>
          <p:blipFill rotWithShape="1">
            <a:blip r:embed="rId6"/>
            <a:srcRect l="11217" t="5539" r="22300" b="27003"/>
            <a:stretch/>
          </p:blipFill>
          <p:spPr>
            <a:xfrm>
              <a:off x="8988234" y="641726"/>
              <a:ext cx="2376000" cy="2376000"/>
            </a:xfrm>
            <a:prstGeom prst="ellipse">
              <a:avLst/>
            </a:prstGeom>
          </p:spPr>
        </p:pic>
      </p:grpSp>
    </p:spTree>
    <p:extLst>
      <p:ext uri="{BB962C8B-B14F-4D97-AF65-F5344CB8AC3E}">
        <p14:creationId xmlns:p14="http://schemas.microsoft.com/office/powerpoint/2010/main" val="333970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A9CB39-9423-AA29-B85C-9CDCC8AE853D}"/>
              </a:ext>
            </a:extLst>
          </p:cNvPr>
          <p:cNvSpPr>
            <a:spLocks noGrp="1" noRot="1" noMove="1" noResize="1" noEditPoints="1" noAdjustHandles="1" noChangeArrowheads="1" noChangeShapeType="1"/>
          </p:cNvSpPr>
          <p:nvPr>
            <p:ph type="title"/>
          </p:nvPr>
        </p:nvSpPr>
        <p:spPr>
          <a:xfrm>
            <a:off x="123114" y="767461"/>
            <a:ext cx="5611704" cy="2542667"/>
          </a:xfrm>
        </p:spPr>
        <p:txBody>
          <a:bodyPr>
            <a:normAutofit/>
          </a:bodyPr>
          <a:lstStyle/>
          <a:p>
            <a:r>
              <a:rPr lang="fr-CA" dirty="0">
                <a:solidFill>
                  <a:srgbClr val="C65750"/>
                </a:solidFill>
              </a:rPr>
              <a:t>Atelier sur l’intégrité académique </a:t>
            </a:r>
            <a:br>
              <a:rPr lang="fr-CA" dirty="0">
                <a:solidFill>
                  <a:srgbClr val="C65750"/>
                </a:solidFill>
              </a:rPr>
            </a:br>
            <a:r>
              <a:rPr lang="fr-CA" dirty="0">
                <a:solidFill>
                  <a:srgbClr val="C65750"/>
                </a:solidFill>
              </a:rPr>
              <a:t>dans une université</a:t>
            </a:r>
          </a:p>
        </p:txBody>
      </p:sp>
      <p:sp>
        <p:nvSpPr>
          <p:cNvPr id="11" name="Freeform 2">
            <a:extLst>
              <a:ext uri="{FF2B5EF4-FFF2-40B4-BE49-F238E27FC236}">
                <a16:creationId xmlns:a16="http://schemas.microsoft.com/office/drawing/2014/main" id="{C0EDB5AB-D386-4733-0DD7-2C08BB775175}"/>
              </a:ext>
            </a:extLst>
          </p:cNvPr>
          <p:cNvSpPr>
            <a:spLocks noGrp="1" noRot="1" noChangeAspect="1" noMove="1" noResize="1" noEditPoints="1" noAdjustHandles="1" noChangeArrowheads="1" noChangeShapeType="1"/>
          </p:cNvSpPr>
          <p:nvPr/>
        </p:nvSpPr>
        <p:spPr>
          <a:xfrm>
            <a:off x="6580296" y="0"/>
            <a:ext cx="5611704" cy="6857999"/>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stretch>
              <a:fillRect l="-7072" r="-76356"/>
            </a:stretch>
          </a:blipFill>
        </p:spPr>
        <p:txBody>
          <a:bodyPr/>
          <a:lstStyle/>
          <a:p>
            <a:endParaRPr lang="fr-CA"/>
          </a:p>
        </p:txBody>
      </p:sp>
      <p:grpSp>
        <p:nvGrpSpPr>
          <p:cNvPr id="3" name="Groupe 2">
            <a:extLst>
              <a:ext uri="{FF2B5EF4-FFF2-40B4-BE49-F238E27FC236}">
                <a16:creationId xmlns:a16="http://schemas.microsoft.com/office/drawing/2014/main" id="{924EACCE-6DE3-2D72-B384-A6DED33F795A}"/>
              </a:ext>
            </a:extLst>
          </p:cNvPr>
          <p:cNvGrpSpPr>
            <a:grpSpLocks noGrp="1" noUngrp="1" noRot="1" noMove="1" noResize="1"/>
          </p:cNvGrpSpPr>
          <p:nvPr/>
        </p:nvGrpSpPr>
        <p:grpSpPr>
          <a:xfrm>
            <a:off x="-1" y="-16719"/>
            <a:ext cx="10303077" cy="6874720"/>
            <a:chOff x="-1" y="-16719"/>
            <a:chExt cx="10303077" cy="6874720"/>
          </a:xfrm>
        </p:grpSpPr>
        <p:sp>
          <p:nvSpPr>
            <p:cNvPr id="4" name="Forme libre : forme 3">
              <a:extLst>
                <a:ext uri="{FF2B5EF4-FFF2-40B4-BE49-F238E27FC236}">
                  <a16:creationId xmlns:a16="http://schemas.microsoft.com/office/drawing/2014/main" id="{BDAB2A5C-192D-9526-140A-624C00D28549}"/>
                </a:ext>
              </a:extLst>
            </p:cNvPr>
            <p:cNvSpPr>
              <a:spLocks noGrp="1" noRot="1" noMove="1" noResize="1" noEditPoints="1" noAdjustHandles="1" noChangeArrowheads="1" noChangeShapeType="1"/>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endParaRPr lang="fr-CA"/>
            </a:p>
          </p:txBody>
        </p:sp>
        <p:sp>
          <p:nvSpPr>
            <p:cNvPr id="5" name="Forme libre : forme 4">
              <a:extLst>
                <a:ext uri="{FF2B5EF4-FFF2-40B4-BE49-F238E27FC236}">
                  <a16:creationId xmlns:a16="http://schemas.microsoft.com/office/drawing/2014/main" id="{864D013B-5324-3DFF-3A04-7C7D8605892C}"/>
                </a:ext>
              </a:extLst>
            </p:cNvPr>
            <p:cNvSpPr>
              <a:spLocks noGrp="1" noRot="1" noMove="1" noResize="1" noEditPoints="1" noAdjustHandles="1" noChangeArrowheads="1" noChangeShapeType="1"/>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chemeClr val="accent1"/>
            </a:solidFill>
            <a:ln w="8467" cap="flat">
              <a:noFill/>
              <a:prstDash val="solid"/>
              <a:miter/>
            </a:ln>
          </p:spPr>
          <p:txBody>
            <a:bodyPr rtlCol="0" anchor="ctr"/>
            <a:lstStyle/>
            <a:p>
              <a:endParaRPr lang="fr-CA"/>
            </a:p>
          </p:txBody>
        </p:sp>
        <p:sp>
          <p:nvSpPr>
            <p:cNvPr id="6" name="Forme libre : forme 5">
              <a:extLst>
                <a:ext uri="{FF2B5EF4-FFF2-40B4-BE49-F238E27FC236}">
                  <a16:creationId xmlns:a16="http://schemas.microsoft.com/office/drawing/2014/main" id="{C3EA3312-F5C4-4051-09C6-2175B457A518}"/>
                </a:ext>
              </a:extLst>
            </p:cNvPr>
            <p:cNvSpPr>
              <a:spLocks noGrp="1" noRot="1" noMove="1" noResize="1" noEditPoints="1" noAdjustHandles="1" noChangeArrowheads="1" noChangeShapeType="1"/>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a:p>
          </p:txBody>
        </p:sp>
        <p:sp>
          <p:nvSpPr>
            <p:cNvPr id="7" name="Forme libre : forme 6">
              <a:extLst>
                <a:ext uri="{FF2B5EF4-FFF2-40B4-BE49-F238E27FC236}">
                  <a16:creationId xmlns:a16="http://schemas.microsoft.com/office/drawing/2014/main" id="{2CE1389F-0C84-EC9A-935F-D65B13805FD7}"/>
                </a:ext>
              </a:extLst>
            </p:cNvPr>
            <p:cNvSpPr>
              <a:spLocks noGrp="1" noRot="1" noMove="1" noResize="1" noEditPoints="1" noAdjustHandles="1" noChangeArrowheads="1" noChangeShapeType="1"/>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endParaRPr lang="fr-CA"/>
            </a:p>
          </p:txBody>
        </p:sp>
        <p:sp>
          <p:nvSpPr>
            <p:cNvPr id="8" name="Forme libre : forme 7">
              <a:extLst>
                <a:ext uri="{FF2B5EF4-FFF2-40B4-BE49-F238E27FC236}">
                  <a16:creationId xmlns:a16="http://schemas.microsoft.com/office/drawing/2014/main" id="{8FAF5C24-8C8C-5BC3-A872-44225111A673}"/>
                </a:ext>
              </a:extLst>
            </p:cNvPr>
            <p:cNvSpPr>
              <a:spLocks noGrp="1" noRot="1" noMove="1" noResize="1" noEditPoints="1" noAdjustHandles="1" noChangeArrowheads="1" noChangeShapeType="1"/>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endParaRPr lang="fr-CA"/>
            </a:p>
          </p:txBody>
        </p:sp>
        <p:sp>
          <p:nvSpPr>
            <p:cNvPr id="9" name="Forme libre : forme 8">
              <a:extLst>
                <a:ext uri="{FF2B5EF4-FFF2-40B4-BE49-F238E27FC236}">
                  <a16:creationId xmlns:a16="http://schemas.microsoft.com/office/drawing/2014/main" id="{A3FD959E-6A96-0CE8-F5AB-D6EB13F22566}"/>
                </a:ext>
              </a:extLst>
            </p:cNvPr>
            <p:cNvSpPr>
              <a:spLocks noGrp="1" noRot="1" noMove="1" noResize="1" noEditPoints="1" noAdjustHandles="1" noChangeArrowheads="1" noChangeShapeType="1"/>
            </p:cNvSpPr>
            <p:nvPr/>
          </p:nvSpPr>
          <p:spPr>
            <a:xfrm>
              <a:off x="5550568" y="4732421"/>
              <a:ext cx="1973658" cy="2125579"/>
            </a:xfrm>
            <a:custGeom>
              <a:avLst/>
              <a:gdLst>
                <a:gd name="connsiteX0" fmla="*/ 0 w 1973658"/>
                <a:gd name="connsiteY0" fmla="*/ 0 h 2125579"/>
                <a:gd name="connsiteX1" fmla="*/ 1025356 w 1973658"/>
                <a:gd name="connsiteY1" fmla="*/ 0 h 2125579"/>
                <a:gd name="connsiteX2" fmla="*/ 1312460 w 1973658"/>
                <a:gd name="connsiteY2" fmla="*/ 453015 h 2125579"/>
                <a:gd name="connsiteX3" fmla="*/ 1469619 w 1973658"/>
                <a:gd name="connsiteY3" fmla="*/ 691013 h 2125579"/>
                <a:gd name="connsiteX4" fmla="*/ 1605018 w 1973658"/>
                <a:gd name="connsiteY4" fmla="*/ 895271 h 2125579"/>
                <a:gd name="connsiteX5" fmla="*/ 1704824 w 1973658"/>
                <a:gd name="connsiteY5" fmla="*/ 1050418 h 2125579"/>
                <a:gd name="connsiteX6" fmla="*/ 1718548 w 1973658"/>
                <a:gd name="connsiteY6" fmla="*/ 1122642 h 2125579"/>
                <a:gd name="connsiteX7" fmla="*/ 1807397 w 1973658"/>
                <a:gd name="connsiteY7" fmla="*/ 1514922 h 2125579"/>
                <a:gd name="connsiteX8" fmla="*/ 1950743 w 1973658"/>
                <a:gd name="connsiteY8" fmla="*/ 2051745 h 2125579"/>
                <a:gd name="connsiteX9" fmla="*/ 1973658 w 1973658"/>
                <a:gd name="connsiteY9" fmla="*/ 2125579 h 2125579"/>
                <a:gd name="connsiteX10" fmla="*/ 0 w 1973658"/>
                <a:gd name="connsiteY10" fmla="*/ 2125579 h 212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3658" h="2125579">
                  <a:moveTo>
                    <a:pt x="0" y="0"/>
                  </a:moveTo>
                  <a:lnTo>
                    <a:pt x="1025356" y="0"/>
                  </a:lnTo>
                  <a:lnTo>
                    <a:pt x="1312460" y="453015"/>
                  </a:lnTo>
                  <a:cubicBezTo>
                    <a:pt x="1364615" y="532356"/>
                    <a:pt x="1416998" y="611663"/>
                    <a:pt x="1469619" y="691013"/>
                  </a:cubicBezTo>
                  <a:cubicBezTo>
                    <a:pt x="1514830" y="758975"/>
                    <a:pt x="1559941" y="827072"/>
                    <a:pt x="1605018" y="895271"/>
                  </a:cubicBezTo>
                  <a:lnTo>
                    <a:pt x="1704824" y="1050418"/>
                  </a:lnTo>
                  <a:lnTo>
                    <a:pt x="1718548" y="1122642"/>
                  </a:lnTo>
                  <a:cubicBezTo>
                    <a:pt x="1745930" y="1253867"/>
                    <a:pt x="1775614" y="1384662"/>
                    <a:pt x="1807397" y="1514922"/>
                  </a:cubicBezTo>
                  <a:cubicBezTo>
                    <a:pt x="1851335" y="1694955"/>
                    <a:pt x="1899297" y="1873983"/>
                    <a:pt x="1950743" y="2051745"/>
                  </a:cubicBezTo>
                  <a:lnTo>
                    <a:pt x="1973658" y="2125579"/>
                  </a:lnTo>
                  <a:lnTo>
                    <a:pt x="0" y="212557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10" name="Forme libre : forme 9">
              <a:extLst>
                <a:ext uri="{FF2B5EF4-FFF2-40B4-BE49-F238E27FC236}">
                  <a16:creationId xmlns:a16="http://schemas.microsoft.com/office/drawing/2014/main" id="{11EB2D77-DDF3-B3A1-E87C-6DC82FDBEBFE}"/>
                </a:ext>
              </a:extLst>
            </p:cNvPr>
            <p:cNvSpPr>
              <a:spLocks noGrp="1" noRot="1" noMove="1" noResize="1" noEditPoints="1" noAdjustHandles="1" noChangeArrowheads="1" noChangeShapeType="1"/>
            </p:cNvSpPr>
            <p:nvPr/>
          </p:nvSpPr>
          <p:spPr>
            <a:xfrm>
              <a:off x="-1" y="5869672"/>
              <a:ext cx="7524227" cy="988327"/>
            </a:xfrm>
            <a:custGeom>
              <a:avLst/>
              <a:gdLst>
                <a:gd name="connsiteX0" fmla="*/ 0 w 7524227"/>
                <a:gd name="connsiteY0" fmla="*/ 0 h 988327"/>
                <a:gd name="connsiteX1" fmla="*/ 7272426 w 7524227"/>
                <a:gd name="connsiteY1" fmla="*/ 0 h 988327"/>
                <a:gd name="connsiteX2" fmla="*/ 7357966 w 7524227"/>
                <a:gd name="connsiteY2" fmla="*/ 377671 h 988327"/>
                <a:gd name="connsiteX3" fmla="*/ 7501312 w 7524227"/>
                <a:gd name="connsiteY3" fmla="*/ 914494 h 988327"/>
                <a:gd name="connsiteX4" fmla="*/ 7524227 w 7524227"/>
                <a:gd name="connsiteY4" fmla="*/ 988327 h 988327"/>
                <a:gd name="connsiteX5" fmla="*/ 0 w 7524227"/>
                <a:gd name="connsiteY5" fmla="*/ 988327 h 98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24227" h="988327">
                  <a:moveTo>
                    <a:pt x="0" y="0"/>
                  </a:moveTo>
                  <a:lnTo>
                    <a:pt x="7272426" y="0"/>
                  </a:lnTo>
                  <a:lnTo>
                    <a:pt x="7357966" y="377671"/>
                  </a:lnTo>
                  <a:cubicBezTo>
                    <a:pt x="7401904" y="557704"/>
                    <a:pt x="7449866" y="736732"/>
                    <a:pt x="7501312" y="914494"/>
                  </a:cubicBezTo>
                  <a:lnTo>
                    <a:pt x="7524227" y="988327"/>
                  </a:lnTo>
                  <a:lnTo>
                    <a:pt x="0" y="98832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grpSp>
      <p:sp>
        <p:nvSpPr>
          <p:cNvPr id="12" name="Espace réservé du contenu 5">
            <a:extLst>
              <a:ext uri="{FF2B5EF4-FFF2-40B4-BE49-F238E27FC236}">
                <a16:creationId xmlns:a16="http://schemas.microsoft.com/office/drawing/2014/main" id="{DC7E753A-237C-32F4-2A3A-59A272315D52}"/>
              </a:ext>
            </a:extLst>
          </p:cNvPr>
          <p:cNvSpPr txBox="1">
            <a:spLocks noGrp="1" noRot="1" noMove="1" noResize="1" noEditPoints="1" noAdjustHandles="1" noChangeArrowheads="1" noChangeShapeType="1"/>
          </p:cNvSpPr>
          <p:nvPr/>
        </p:nvSpPr>
        <p:spPr>
          <a:xfrm>
            <a:off x="123114" y="3099755"/>
            <a:ext cx="7401112" cy="37749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buClr>
                <a:srgbClr val="F9BB01"/>
              </a:buClr>
            </a:pPr>
            <a:r>
              <a:rPr lang="fr-CA" sz="2200" dirty="0"/>
              <a:t>Atelier de 1 h 30, dans une salle à la </a:t>
            </a:r>
            <a:br>
              <a:rPr lang="fr-CA" sz="2200" dirty="0"/>
            </a:br>
            <a:r>
              <a:rPr lang="fr-CA" sz="2200" dirty="0"/>
              <a:t>bibliothèque.</a:t>
            </a:r>
          </a:p>
          <a:p>
            <a:pPr>
              <a:lnSpc>
                <a:spcPct val="100000"/>
              </a:lnSpc>
              <a:spcBef>
                <a:spcPts val="1200"/>
              </a:spcBef>
              <a:buClr>
                <a:srgbClr val="F9BB01"/>
              </a:buClr>
            </a:pPr>
            <a:r>
              <a:rPr lang="fr-CA" sz="2200" dirty="0"/>
              <a:t>Animé par 2 personnes (orthopédagogue et </a:t>
            </a:r>
            <a:br>
              <a:rPr lang="fr-CA" sz="2200" dirty="0"/>
            </a:br>
            <a:r>
              <a:rPr lang="fr-CA" sz="2200" dirty="0"/>
              <a:t>bibliothécaire).</a:t>
            </a:r>
          </a:p>
          <a:p>
            <a:pPr>
              <a:lnSpc>
                <a:spcPct val="100000"/>
              </a:lnSpc>
              <a:spcBef>
                <a:spcPts val="1200"/>
              </a:spcBef>
              <a:buClr>
                <a:srgbClr val="F9BB01"/>
              </a:buClr>
            </a:pPr>
            <a:r>
              <a:rPr lang="fr-CA" sz="2200" dirty="0"/>
              <a:t>Présentation sur le processus d’écriture d’un travail universitaire, les stratégies de rédaction et les </a:t>
            </a:r>
            <a:br>
              <a:rPr lang="fr-CA" sz="2200" dirty="0"/>
            </a:br>
            <a:r>
              <a:rPr lang="fr-CA" sz="2200" dirty="0"/>
              <a:t>ressources disponibles.</a:t>
            </a:r>
          </a:p>
          <a:p>
            <a:pPr>
              <a:lnSpc>
                <a:spcPct val="100000"/>
              </a:lnSpc>
              <a:spcBef>
                <a:spcPts val="1200"/>
              </a:spcBef>
              <a:buClr>
                <a:srgbClr val="F9BB01"/>
              </a:buClr>
            </a:pPr>
            <a:r>
              <a:rPr lang="fr-CA" sz="2200" dirty="0"/>
              <a:t>Présentation sur l’intégrité académique et intellectuelle, le plagiat, la citation, les logiciels et les ressources disponibles. </a:t>
            </a:r>
          </a:p>
        </p:txBody>
      </p:sp>
      <p:sp>
        <p:nvSpPr>
          <p:cNvPr id="14" name="Ellipse 13">
            <a:extLst>
              <a:ext uri="{FF2B5EF4-FFF2-40B4-BE49-F238E27FC236}">
                <a16:creationId xmlns:a16="http://schemas.microsoft.com/office/drawing/2014/main" id="{FC85FDDE-E533-5CA0-E9B8-9D7A0E4F15C9}"/>
              </a:ext>
            </a:extLst>
          </p:cNvPr>
          <p:cNvSpPr>
            <a:spLocks noGrp="1" noRot="1" noMove="1" noResize="1" noEditPoints="1" noAdjustHandles="1" noChangeArrowheads="1" noChangeShapeType="1"/>
          </p:cNvSpPr>
          <p:nvPr/>
        </p:nvSpPr>
        <p:spPr>
          <a:xfrm>
            <a:off x="90000" y="90000"/>
            <a:ext cx="918000" cy="918000"/>
          </a:xfrm>
          <a:prstGeom prst="ellipse">
            <a:avLst/>
          </a:prstGeom>
          <a:solidFill>
            <a:schemeClr val="accent2">
              <a:lumMod val="20000"/>
              <a:lumOff val="80000"/>
            </a:schemeClr>
          </a:solidFill>
          <a:ln w="19050">
            <a:solidFill>
              <a:srgbClr val="C65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rgbClr val="C65750"/>
                </a:solidFill>
              </a:rPr>
              <a:t>2</a:t>
            </a:r>
          </a:p>
        </p:txBody>
      </p:sp>
    </p:spTree>
    <p:extLst>
      <p:ext uri="{BB962C8B-B14F-4D97-AF65-F5344CB8AC3E}">
        <p14:creationId xmlns:p14="http://schemas.microsoft.com/office/powerpoint/2010/main" val="4007994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C6F3A-9FC7-51A6-3FD5-2C67F58801CF}"/>
              </a:ext>
            </a:extLst>
          </p:cNvPr>
          <p:cNvSpPr>
            <a:spLocks noGrp="1" noRot="1" noMove="1" noResize="1" noEditPoints="1" noAdjustHandles="1" noChangeArrowheads="1" noChangeShapeType="1"/>
          </p:cNvSpPr>
          <p:nvPr>
            <p:ph type="title"/>
          </p:nvPr>
        </p:nvSpPr>
        <p:spPr>
          <a:xfrm>
            <a:off x="838200" y="499239"/>
            <a:ext cx="10515600" cy="1325563"/>
          </a:xfrm>
        </p:spPr>
        <p:txBody>
          <a:bodyPr>
            <a:noAutofit/>
          </a:bodyPr>
          <a:lstStyle/>
          <a:p>
            <a:pPr>
              <a:lnSpc>
                <a:spcPct val="100000"/>
              </a:lnSpc>
            </a:pPr>
            <a:r>
              <a:rPr lang="fr-CA" dirty="0">
                <a:solidFill>
                  <a:schemeClr val="accent4"/>
                </a:solidFill>
              </a:rPr>
              <a:t>Camp préparatoire de deux jours </a:t>
            </a:r>
            <a:br>
              <a:rPr lang="fr-CA" dirty="0">
                <a:solidFill>
                  <a:schemeClr val="accent4"/>
                </a:solidFill>
              </a:rPr>
            </a:br>
            <a:r>
              <a:rPr lang="fr-CA" dirty="0">
                <a:solidFill>
                  <a:schemeClr val="accent4"/>
                </a:solidFill>
              </a:rPr>
              <a:t>offert une semaine avant le début </a:t>
            </a:r>
            <a:br>
              <a:rPr lang="fr-CA" dirty="0">
                <a:solidFill>
                  <a:schemeClr val="accent4"/>
                </a:solidFill>
              </a:rPr>
            </a:br>
            <a:r>
              <a:rPr lang="fr-CA" dirty="0">
                <a:solidFill>
                  <a:schemeClr val="accent4"/>
                </a:solidFill>
              </a:rPr>
              <a:t>des cours dans une université</a:t>
            </a:r>
          </a:p>
        </p:txBody>
      </p:sp>
      <p:sp>
        <p:nvSpPr>
          <p:cNvPr id="3" name="Ellipse 2">
            <a:extLst>
              <a:ext uri="{FF2B5EF4-FFF2-40B4-BE49-F238E27FC236}">
                <a16:creationId xmlns:a16="http://schemas.microsoft.com/office/drawing/2014/main" id="{2BB7E400-8679-46F2-7AEA-D17A20F11726}"/>
              </a:ext>
            </a:extLst>
          </p:cNvPr>
          <p:cNvSpPr>
            <a:spLocks noGrp="1" noRot="1" noMove="1" noResize="1" noEditPoints="1" noAdjustHandles="1" noChangeArrowheads="1" noChangeShapeType="1"/>
          </p:cNvSpPr>
          <p:nvPr/>
        </p:nvSpPr>
        <p:spPr>
          <a:xfrm>
            <a:off x="90000" y="90000"/>
            <a:ext cx="918000" cy="918000"/>
          </a:xfrm>
          <a:prstGeom prst="ellipse">
            <a:avLst/>
          </a:prstGeom>
          <a:solidFill>
            <a:schemeClr val="accent4">
              <a:lumMod val="20000"/>
              <a:lumOff val="80000"/>
            </a:schemeClr>
          </a:solid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7600" b="1" dirty="0">
                <a:solidFill>
                  <a:schemeClr val="accent4"/>
                </a:solidFill>
              </a:rPr>
              <a:t>3</a:t>
            </a:r>
          </a:p>
        </p:txBody>
      </p:sp>
      <p:sp>
        <p:nvSpPr>
          <p:cNvPr id="7" name="Rectangle : avec coins arrondis en haut 6">
            <a:extLst>
              <a:ext uri="{FF2B5EF4-FFF2-40B4-BE49-F238E27FC236}">
                <a16:creationId xmlns:a16="http://schemas.microsoft.com/office/drawing/2014/main" id="{3C4199BE-4261-E53B-97A4-CEA53D382856}"/>
              </a:ext>
            </a:extLst>
          </p:cNvPr>
          <p:cNvSpPr>
            <a:spLocks noGrp="1" noRot="1" noMove="1" noResize="1" noEditPoints="1" noAdjustHandles="1" noChangeArrowheads="1" noChangeShapeType="1"/>
          </p:cNvSpPr>
          <p:nvPr/>
        </p:nvSpPr>
        <p:spPr>
          <a:xfrm>
            <a:off x="550580" y="2582780"/>
            <a:ext cx="1251284" cy="360000"/>
          </a:xfrm>
          <a:prstGeom prst="round2SameRect">
            <a:avLst>
              <a:gd name="adj1" fmla="val 33334"/>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t"/>
          <a:lstStyle/>
          <a:p>
            <a:pPr algn="ctr"/>
            <a:r>
              <a:rPr lang="fr-CA" sz="2000" b="1" dirty="0">
                <a:solidFill>
                  <a:schemeClr val="tx1"/>
                </a:solidFill>
              </a:rPr>
              <a:t>Jour 1</a:t>
            </a:r>
          </a:p>
        </p:txBody>
      </p:sp>
      <p:sp>
        <p:nvSpPr>
          <p:cNvPr id="8" name="Rectangle 7">
            <a:extLst>
              <a:ext uri="{FF2B5EF4-FFF2-40B4-BE49-F238E27FC236}">
                <a16:creationId xmlns:a16="http://schemas.microsoft.com/office/drawing/2014/main" id="{0A3CE1AC-E3E1-3B47-C8AC-458F74C23222}"/>
              </a:ext>
            </a:extLst>
          </p:cNvPr>
          <p:cNvSpPr>
            <a:spLocks noGrp="1" noRot="1" noMove="1" noResize="1" noEditPoints="1" noAdjustHandles="1" noChangeArrowheads="1" noChangeShapeType="1"/>
          </p:cNvSpPr>
          <p:nvPr/>
        </p:nvSpPr>
        <p:spPr>
          <a:xfrm>
            <a:off x="550580" y="2935705"/>
            <a:ext cx="5436000" cy="504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b="1" dirty="0">
                <a:solidFill>
                  <a:schemeClr val="tx1"/>
                </a:solidFill>
              </a:rPr>
              <a:t>S’adapter à l’université et s’orienter sur le campus</a:t>
            </a:r>
          </a:p>
        </p:txBody>
      </p:sp>
      <p:sp>
        <p:nvSpPr>
          <p:cNvPr id="9" name="ZoneTexte 8">
            <a:extLst>
              <a:ext uri="{FF2B5EF4-FFF2-40B4-BE49-F238E27FC236}">
                <a16:creationId xmlns:a16="http://schemas.microsoft.com/office/drawing/2014/main" id="{2D542D5A-D2CD-40C8-147E-218BDC071142}"/>
              </a:ext>
            </a:extLst>
          </p:cNvPr>
          <p:cNvSpPr txBox="1">
            <a:spLocks noGrp="1" noRot="1" noMove="1" noResize="1" noEditPoints="1" noAdjustHandles="1" noChangeArrowheads="1" noChangeShapeType="1"/>
          </p:cNvSpPr>
          <p:nvPr/>
        </p:nvSpPr>
        <p:spPr>
          <a:xfrm>
            <a:off x="550580" y="3449056"/>
            <a:ext cx="5436000" cy="2177519"/>
          </a:xfrm>
          <a:prstGeom prst="rect">
            <a:avLst/>
          </a:prstGeom>
          <a:noFill/>
        </p:spPr>
        <p:txBody>
          <a:bodyPr wrap="square" rtlCol="0">
            <a:spAutoFit/>
          </a:bodyPr>
          <a:lstStyle/>
          <a:p>
            <a:pPr>
              <a:spcAft>
                <a:spcPts val="300"/>
              </a:spcAft>
            </a:pPr>
            <a:r>
              <a:rPr lang="fr-CA" sz="2000" b="1" dirty="0">
                <a:solidFill>
                  <a:schemeClr val="accent4"/>
                </a:solidFill>
              </a:rPr>
              <a:t>Activités</a:t>
            </a:r>
          </a:p>
          <a:p>
            <a:pPr marL="180000" indent="-180000">
              <a:spcBef>
                <a:spcPts val="300"/>
              </a:spcBef>
              <a:buClr>
                <a:schemeClr val="accent4"/>
              </a:buClr>
              <a:buFont typeface="Arial" panose="020B0604020202020204" pitchFamily="34" charset="0"/>
              <a:buChar char="•"/>
            </a:pPr>
            <a:r>
              <a:rPr lang="fr-CA" sz="1600" dirty="0"/>
              <a:t>Présentations avec une possibilité de poser des questions;</a:t>
            </a:r>
          </a:p>
          <a:p>
            <a:pPr marL="180000" indent="-180000">
              <a:spcBef>
                <a:spcPts val="300"/>
              </a:spcBef>
              <a:buClr>
                <a:schemeClr val="accent4"/>
              </a:buClr>
              <a:buFont typeface="Arial" panose="020B0604020202020204" pitchFamily="34" charset="0"/>
              <a:buChar char="•"/>
            </a:pPr>
            <a:r>
              <a:rPr lang="fr-CA" sz="1600" dirty="0"/>
              <a:t>Rallye photo;</a:t>
            </a:r>
          </a:p>
          <a:p>
            <a:pPr marL="180000" indent="-180000">
              <a:spcBef>
                <a:spcPts val="300"/>
              </a:spcBef>
              <a:buClr>
                <a:schemeClr val="accent4"/>
              </a:buClr>
              <a:buFont typeface="Arial" panose="020B0604020202020204" pitchFamily="34" charset="0"/>
              <a:buChar char="•"/>
            </a:pPr>
            <a:r>
              <a:rPr lang="fr-CA" sz="1600" dirty="0"/>
              <a:t>Bingo;</a:t>
            </a:r>
          </a:p>
          <a:p>
            <a:pPr marL="180000" indent="-180000">
              <a:spcBef>
                <a:spcPts val="300"/>
              </a:spcBef>
              <a:buClr>
                <a:schemeClr val="accent4"/>
              </a:buClr>
              <a:buFont typeface="Arial" panose="020B0604020202020204" pitchFamily="34" charset="0"/>
              <a:buChar char="•"/>
            </a:pPr>
            <a:r>
              <a:rPr lang="fr-CA" sz="1600" dirty="0"/>
              <a:t>Visite de </a:t>
            </a:r>
            <a:r>
              <a:rPr lang="fr-CA" sz="1600" dirty="0" err="1"/>
              <a:t>Griffintown</a:t>
            </a:r>
            <a:r>
              <a:rPr lang="fr-CA" sz="1600" dirty="0"/>
              <a:t>;</a:t>
            </a:r>
          </a:p>
          <a:p>
            <a:pPr marL="180000" indent="-180000">
              <a:spcBef>
                <a:spcPts val="300"/>
              </a:spcBef>
              <a:buClr>
                <a:schemeClr val="accent4"/>
              </a:buClr>
              <a:buFont typeface="Arial" panose="020B0604020202020204" pitchFamily="34" charset="0"/>
              <a:buChar char="•"/>
            </a:pPr>
            <a:r>
              <a:rPr lang="fr-CA" sz="1600" dirty="0"/>
              <a:t>Jeu d’évasion à la bibliothèque.</a:t>
            </a:r>
            <a:endParaRPr lang="fr-CA" dirty="0"/>
          </a:p>
        </p:txBody>
      </p:sp>
      <p:sp>
        <p:nvSpPr>
          <p:cNvPr id="12" name="Rectangle : avec coins arrondis en haut 11">
            <a:extLst>
              <a:ext uri="{FF2B5EF4-FFF2-40B4-BE49-F238E27FC236}">
                <a16:creationId xmlns:a16="http://schemas.microsoft.com/office/drawing/2014/main" id="{B7846F5D-21EB-24E2-19C8-A25A3252445A}"/>
              </a:ext>
            </a:extLst>
          </p:cNvPr>
          <p:cNvSpPr>
            <a:spLocks noGrp="1" noRot="1" noMove="1" noResize="1" noEditPoints="1" noAdjustHandles="1" noChangeArrowheads="1" noChangeShapeType="1"/>
          </p:cNvSpPr>
          <p:nvPr/>
        </p:nvSpPr>
        <p:spPr>
          <a:xfrm>
            <a:off x="6205422" y="2582780"/>
            <a:ext cx="1251284" cy="360000"/>
          </a:xfrm>
          <a:prstGeom prst="round2SameRect">
            <a:avLst>
              <a:gd name="adj1" fmla="val 33334"/>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t"/>
          <a:lstStyle/>
          <a:p>
            <a:pPr algn="ctr"/>
            <a:r>
              <a:rPr lang="fr-CA" sz="2000" b="1" dirty="0">
                <a:solidFill>
                  <a:schemeClr val="tx1"/>
                </a:solidFill>
              </a:rPr>
              <a:t>Jour 2</a:t>
            </a:r>
          </a:p>
        </p:txBody>
      </p:sp>
      <p:sp>
        <p:nvSpPr>
          <p:cNvPr id="13" name="Rectangle 12">
            <a:extLst>
              <a:ext uri="{FF2B5EF4-FFF2-40B4-BE49-F238E27FC236}">
                <a16:creationId xmlns:a16="http://schemas.microsoft.com/office/drawing/2014/main" id="{7B379AD1-8981-69AF-7AFF-33F6A92B003A}"/>
              </a:ext>
            </a:extLst>
          </p:cNvPr>
          <p:cNvSpPr>
            <a:spLocks noGrp="1" noRot="1" noMove="1" noResize="1" noEditPoints="1" noAdjustHandles="1" noChangeArrowheads="1" noChangeShapeType="1"/>
          </p:cNvSpPr>
          <p:nvPr/>
        </p:nvSpPr>
        <p:spPr>
          <a:xfrm>
            <a:off x="6205421" y="2935706"/>
            <a:ext cx="5436000" cy="504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b="1" dirty="0">
                <a:solidFill>
                  <a:schemeClr val="tx1"/>
                </a:solidFill>
              </a:rPr>
              <a:t>Prendre soin de sa santé mentale à l’université</a:t>
            </a:r>
          </a:p>
        </p:txBody>
      </p:sp>
      <p:sp>
        <p:nvSpPr>
          <p:cNvPr id="14" name="ZoneTexte 13">
            <a:extLst>
              <a:ext uri="{FF2B5EF4-FFF2-40B4-BE49-F238E27FC236}">
                <a16:creationId xmlns:a16="http://schemas.microsoft.com/office/drawing/2014/main" id="{3606D3BF-5E20-4A26-3DF0-A735DEB38588}"/>
              </a:ext>
            </a:extLst>
          </p:cNvPr>
          <p:cNvSpPr txBox="1">
            <a:spLocks noGrp="1" noRot="1" noMove="1" noResize="1" noEditPoints="1" noAdjustHandles="1" noChangeArrowheads="1" noChangeShapeType="1"/>
          </p:cNvSpPr>
          <p:nvPr/>
        </p:nvSpPr>
        <p:spPr>
          <a:xfrm>
            <a:off x="6205421" y="3449056"/>
            <a:ext cx="5436000" cy="3039294"/>
          </a:xfrm>
          <a:prstGeom prst="rect">
            <a:avLst/>
          </a:prstGeom>
          <a:noFill/>
        </p:spPr>
        <p:txBody>
          <a:bodyPr wrap="square" rtlCol="0">
            <a:spAutoFit/>
          </a:bodyPr>
          <a:lstStyle/>
          <a:p>
            <a:pPr>
              <a:spcAft>
                <a:spcPts val="300"/>
              </a:spcAft>
            </a:pPr>
            <a:r>
              <a:rPr lang="fr-CA" sz="2000" b="1" dirty="0">
                <a:solidFill>
                  <a:schemeClr val="accent4"/>
                </a:solidFill>
              </a:rPr>
              <a:t>Activités</a:t>
            </a:r>
            <a:endParaRPr lang="fr-CA" sz="2400" b="1" dirty="0">
              <a:solidFill>
                <a:schemeClr val="accent4"/>
              </a:solidFill>
            </a:endParaRPr>
          </a:p>
          <a:p>
            <a:pPr marL="180000" indent="-180000">
              <a:spcBef>
                <a:spcPts val="300"/>
              </a:spcBef>
              <a:buClr>
                <a:schemeClr val="accent4"/>
              </a:buClr>
              <a:buFont typeface="Arial" panose="020B0604020202020204" pitchFamily="34" charset="0"/>
              <a:buChar char="•"/>
            </a:pPr>
            <a:r>
              <a:rPr lang="fr-CA" sz="1600" dirty="0" err="1"/>
              <a:t>Kahoot</a:t>
            </a:r>
            <a:r>
              <a:rPr lang="fr-CA" sz="1600" dirty="0"/>
              <a:t> : Connais-tu... ;</a:t>
            </a:r>
          </a:p>
          <a:p>
            <a:pPr marL="180000" indent="-180000">
              <a:spcBef>
                <a:spcPts val="300"/>
              </a:spcBef>
              <a:buClr>
                <a:schemeClr val="accent4"/>
              </a:buClr>
              <a:buFont typeface="Arial" panose="020B0604020202020204" pitchFamily="34" charset="0"/>
              <a:buChar char="•"/>
            </a:pPr>
            <a:r>
              <a:rPr lang="fr-CA" sz="1600" dirty="0"/>
              <a:t>Présentations avec une possibilité de répondre à des questions (</a:t>
            </a:r>
            <a:r>
              <a:rPr lang="fr-CA" sz="1600" dirty="0" err="1"/>
              <a:t>Mentimeter</a:t>
            </a:r>
            <a:r>
              <a:rPr lang="fr-CA" sz="1600" dirty="0"/>
              <a:t>);</a:t>
            </a:r>
          </a:p>
          <a:p>
            <a:pPr marL="180000" indent="-180000">
              <a:spcBef>
                <a:spcPts val="300"/>
              </a:spcBef>
              <a:buClr>
                <a:schemeClr val="accent4"/>
              </a:buClr>
              <a:buFont typeface="Arial" panose="020B0604020202020204" pitchFamily="34" charset="0"/>
              <a:buChar char="•"/>
            </a:pPr>
            <a:r>
              <a:rPr lang="fr-CA" sz="1600" dirty="0"/>
              <a:t>Sports;</a:t>
            </a:r>
          </a:p>
          <a:p>
            <a:pPr marL="180000" indent="-180000">
              <a:spcBef>
                <a:spcPts val="300"/>
              </a:spcBef>
              <a:buClr>
                <a:schemeClr val="accent4"/>
              </a:buClr>
              <a:buFont typeface="Arial" panose="020B0604020202020204" pitchFamily="34" charset="0"/>
              <a:buChar char="•"/>
            </a:pPr>
            <a:r>
              <a:rPr lang="fr-CA" sz="1600" dirty="0"/>
              <a:t>Visite des kiosques : aide financière, stage, centre sportif… ;</a:t>
            </a:r>
          </a:p>
          <a:p>
            <a:pPr marL="180000" indent="-180000">
              <a:spcBef>
                <a:spcPts val="300"/>
              </a:spcBef>
              <a:buClr>
                <a:schemeClr val="accent4"/>
              </a:buClr>
              <a:buFont typeface="Arial" panose="020B0604020202020204" pitchFamily="34" charset="0"/>
              <a:buChar char="•"/>
            </a:pPr>
            <a:r>
              <a:rPr lang="fr-CA" sz="1600" dirty="0"/>
              <a:t>Visite des clubs;</a:t>
            </a:r>
          </a:p>
          <a:p>
            <a:pPr marL="180000" indent="-180000">
              <a:spcBef>
                <a:spcPts val="300"/>
              </a:spcBef>
              <a:buClr>
                <a:schemeClr val="accent4"/>
              </a:buClr>
              <a:buFont typeface="Arial" panose="020B0604020202020204" pitchFamily="34" charset="0"/>
              <a:buChar char="•"/>
            </a:pPr>
            <a:r>
              <a:rPr lang="fr-CA" sz="1600" dirty="0"/>
              <a:t>Conférence de 2 anciens étudiant(e)s;</a:t>
            </a:r>
          </a:p>
          <a:p>
            <a:pPr marL="180000" indent="-180000">
              <a:spcBef>
                <a:spcPts val="300"/>
              </a:spcBef>
              <a:buClr>
                <a:schemeClr val="accent4"/>
              </a:buClr>
              <a:buFont typeface="Arial" panose="020B0604020202020204" pitchFamily="34" charset="0"/>
              <a:buChar char="•"/>
            </a:pPr>
            <a:r>
              <a:rPr lang="fr-CA" sz="1600" dirty="0"/>
              <a:t>Visite de </a:t>
            </a:r>
            <a:r>
              <a:rPr lang="fr-CA" sz="1600" dirty="0" err="1"/>
              <a:t>Griffintown</a:t>
            </a:r>
            <a:r>
              <a:rPr lang="fr-CA" sz="1600" dirty="0"/>
              <a:t>;</a:t>
            </a:r>
          </a:p>
          <a:p>
            <a:pPr marL="180000" indent="-180000">
              <a:spcBef>
                <a:spcPts val="300"/>
              </a:spcBef>
              <a:buClr>
                <a:schemeClr val="accent4"/>
              </a:buClr>
              <a:buFont typeface="Arial" panose="020B0604020202020204" pitchFamily="34" charset="0"/>
              <a:buChar char="•"/>
            </a:pPr>
            <a:r>
              <a:rPr lang="fr-CA" sz="1600" dirty="0"/>
              <a:t>Jeu d’évasion à la bibliothèque;</a:t>
            </a:r>
          </a:p>
          <a:p>
            <a:pPr marL="180000" indent="-180000">
              <a:spcBef>
                <a:spcPts val="300"/>
              </a:spcBef>
              <a:buClr>
                <a:schemeClr val="accent4"/>
              </a:buClr>
              <a:buFont typeface="Arial" panose="020B0604020202020204" pitchFamily="34" charset="0"/>
              <a:buChar char="•"/>
            </a:pPr>
            <a:r>
              <a:rPr lang="fr-CA" sz="1600" dirty="0"/>
              <a:t>Tirage.</a:t>
            </a:r>
          </a:p>
        </p:txBody>
      </p:sp>
      <p:sp>
        <p:nvSpPr>
          <p:cNvPr id="4" name="Forme libre : forme 388">
            <a:extLst>
              <a:ext uri="{FF2B5EF4-FFF2-40B4-BE49-F238E27FC236}">
                <a16:creationId xmlns:a16="http://schemas.microsoft.com/office/drawing/2014/main" id="{1AF7C72C-BD29-8283-FCAD-9EC7C8E080DC}"/>
              </a:ext>
            </a:extLst>
          </p:cNvPr>
          <p:cNvSpPr/>
          <p:nvPr/>
        </p:nvSpPr>
        <p:spPr>
          <a:xfrm rot="18141283">
            <a:off x="11479413" y="-1060737"/>
            <a:ext cx="1264945"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5" name="Forme libre : forme 388">
            <a:extLst>
              <a:ext uri="{FF2B5EF4-FFF2-40B4-BE49-F238E27FC236}">
                <a16:creationId xmlns:a16="http://schemas.microsoft.com/office/drawing/2014/main" id="{F3D949F2-01AA-CFD4-1996-D1DCD8A1329C}"/>
              </a:ext>
            </a:extLst>
          </p:cNvPr>
          <p:cNvSpPr/>
          <p:nvPr/>
        </p:nvSpPr>
        <p:spPr>
          <a:xfrm rot="16676198">
            <a:off x="369482" y="4918346"/>
            <a:ext cx="1847610" cy="307683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82069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55529C-9B01-103E-0965-51D2F41F9B82}"/>
              </a:ext>
            </a:extLst>
          </p:cNvPr>
          <p:cNvSpPr>
            <a:spLocks noGrp="1"/>
          </p:cNvSpPr>
          <p:nvPr>
            <p:ph type="title"/>
          </p:nvPr>
        </p:nvSpPr>
        <p:spPr/>
        <p:txBody>
          <a:bodyPr/>
          <a:lstStyle/>
          <a:p>
            <a:endParaRPr lang="fr-CA" dirty="0"/>
          </a:p>
        </p:txBody>
      </p:sp>
      <p:pic>
        <p:nvPicPr>
          <p:cNvPr id="7" name="Image 6">
            <a:hlinkClick r:id="rId3"/>
            <a:extLst>
              <a:ext uri="{FF2B5EF4-FFF2-40B4-BE49-F238E27FC236}">
                <a16:creationId xmlns:a16="http://schemas.microsoft.com/office/drawing/2014/main" id="{CA90BD00-B89A-BA9C-7FC6-8A11653D01C4}"/>
              </a:ext>
            </a:extLst>
          </p:cNvPr>
          <p:cNvPicPr>
            <a:picLocks noChangeAspect="1"/>
          </p:cNvPicPr>
          <p:nvPr/>
        </p:nvPicPr>
        <p:blipFill>
          <a:blip r:embed="rId4"/>
          <a:stretch>
            <a:fillRect/>
          </a:stretch>
        </p:blipFill>
        <p:spPr>
          <a:xfrm>
            <a:off x="838200" y="1188835"/>
            <a:ext cx="7126817" cy="375785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Forme libre : forme 388">
            <a:extLst>
              <a:ext uri="{FF2B5EF4-FFF2-40B4-BE49-F238E27FC236}">
                <a16:creationId xmlns:a16="http://schemas.microsoft.com/office/drawing/2014/main" id="{E784BF4E-25EA-FB23-EBE1-C354CCA780F5}"/>
              </a:ext>
            </a:extLst>
          </p:cNvPr>
          <p:cNvSpPr/>
          <p:nvPr/>
        </p:nvSpPr>
        <p:spPr>
          <a:xfrm rot="18141283">
            <a:off x="11479413" y="-1060737"/>
            <a:ext cx="1264945" cy="2508678"/>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4" name="Forme libre : forme 388">
            <a:extLst>
              <a:ext uri="{FF2B5EF4-FFF2-40B4-BE49-F238E27FC236}">
                <a16:creationId xmlns:a16="http://schemas.microsoft.com/office/drawing/2014/main" id="{1910E2E1-71E0-EC38-85C1-BFE4E27CD117}"/>
              </a:ext>
            </a:extLst>
          </p:cNvPr>
          <p:cNvSpPr/>
          <p:nvPr/>
        </p:nvSpPr>
        <p:spPr>
          <a:xfrm rot="16676198">
            <a:off x="369482" y="4918346"/>
            <a:ext cx="1847610" cy="307683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8" name="ZoneTexte 7">
            <a:extLst>
              <a:ext uri="{FF2B5EF4-FFF2-40B4-BE49-F238E27FC236}">
                <a16:creationId xmlns:a16="http://schemas.microsoft.com/office/drawing/2014/main" id="{779BF381-1261-7229-A43F-DD25E0BEC6F9}"/>
              </a:ext>
            </a:extLst>
          </p:cNvPr>
          <p:cNvSpPr txBox="1"/>
          <p:nvPr/>
        </p:nvSpPr>
        <p:spPr>
          <a:xfrm>
            <a:off x="2233747" y="5569545"/>
            <a:ext cx="8167551" cy="923330"/>
          </a:xfrm>
          <a:prstGeom prst="rect">
            <a:avLst/>
          </a:prstGeom>
          <a:noFill/>
        </p:spPr>
        <p:txBody>
          <a:bodyPr wrap="square">
            <a:spAutoFit/>
          </a:bodyPr>
          <a:lstStyle/>
          <a:p>
            <a:pPr algn="ctr"/>
            <a:r>
              <a:rPr lang="fr-CA" dirty="0">
                <a:hlinkClick r:id="rId5"/>
              </a:rPr>
              <a:t>https://</a:t>
            </a:r>
            <a:r>
              <a:rPr lang="fr-CA" dirty="0" err="1">
                <a:hlinkClick r:id="rId5"/>
              </a:rPr>
              <a:t>reseau.uquebec.ca</a:t>
            </a:r>
            <a:r>
              <a:rPr lang="fr-CA" dirty="0">
                <a:hlinkClick r:id="rId5"/>
              </a:rPr>
              <a:t>/</a:t>
            </a:r>
            <a:r>
              <a:rPr lang="fr-CA" dirty="0" err="1">
                <a:hlinkClick r:id="rId5"/>
              </a:rPr>
              <a:t>fr</a:t>
            </a:r>
            <a:r>
              <a:rPr lang="fr-CA" dirty="0">
                <a:hlinkClick r:id="rId5"/>
              </a:rPr>
              <a:t>/transitions-</a:t>
            </a:r>
            <a:r>
              <a:rPr lang="fr-CA" dirty="0" err="1">
                <a:hlinkClick r:id="rId5"/>
              </a:rPr>
              <a:t>reussies</a:t>
            </a:r>
            <a:r>
              <a:rPr lang="fr-CA" dirty="0">
                <a:hlinkClick r:id="rId5"/>
              </a:rPr>
              <a:t>/ressources/quest-ce-qui-se-passe-dans-la-tete-dune-personne-etudiante-a-qui-offre-des-mesures-de-soutien-aux-transitions</a:t>
            </a:r>
            <a:endParaRPr lang="fr-CA" dirty="0"/>
          </a:p>
        </p:txBody>
      </p:sp>
      <p:pic>
        <p:nvPicPr>
          <p:cNvPr id="1026" name="Picture 2" descr="Youtube Logo Square PNGs for Free Download">
            <a:hlinkClick r:id="rId5"/>
            <a:extLst>
              <a:ext uri="{FF2B5EF4-FFF2-40B4-BE49-F238E27FC236}">
                <a16:creationId xmlns:a16="http://schemas.microsoft.com/office/drawing/2014/main" id="{3D88E3EC-EA81-F4C4-2CF2-DBA4F0B4EB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9352" y="2070237"/>
            <a:ext cx="1995054" cy="1995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77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C5AB03C-70F3-D15F-4212-C5A9C95EB938}"/>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9D3CEE55-5D2D-00DF-13F5-6CE035369EC0}"/>
              </a:ext>
            </a:extLst>
          </p:cNvPr>
          <p:cNvGrpSpPr>
            <a:grpSpLocks noGrp="1" noUngrp="1" noRot="1" noMove="1" noResize="1"/>
          </p:cNvGrpSpPr>
          <p:nvPr/>
        </p:nvGrpSpPr>
        <p:grpSpPr>
          <a:xfrm>
            <a:off x="7437600" y="-16719"/>
            <a:ext cx="4568258" cy="6874720"/>
            <a:chOff x="5734818" y="-16719"/>
            <a:chExt cx="4568258" cy="6874720"/>
          </a:xfrm>
        </p:grpSpPr>
        <p:sp>
          <p:nvSpPr>
            <p:cNvPr id="5" name="Forme libre : forme 4">
              <a:extLst>
                <a:ext uri="{FF2B5EF4-FFF2-40B4-BE49-F238E27FC236}">
                  <a16:creationId xmlns:a16="http://schemas.microsoft.com/office/drawing/2014/main" id="{D74DCE91-F592-3139-0A78-1ECCCF9F9450}"/>
                </a:ext>
              </a:extLst>
            </p:cNvPr>
            <p:cNvSpPr>
              <a:spLocks noGrp="1" noRot="1" noMove="1" noResize="1" noEditPoints="1" noAdjustHandles="1" noChangeArrowheads="1" noChangeShapeType="1"/>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rme libre : forme 5">
              <a:extLst>
                <a:ext uri="{FF2B5EF4-FFF2-40B4-BE49-F238E27FC236}">
                  <a16:creationId xmlns:a16="http://schemas.microsoft.com/office/drawing/2014/main" id="{8B9EB5E8-5517-AFC1-69F1-44A2705A2B11}"/>
                </a:ext>
              </a:extLst>
            </p:cNvPr>
            <p:cNvSpPr>
              <a:spLocks noGrp="1" noRot="1" noMove="1" noResize="1" noEditPoints="1" noAdjustHandles="1" noChangeArrowheads="1" noChangeShapeType="1"/>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chemeClr val="bg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orme libre : forme 6">
              <a:extLst>
                <a:ext uri="{FF2B5EF4-FFF2-40B4-BE49-F238E27FC236}">
                  <a16:creationId xmlns:a16="http://schemas.microsoft.com/office/drawing/2014/main" id="{9CD823D9-6C20-1FC8-D338-7C8DA006BE4E}"/>
                </a:ext>
              </a:extLst>
            </p:cNvPr>
            <p:cNvSpPr>
              <a:spLocks noGrp="1" noRot="1" noMove="1" noResize="1" noEditPoints="1" noAdjustHandles="1" noChangeArrowheads="1" noChangeShapeType="1"/>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Forme libre : forme 7">
              <a:extLst>
                <a:ext uri="{FF2B5EF4-FFF2-40B4-BE49-F238E27FC236}">
                  <a16:creationId xmlns:a16="http://schemas.microsoft.com/office/drawing/2014/main" id="{5AC5A042-B073-77BD-F80E-322789A052A0}"/>
                </a:ext>
              </a:extLst>
            </p:cNvPr>
            <p:cNvSpPr>
              <a:spLocks noGrp="1" noRot="1" noMove="1" noResize="1" noEditPoints="1" noAdjustHandles="1" noChangeArrowheads="1" noChangeShapeType="1"/>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orme libre : forme 8">
              <a:extLst>
                <a:ext uri="{FF2B5EF4-FFF2-40B4-BE49-F238E27FC236}">
                  <a16:creationId xmlns:a16="http://schemas.microsoft.com/office/drawing/2014/main" id="{D57623D6-8F68-21A1-90A5-8C9F47B61CD3}"/>
                </a:ext>
              </a:extLst>
            </p:cNvPr>
            <p:cNvSpPr>
              <a:spLocks noGrp="1" noRot="1" noMove="1" noResize="1" noEditPoints="1" noAdjustHandles="1" noChangeArrowheads="1" noChangeShapeType="1"/>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itre 11">
            <a:extLst>
              <a:ext uri="{FF2B5EF4-FFF2-40B4-BE49-F238E27FC236}">
                <a16:creationId xmlns:a16="http://schemas.microsoft.com/office/drawing/2014/main" id="{CDB15F86-5217-9A49-2F9F-1784B9D0E91D}"/>
              </a:ext>
            </a:extLst>
          </p:cNvPr>
          <p:cNvSpPr>
            <a:spLocks noGrp="1" noRot="1" noMove="1" noResize="1" noEditPoints="1" noAdjustHandles="1" noChangeArrowheads="1" noChangeShapeType="1"/>
          </p:cNvSpPr>
          <p:nvPr>
            <p:ph type="title"/>
          </p:nvPr>
        </p:nvSpPr>
        <p:spPr>
          <a:xfrm>
            <a:off x="457200" y="2002632"/>
            <a:ext cx="5048234" cy="2852737"/>
          </a:xfrm>
        </p:spPr>
        <p:txBody>
          <a:bodyPr anchor="ctr">
            <a:normAutofit/>
          </a:bodyPr>
          <a:lstStyle/>
          <a:p>
            <a:pPr algn="l"/>
            <a:r>
              <a:rPr lang="en-CA" sz="4000" dirty="0">
                <a:solidFill>
                  <a:schemeClr val="bg1"/>
                </a:solidFill>
              </a:rPr>
              <a:t>Atelier</a:t>
            </a:r>
            <a:endParaRPr lang="fr-CA" sz="4000" dirty="0">
              <a:solidFill>
                <a:schemeClr val="bg1"/>
              </a:solidFill>
            </a:endParaRPr>
          </a:p>
        </p:txBody>
      </p:sp>
    </p:spTree>
    <p:extLst>
      <p:ext uri="{BB962C8B-B14F-4D97-AF65-F5344CB8AC3E}">
        <p14:creationId xmlns:p14="http://schemas.microsoft.com/office/powerpoint/2010/main" val="85543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79AD82EB-B38F-CFAB-B14C-68DA2AB2978B}"/>
              </a:ext>
            </a:extLst>
          </p:cNvPr>
          <p:cNvSpPr>
            <a:spLocks noGrp="1"/>
          </p:cNvSpPr>
          <p:nvPr>
            <p:ph type="title"/>
          </p:nvPr>
        </p:nvSpPr>
        <p:spPr>
          <a:xfrm>
            <a:off x="2282921" y="860738"/>
            <a:ext cx="7623110" cy="3109437"/>
          </a:xfrm>
        </p:spPr>
        <p:txBody>
          <a:bodyPr vert="horz" lIns="91440" tIns="45720" rIns="91440" bIns="45720" rtlCol="0" anchor="b">
            <a:normAutofit fontScale="90000"/>
          </a:bodyPr>
          <a:lstStyle/>
          <a:p>
            <a:r>
              <a:rPr lang="fr-CA" sz="4400" dirty="0">
                <a:solidFill>
                  <a:schemeClr val="bg1"/>
                </a:solidFill>
              </a:rPr>
              <a:t>Selon vous, quels sont les </a:t>
            </a:r>
            <a:r>
              <a:rPr lang="fr-CA" sz="4400" dirty="0">
                <a:solidFill>
                  <a:srgbClr val="F9BB01"/>
                </a:solidFill>
              </a:rPr>
              <a:t>leviers </a:t>
            </a:r>
            <a:r>
              <a:rPr lang="fr-CA" sz="4400" dirty="0">
                <a:solidFill>
                  <a:schemeClr val="bg1"/>
                </a:solidFill>
              </a:rPr>
              <a:t>et les </a:t>
            </a:r>
            <a:r>
              <a:rPr lang="fr-CA" sz="4400" dirty="0">
                <a:solidFill>
                  <a:srgbClr val="F9BB01"/>
                </a:solidFill>
              </a:rPr>
              <a:t>freins</a:t>
            </a:r>
            <a:r>
              <a:rPr lang="fr-CA" sz="4400" dirty="0">
                <a:solidFill>
                  <a:schemeClr val="bg1"/>
                </a:solidFill>
              </a:rPr>
              <a:t> qui amènent la </a:t>
            </a:r>
            <a:r>
              <a:rPr lang="fr-CA" sz="4400" dirty="0">
                <a:solidFill>
                  <a:srgbClr val="F9BB01"/>
                </a:solidFill>
              </a:rPr>
              <a:t>population étudiante</a:t>
            </a:r>
            <a:r>
              <a:rPr lang="fr-CA" sz="4400" dirty="0">
                <a:solidFill>
                  <a:schemeClr val="bg1"/>
                </a:solidFill>
              </a:rPr>
              <a:t> à se tourner ou non vers les </a:t>
            </a:r>
            <a:r>
              <a:rPr lang="fr-CA" sz="4400" dirty="0">
                <a:solidFill>
                  <a:srgbClr val="F9BB01"/>
                </a:solidFill>
              </a:rPr>
              <a:t>mesures de soutien </a:t>
            </a:r>
            <a:r>
              <a:rPr lang="fr-CA" sz="4400" dirty="0">
                <a:solidFill>
                  <a:schemeClr val="bg1"/>
                </a:solidFill>
              </a:rPr>
              <a:t>aux transitions scolaires?</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6E806168-99A7-BA8A-24DE-7FE61A1BD2D5}"/>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730BCAA4-FEF7-0557-7A0D-872F34B69F20}"/>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FB2796F4-59B0-A3E5-5321-9B1B232B19D0}"/>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C42CF302-7E7F-A6D8-2036-2172169CC379}"/>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2C0520E7-DCFC-951A-8C17-5649EB240588}"/>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81901AA5-C093-F7C3-2F86-70401BD2103F}"/>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8456865C-FA3C-0508-C9CB-9A49A76CB3DD}"/>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EC286E8B-4099-1C67-7169-8BC94133A28C}"/>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68D0C02A-E33E-4AF3-3EB5-E899DCF0F695}"/>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C6A4800B-D387-231A-3CDC-96794D8B34E2}"/>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sp>
        <p:nvSpPr>
          <p:cNvPr id="4" name="Forme libre : forme 388">
            <a:extLst>
              <a:ext uri="{FF2B5EF4-FFF2-40B4-BE49-F238E27FC236}">
                <a16:creationId xmlns:a16="http://schemas.microsoft.com/office/drawing/2014/main" id="{B5B73D6D-F286-3218-FCB6-3AF75CE1B5CB}"/>
              </a:ext>
            </a:extLst>
          </p:cNvPr>
          <p:cNvSpPr/>
          <p:nvPr/>
        </p:nvSpPr>
        <p:spPr>
          <a:xfrm rot="16676198">
            <a:off x="925294" y="4923840"/>
            <a:ext cx="1847610" cy="307683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2874321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99AF3D2-7C1B-A346-7E06-0E5B7B261424}"/>
              </a:ext>
            </a:extLst>
          </p:cNvPr>
          <p:cNvSpPr>
            <a:spLocks noGrp="1" noRot="1" noMove="1" noResize="1" noEditPoints="1" noAdjustHandles="1" noChangeArrowheads="1" noChangeShapeType="1"/>
          </p:cNvSpPr>
          <p:nvPr/>
        </p:nvSpPr>
        <p:spPr>
          <a:xfrm>
            <a:off x="0" y="4926564"/>
            <a:ext cx="12192000" cy="19314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a:extLst>
              <a:ext uri="{FF2B5EF4-FFF2-40B4-BE49-F238E27FC236}">
                <a16:creationId xmlns:a16="http://schemas.microsoft.com/office/drawing/2014/main" id="{0FD93612-66DF-F38A-03E0-37EE903CBA80}"/>
              </a:ext>
            </a:extLst>
          </p:cNvPr>
          <p:cNvSpPr>
            <a:spLocks noGrp="1" noRot="1" noMove="1" noResize="1" noEditPoints="1" noAdjustHandles="1" noChangeArrowheads="1" noChangeShapeType="1"/>
          </p:cNvSpPr>
          <p:nvPr>
            <p:ph type="title"/>
          </p:nvPr>
        </p:nvSpPr>
        <p:spPr>
          <a:xfrm>
            <a:off x="838200" y="365125"/>
            <a:ext cx="10515600" cy="1325563"/>
          </a:xfrm>
        </p:spPr>
        <p:txBody>
          <a:bodyPr>
            <a:noAutofit/>
          </a:bodyPr>
          <a:lstStyle/>
          <a:p>
            <a:r>
              <a:rPr lang="fr-CA" dirty="0"/>
              <a:t>Les leviers </a:t>
            </a:r>
            <a:br>
              <a:rPr lang="fr-CA" dirty="0"/>
            </a:br>
            <a:r>
              <a:rPr lang="fr-CA" sz="3200" dirty="0"/>
              <a:t>à l’utilisation d’une mesure de soutien</a:t>
            </a:r>
          </a:p>
        </p:txBody>
      </p:sp>
      <p:sp>
        <p:nvSpPr>
          <p:cNvPr id="7" name="Rectangle 6">
            <a:extLst>
              <a:ext uri="{FF2B5EF4-FFF2-40B4-BE49-F238E27FC236}">
                <a16:creationId xmlns:a16="http://schemas.microsoft.com/office/drawing/2014/main" id="{152913A7-6865-CFEA-18D0-19F413B3B830}"/>
              </a:ext>
            </a:extLst>
          </p:cNvPr>
          <p:cNvSpPr>
            <a:spLocks noGrp="1" noRot="1" noMove="1" noResize="1" noEditPoints="1" noAdjustHandles="1" noChangeArrowheads="1" noChangeShapeType="1"/>
          </p:cNvSpPr>
          <p:nvPr/>
        </p:nvSpPr>
        <p:spPr>
          <a:xfrm>
            <a:off x="637044" y="2275168"/>
            <a:ext cx="11304000" cy="9498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72000" rtlCol="0" anchor="t">
            <a:spAutoFit/>
          </a:bodyPr>
          <a:lstStyle/>
          <a:p>
            <a:pPr marL="0" indent="0">
              <a:buNone/>
            </a:pPr>
            <a:r>
              <a:rPr lang="fr-FR" i="1" dirty="0">
                <a:solidFill>
                  <a:schemeClr val="accent3"/>
                </a:solidFill>
              </a:rPr>
              <a:t>« Je pense que ça nous rend aussi plus à l’aise à poser des questions avec le personnel, parce qu’on peut interagir avec les personnes qui travaillent dans l’école aussi […], ça peut aider à s’orienter, à faire des connaissances [à apprendre à se connaître]. » </a:t>
            </a:r>
            <a:r>
              <a:rPr lang="fr-FR" sz="1400" i="1" dirty="0">
                <a:solidFill>
                  <a:schemeClr val="tx1"/>
                </a:solidFill>
              </a:rPr>
              <a:t>– Personne étudiante 29, universitaire</a:t>
            </a:r>
            <a:endParaRPr lang="fr-FR" sz="1600" i="1" dirty="0">
              <a:solidFill>
                <a:schemeClr val="tx1"/>
              </a:solidFill>
            </a:endParaRPr>
          </a:p>
        </p:txBody>
      </p:sp>
      <p:sp>
        <p:nvSpPr>
          <p:cNvPr id="11" name="Rectangle : coins arrondis 10">
            <a:extLst>
              <a:ext uri="{FF2B5EF4-FFF2-40B4-BE49-F238E27FC236}">
                <a16:creationId xmlns:a16="http://schemas.microsoft.com/office/drawing/2014/main" id="{A60B8CF7-533B-E9EC-B063-3A9937B6423C}"/>
              </a:ext>
            </a:extLst>
          </p:cNvPr>
          <p:cNvSpPr>
            <a:spLocks noGrp="1" noRot="1" noMove="1" noResize="1" noEditPoints="1" noAdjustHandles="1" noChangeArrowheads="1" noChangeShapeType="1"/>
          </p:cNvSpPr>
          <p:nvPr/>
        </p:nvSpPr>
        <p:spPr>
          <a:xfrm>
            <a:off x="637044" y="1868266"/>
            <a:ext cx="11304000" cy="3960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200" b="1" dirty="0">
                <a:solidFill>
                  <a:schemeClr val="bg1"/>
                </a:solidFill>
                <a:latin typeface="+mj-lt"/>
              </a:rPr>
              <a:t>Le besoin de rencontrer d’autres personnes étudiantes et employées</a:t>
            </a:r>
          </a:p>
        </p:txBody>
      </p:sp>
      <p:sp>
        <p:nvSpPr>
          <p:cNvPr id="5" name="Rectangle 4">
            <a:extLst>
              <a:ext uri="{FF2B5EF4-FFF2-40B4-BE49-F238E27FC236}">
                <a16:creationId xmlns:a16="http://schemas.microsoft.com/office/drawing/2014/main" id="{8FF204CD-1310-77C3-26BD-7FBB6BED5741}"/>
              </a:ext>
            </a:extLst>
          </p:cNvPr>
          <p:cNvSpPr>
            <a:spLocks noGrp="1" noRot="1" noMove="1" noResize="1" noEditPoints="1" noAdjustHandles="1" noChangeArrowheads="1" noChangeShapeType="1"/>
          </p:cNvSpPr>
          <p:nvPr/>
        </p:nvSpPr>
        <p:spPr>
          <a:xfrm>
            <a:off x="637044" y="3849668"/>
            <a:ext cx="11304000" cy="6728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rtlCol="0" anchor="t">
            <a:spAutoFit/>
          </a:bodyPr>
          <a:lstStyle/>
          <a:p>
            <a:pPr marL="0" indent="0">
              <a:buNone/>
            </a:pPr>
            <a:r>
              <a:rPr lang="fr-CA" i="1" dirty="0">
                <a:solidFill>
                  <a:schemeClr val="accent4">
                    <a:lumMod val="75000"/>
                  </a:schemeClr>
                </a:solidFill>
              </a:rPr>
              <a:t>« Quand tu connais ton environnement, tu n’as pas cette pression, tu n’as pas ce petit stress derrière quand tu arrives au premier jour de l’école. Déjà, ça m’enlève un stress et je vais aimer mon environnement. »</a:t>
            </a:r>
            <a:r>
              <a:rPr lang="fr-FR" i="1" dirty="0">
                <a:solidFill>
                  <a:schemeClr val="accent4">
                    <a:lumMod val="75000"/>
                  </a:schemeClr>
                </a:solidFill>
              </a:rPr>
              <a:t> </a:t>
            </a:r>
            <a:r>
              <a:rPr lang="fr-FR" sz="1400" i="1" dirty="0">
                <a:solidFill>
                  <a:schemeClr val="tx1"/>
                </a:solidFill>
              </a:rPr>
              <a:t>– Personne étudiante 32, universitaire</a:t>
            </a:r>
          </a:p>
        </p:txBody>
      </p:sp>
      <p:sp>
        <p:nvSpPr>
          <p:cNvPr id="6" name="Rectangle : coins arrondis 5">
            <a:extLst>
              <a:ext uri="{FF2B5EF4-FFF2-40B4-BE49-F238E27FC236}">
                <a16:creationId xmlns:a16="http://schemas.microsoft.com/office/drawing/2014/main" id="{CD68CDBD-DBB7-6B47-50E6-CF88FC888603}"/>
              </a:ext>
            </a:extLst>
          </p:cNvPr>
          <p:cNvSpPr>
            <a:spLocks noGrp="1" noRot="1" noMove="1" noResize="1" noEditPoints="1" noAdjustHandles="1" noChangeArrowheads="1" noChangeShapeType="1"/>
          </p:cNvSpPr>
          <p:nvPr/>
        </p:nvSpPr>
        <p:spPr>
          <a:xfrm>
            <a:off x="637044" y="3442766"/>
            <a:ext cx="11304000" cy="39600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200" b="1" dirty="0">
                <a:solidFill>
                  <a:schemeClr val="bg1"/>
                </a:solidFill>
                <a:latin typeface="+mj-lt"/>
              </a:rPr>
              <a:t>Le besoin de réduire le stress ressenti associé à la rentrée</a:t>
            </a:r>
          </a:p>
        </p:txBody>
      </p:sp>
      <p:sp>
        <p:nvSpPr>
          <p:cNvPr id="16" name="Rectangle 15">
            <a:extLst>
              <a:ext uri="{FF2B5EF4-FFF2-40B4-BE49-F238E27FC236}">
                <a16:creationId xmlns:a16="http://schemas.microsoft.com/office/drawing/2014/main" id="{8AE2EC0F-9129-0286-CD56-41770CB787DB}"/>
              </a:ext>
            </a:extLst>
          </p:cNvPr>
          <p:cNvSpPr>
            <a:spLocks noGrp="1" noRot="1" noMove="1" noResize="1" noEditPoints="1" noAdjustHandles="1" noChangeArrowheads="1" noChangeShapeType="1"/>
          </p:cNvSpPr>
          <p:nvPr/>
        </p:nvSpPr>
        <p:spPr>
          <a:xfrm>
            <a:off x="637044" y="5147169"/>
            <a:ext cx="11304000" cy="15038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72000" rtlCol="0" anchor="t">
            <a:spAutoFit/>
          </a:bodyPr>
          <a:lstStyle/>
          <a:p>
            <a:pPr marL="0" indent="0">
              <a:buNone/>
            </a:pPr>
            <a:r>
              <a:rPr lang="fr-CA" i="1" dirty="0">
                <a:solidFill>
                  <a:schemeClr val="accent2"/>
                </a:solidFill>
              </a:rPr>
              <a:t>« Moi, en fait, ce n'est pas juste une idée que ça m'a déstressé, ça m'a aussi mis dans un état plus sérieux. Par exemple, il [personne professionnelle membre de l’université lors d’une rencontre avec des personnes étudiantes] expliquait plein de choses, comme l'organisation, le sommeil, comment gérer son stress, tout ça. Parce que, vous voyez, on vient du cégep aussi, puis je n'ai pas vraiment eu ces conseils-là au cégep. Donc, après ça, je suis en train de réaliser que, OK, là, c'est encore plus sérieux et je dois suivre ces étapes-là si je veux que ça se passe bien. »</a:t>
            </a:r>
            <a:r>
              <a:rPr lang="fr-FR" i="1" dirty="0">
                <a:solidFill>
                  <a:schemeClr val="accent4">
                    <a:lumMod val="75000"/>
                  </a:schemeClr>
                </a:solidFill>
              </a:rPr>
              <a:t> </a:t>
            </a:r>
            <a:r>
              <a:rPr lang="fr-FR" sz="1400" i="1" dirty="0">
                <a:solidFill>
                  <a:schemeClr val="tx1"/>
                </a:solidFill>
              </a:rPr>
              <a:t>– Personne étudiante 21, universitaire</a:t>
            </a:r>
          </a:p>
        </p:txBody>
      </p:sp>
      <p:sp>
        <p:nvSpPr>
          <p:cNvPr id="19" name="Rectangle : coins arrondis 18">
            <a:extLst>
              <a:ext uri="{FF2B5EF4-FFF2-40B4-BE49-F238E27FC236}">
                <a16:creationId xmlns:a16="http://schemas.microsoft.com/office/drawing/2014/main" id="{13C60D31-C364-A4CE-897D-DA63AFB376BB}"/>
              </a:ext>
            </a:extLst>
          </p:cNvPr>
          <p:cNvSpPr>
            <a:spLocks noGrp="1" noRot="1" noMove="1" noResize="1" noEditPoints="1" noAdjustHandles="1" noChangeArrowheads="1" noChangeShapeType="1"/>
          </p:cNvSpPr>
          <p:nvPr/>
        </p:nvSpPr>
        <p:spPr>
          <a:xfrm>
            <a:off x="637044" y="4740267"/>
            <a:ext cx="11304000" cy="3960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200" b="1" dirty="0">
                <a:solidFill>
                  <a:schemeClr val="bg1"/>
                </a:solidFill>
                <a:latin typeface="+mj-lt"/>
              </a:rPr>
              <a:t>Le besoin de s’outiller</a:t>
            </a:r>
          </a:p>
        </p:txBody>
      </p:sp>
      <p:sp>
        <p:nvSpPr>
          <p:cNvPr id="29" name="Forme libre : forme 28">
            <a:extLst>
              <a:ext uri="{FF2B5EF4-FFF2-40B4-BE49-F238E27FC236}">
                <a16:creationId xmlns:a16="http://schemas.microsoft.com/office/drawing/2014/main" id="{1AD51F97-9CE4-532E-1F8F-CBB9A1426213}"/>
              </a:ext>
            </a:extLst>
          </p:cNvPr>
          <p:cNvSpPr>
            <a:spLocks noGrp="1" noRot="1" noChangeAspect="1" noMove="1" noResize="1" noEditPoints="1" noAdjustHandles="1" noChangeArrowheads="1" noChangeShapeType="1"/>
          </p:cNvSpPr>
          <p:nvPr/>
        </p:nvSpPr>
        <p:spPr>
          <a:xfrm>
            <a:off x="250957" y="2027768"/>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rgbClr val="1B8694"/>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0D11561C-BCDA-2DF0-502A-34413E36EF4D}"/>
              </a:ext>
            </a:extLst>
          </p:cNvPr>
          <p:cNvSpPr>
            <a:spLocks noGrp="1" noRot="1" noChangeAspect="1" noMove="1" noResize="1" noEditPoints="1" noAdjustHandles="1" noChangeArrowheads="1" noChangeShapeType="1"/>
          </p:cNvSpPr>
          <p:nvPr/>
        </p:nvSpPr>
        <p:spPr>
          <a:xfrm>
            <a:off x="250957" y="360000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4"/>
          </a:solidFill>
          <a:ln w="8467" cap="flat">
            <a:noFill/>
            <a:prstDash val="solid"/>
            <a:miter/>
          </a:ln>
        </p:spPr>
        <p:txBody>
          <a:bodyPr rtlCol="0" anchor="ctr"/>
          <a:lstStyle/>
          <a:p>
            <a:endParaRPr lang="fr-CA"/>
          </a:p>
        </p:txBody>
      </p:sp>
      <p:sp>
        <p:nvSpPr>
          <p:cNvPr id="31" name="Forme libre : forme 30">
            <a:extLst>
              <a:ext uri="{FF2B5EF4-FFF2-40B4-BE49-F238E27FC236}">
                <a16:creationId xmlns:a16="http://schemas.microsoft.com/office/drawing/2014/main" id="{7C3B4A72-810B-0C3F-89A9-A948297E166E}"/>
              </a:ext>
            </a:extLst>
          </p:cNvPr>
          <p:cNvSpPr>
            <a:spLocks noGrp="1" noRot="1" noChangeAspect="1" noMove="1" noResize="1" noEditPoints="1" noAdjustHandles="1" noChangeArrowheads="1" noChangeShapeType="1"/>
          </p:cNvSpPr>
          <p:nvPr/>
        </p:nvSpPr>
        <p:spPr>
          <a:xfrm>
            <a:off x="250957" y="489960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2"/>
          </a:solidFill>
          <a:ln w="8467" cap="flat">
            <a:noFill/>
            <a:prstDash val="solid"/>
            <a:miter/>
          </a:ln>
        </p:spPr>
        <p:txBody>
          <a:bodyPr rtlCol="0" anchor="ctr"/>
          <a:lstStyle/>
          <a:p>
            <a:endParaRPr lang="fr-CA"/>
          </a:p>
        </p:txBody>
      </p:sp>
      <p:sp>
        <p:nvSpPr>
          <p:cNvPr id="32" name="Forme libre : forme 31">
            <a:extLst>
              <a:ext uri="{FF2B5EF4-FFF2-40B4-BE49-F238E27FC236}">
                <a16:creationId xmlns:a16="http://schemas.microsoft.com/office/drawing/2014/main" id="{D98D5BFB-C651-1D74-CAB3-4660A4BCB305}"/>
              </a:ext>
            </a:extLst>
          </p:cNvPr>
          <p:cNvSpPr>
            <a:spLocks noGrp="1" noRot="1" noChangeAspect="1" noMove="1" noResize="1" noEditPoints="1" noAdjustHandles="1" noChangeArrowheads="1" noChangeShapeType="1"/>
          </p:cNvSpPr>
          <p:nvPr/>
        </p:nvSpPr>
        <p:spPr>
          <a:xfrm flipV="1">
            <a:off x="250957" y="2933206"/>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rgbClr val="1B8694"/>
          </a:solidFill>
          <a:ln w="8467" cap="flat">
            <a:noFill/>
            <a:prstDash val="solid"/>
            <a:miter/>
          </a:ln>
        </p:spPr>
        <p:txBody>
          <a:bodyPr rtlCol="0" anchor="ctr"/>
          <a:lstStyle/>
          <a:p>
            <a:endParaRPr lang="fr-CA"/>
          </a:p>
        </p:txBody>
      </p:sp>
      <p:sp>
        <p:nvSpPr>
          <p:cNvPr id="33" name="Forme libre : forme 32">
            <a:extLst>
              <a:ext uri="{FF2B5EF4-FFF2-40B4-BE49-F238E27FC236}">
                <a16:creationId xmlns:a16="http://schemas.microsoft.com/office/drawing/2014/main" id="{098A7F5D-C7BC-277B-CEFF-B4429D72D9F4}"/>
              </a:ext>
            </a:extLst>
          </p:cNvPr>
          <p:cNvSpPr>
            <a:spLocks noGrp="1" noRot="1" noChangeAspect="1" noMove="1" noResize="1" noEditPoints="1" noAdjustHandles="1" noChangeArrowheads="1" noChangeShapeType="1"/>
          </p:cNvSpPr>
          <p:nvPr/>
        </p:nvSpPr>
        <p:spPr>
          <a:xfrm flipV="1">
            <a:off x="250957" y="6360183"/>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DF633615-B1F9-2911-A357-4D21FF0C50B0}"/>
              </a:ext>
            </a:extLst>
          </p:cNvPr>
          <p:cNvSpPr>
            <a:spLocks noGrp="1" noRot="1" noChangeAspect="1" noMove="1" noResize="1" noEditPoints="1" noAdjustHandles="1" noChangeArrowheads="1" noChangeShapeType="1"/>
          </p:cNvSpPr>
          <p:nvPr/>
        </p:nvSpPr>
        <p:spPr>
          <a:xfrm flipV="1">
            <a:off x="250957" y="423158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4"/>
          </a:solidFill>
          <a:ln w="8467" cap="flat">
            <a:noFill/>
            <a:prstDash val="solid"/>
            <a:miter/>
          </a:ln>
        </p:spPr>
        <p:txBody>
          <a:bodyPr rtlCol="0" anchor="ctr"/>
          <a:lstStyle/>
          <a:p>
            <a:endParaRPr lang="fr-CA"/>
          </a:p>
        </p:txBody>
      </p:sp>
      <p:sp>
        <p:nvSpPr>
          <p:cNvPr id="3" name="Freeform 4">
            <a:extLst>
              <a:ext uri="{FF2B5EF4-FFF2-40B4-BE49-F238E27FC236}">
                <a16:creationId xmlns:a16="http://schemas.microsoft.com/office/drawing/2014/main" id="{EA64381A-CAE7-B556-B5AE-C35C6B49A5A9}"/>
              </a:ext>
            </a:extLst>
          </p:cNvPr>
          <p:cNvSpPr>
            <a:spLocks noChangeAspect="1"/>
          </p:cNvSpPr>
          <p:nvPr/>
        </p:nvSpPr>
        <p:spPr>
          <a:xfrm>
            <a:off x="637044" y="208513"/>
            <a:ext cx="1867009" cy="1215890"/>
          </a:xfrm>
          <a:custGeom>
            <a:avLst/>
            <a:gdLst/>
            <a:ahLst/>
            <a:cxnLst/>
            <a:rect l="l" t="t" r="r" b="b"/>
            <a:pathLst>
              <a:path w="6318311" h="4114800">
                <a:moveTo>
                  <a:pt x="0" y="0"/>
                </a:moveTo>
                <a:lnTo>
                  <a:pt x="6318311" y="0"/>
                </a:lnTo>
                <a:lnTo>
                  <a:pt x="631831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CA"/>
          </a:p>
        </p:txBody>
      </p:sp>
    </p:spTree>
    <p:extLst>
      <p:ext uri="{BB962C8B-B14F-4D97-AF65-F5344CB8AC3E}">
        <p14:creationId xmlns:p14="http://schemas.microsoft.com/office/powerpoint/2010/main" val="2103816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1BE28D-38D8-110F-5852-6651A195F0CD}"/>
              </a:ext>
            </a:extLst>
          </p:cNvPr>
          <p:cNvSpPr>
            <a:spLocks noGrp="1" noRot="1" noMove="1" noResize="1" noEditPoints="1" noAdjustHandles="1" noChangeArrowheads="1" noChangeShapeType="1"/>
          </p:cNvSpPr>
          <p:nvPr>
            <p:ph type="title"/>
            <p:custDataLst>
              <p:tags r:id="rId1"/>
            </p:custDataLst>
          </p:nvPr>
        </p:nvSpPr>
        <p:spPr>
          <a:xfrm>
            <a:off x="838200" y="365125"/>
            <a:ext cx="10515600" cy="1325563"/>
          </a:xfrm>
        </p:spPr>
        <p:txBody>
          <a:bodyPr>
            <a:normAutofit/>
          </a:bodyPr>
          <a:lstStyle/>
          <a:p>
            <a:r>
              <a:rPr lang="fr-CA" dirty="0"/>
              <a:t>Les freins </a:t>
            </a:r>
            <a:br>
              <a:rPr lang="fr-CA" dirty="0"/>
            </a:br>
            <a:r>
              <a:rPr lang="fr-CA" sz="3200" dirty="0"/>
              <a:t>à l’utilisation d’une mesure de soutien</a:t>
            </a:r>
          </a:p>
        </p:txBody>
      </p:sp>
      <p:sp>
        <p:nvSpPr>
          <p:cNvPr id="6" name="Rectangle 5">
            <a:extLst>
              <a:ext uri="{FF2B5EF4-FFF2-40B4-BE49-F238E27FC236}">
                <a16:creationId xmlns:a16="http://schemas.microsoft.com/office/drawing/2014/main" id="{34F120B7-4E62-D393-B940-51601AABF897}"/>
              </a:ext>
            </a:extLst>
          </p:cNvPr>
          <p:cNvSpPr>
            <a:spLocks noGrp="1" noRot="1" noMove="1" noResize="1" noEditPoints="1" noAdjustHandles="1" noChangeArrowheads="1" noChangeShapeType="1"/>
          </p:cNvSpPr>
          <p:nvPr/>
        </p:nvSpPr>
        <p:spPr>
          <a:xfrm>
            <a:off x="0" y="4926564"/>
            <a:ext cx="12192000" cy="19314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extLst>
              <a:ext uri="{FF2B5EF4-FFF2-40B4-BE49-F238E27FC236}">
                <a16:creationId xmlns:a16="http://schemas.microsoft.com/office/drawing/2014/main" id="{87EE3437-297B-F79D-1436-F7D122ED0633}"/>
              </a:ext>
            </a:extLst>
          </p:cNvPr>
          <p:cNvSpPr>
            <a:spLocks noGrp="1" noRot="1" noMove="1" noResize="1" noEditPoints="1" noAdjustHandles="1" noChangeArrowheads="1" noChangeShapeType="1"/>
          </p:cNvSpPr>
          <p:nvPr/>
        </p:nvSpPr>
        <p:spPr>
          <a:xfrm>
            <a:off x="637200" y="2411648"/>
            <a:ext cx="11304000" cy="9498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72000" rtlCol="0" anchor="t">
            <a:spAutoFit/>
          </a:bodyPr>
          <a:lstStyle/>
          <a:p>
            <a:pPr marL="0" indent="0">
              <a:buNone/>
            </a:pPr>
            <a:r>
              <a:rPr lang="fr-CA" i="1" dirty="0">
                <a:solidFill>
                  <a:schemeClr val="accent3"/>
                </a:solidFill>
              </a:rPr>
              <a:t>« En fait, je n'ai pas vraiment eu besoin de l'aide du collège pour m'intégrer, parce que ma tante a veillé à ce qu'une personne m’aide […], mais elle fait [la] deuxième année en Soins infirmiers, et elle, elle était vraiment comme mon guide, donc c'est elle qui m'a tout appris. » </a:t>
            </a:r>
            <a:r>
              <a:rPr lang="fr-FR" sz="1400" i="1" dirty="0">
                <a:solidFill>
                  <a:schemeClr val="tx1"/>
                </a:solidFill>
              </a:rPr>
              <a:t>– Personne étudiante 28, collégial</a:t>
            </a:r>
            <a:endParaRPr lang="fr-FR" sz="1600" i="1" dirty="0">
              <a:solidFill>
                <a:schemeClr val="tx1"/>
              </a:solidFill>
            </a:endParaRPr>
          </a:p>
        </p:txBody>
      </p:sp>
      <p:sp>
        <p:nvSpPr>
          <p:cNvPr id="11" name="Rectangle : coins arrondis 10">
            <a:extLst>
              <a:ext uri="{FF2B5EF4-FFF2-40B4-BE49-F238E27FC236}">
                <a16:creationId xmlns:a16="http://schemas.microsoft.com/office/drawing/2014/main" id="{3D300ACB-AAC8-6FB7-FB18-59A432436A49}"/>
              </a:ext>
            </a:extLst>
          </p:cNvPr>
          <p:cNvSpPr>
            <a:spLocks noGrp="1" noRot="1" noMove="1" noResize="1" noEditPoints="1" noAdjustHandles="1" noChangeArrowheads="1" noChangeShapeType="1"/>
          </p:cNvSpPr>
          <p:nvPr/>
        </p:nvSpPr>
        <p:spPr>
          <a:xfrm>
            <a:off x="637200" y="2004746"/>
            <a:ext cx="11304000" cy="3960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200" b="1" dirty="0">
                <a:solidFill>
                  <a:schemeClr val="bg1"/>
                </a:solidFill>
                <a:latin typeface="+mj-lt"/>
              </a:rPr>
              <a:t>L’absence de besoin ressenti</a:t>
            </a:r>
          </a:p>
        </p:txBody>
      </p:sp>
      <p:sp>
        <p:nvSpPr>
          <p:cNvPr id="14" name="Rectangle : coins arrondis 13">
            <a:extLst>
              <a:ext uri="{FF2B5EF4-FFF2-40B4-BE49-F238E27FC236}">
                <a16:creationId xmlns:a16="http://schemas.microsoft.com/office/drawing/2014/main" id="{512A0544-D08D-8596-1207-C73F0C23A74B}"/>
              </a:ext>
            </a:extLst>
          </p:cNvPr>
          <p:cNvSpPr>
            <a:spLocks noGrp="1" noRot="1" noMove="1" noResize="1" noEditPoints="1" noAdjustHandles="1" noChangeArrowheads="1" noChangeShapeType="1"/>
          </p:cNvSpPr>
          <p:nvPr/>
        </p:nvSpPr>
        <p:spPr>
          <a:xfrm>
            <a:off x="637200" y="3736883"/>
            <a:ext cx="11304000" cy="39600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000" b="1" dirty="0">
                <a:solidFill>
                  <a:schemeClr val="bg1"/>
                </a:solidFill>
                <a:latin typeface="+mj-lt"/>
              </a:rPr>
              <a:t>Le manque de pertinence perçu des mesures au regard des besoins de socialisation</a:t>
            </a:r>
          </a:p>
        </p:txBody>
      </p:sp>
      <p:grpSp>
        <p:nvGrpSpPr>
          <p:cNvPr id="15" name="Groupe 14">
            <a:extLst>
              <a:ext uri="{FF2B5EF4-FFF2-40B4-BE49-F238E27FC236}">
                <a16:creationId xmlns:a16="http://schemas.microsoft.com/office/drawing/2014/main" id="{60091E49-70FB-4DC8-1507-355926AF433C}"/>
              </a:ext>
            </a:extLst>
          </p:cNvPr>
          <p:cNvGrpSpPr>
            <a:grpSpLocks noGrp="1" noUngrp="1" noRot="1" noMove="1" noResize="1"/>
          </p:cNvGrpSpPr>
          <p:nvPr/>
        </p:nvGrpSpPr>
        <p:grpSpPr>
          <a:xfrm>
            <a:off x="637200" y="4909654"/>
            <a:ext cx="11304000" cy="1018214"/>
            <a:chOff x="786058" y="4644731"/>
            <a:chExt cx="11304000" cy="1018214"/>
          </a:xfrm>
        </p:grpSpPr>
        <p:sp>
          <p:nvSpPr>
            <p:cNvPr id="16" name="Rectangle 15">
              <a:extLst>
                <a:ext uri="{FF2B5EF4-FFF2-40B4-BE49-F238E27FC236}">
                  <a16:creationId xmlns:a16="http://schemas.microsoft.com/office/drawing/2014/main" id="{40104235-87AA-6711-A8BF-E8D222EA48CD}"/>
                </a:ext>
              </a:extLst>
            </p:cNvPr>
            <p:cNvSpPr>
              <a:spLocks noGrp="1" noRot="1" noMove="1" noResize="1" noEditPoints="1" noAdjustHandles="1" noChangeArrowheads="1" noChangeShapeType="1"/>
            </p:cNvSpPr>
            <p:nvPr/>
          </p:nvSpPr>
          <p:spPr>
            <a:xfrm>
              <a:off x="786058" y="5051633"/>
              <a:ext cx="11304000" cy="6113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72000" rtlCol="0" anchor="t">
              <a:spAutoFit/>
            </a:bodyPr>
            <a:lstStyle/>
            <a:p>
              <a:pPr marL="0" indent="0">
                <a:buNone/>
              </a:pPr>
              <a:r>
                <a:rPr lang="fr-CA" i="1" dirty="0">
                  <a:solidFill>
                    <a:schemeClr val="accent2"/>
                  </a:solidFill>
                </a:rPr>
                <a:t>« Nos cours sont trop remplis et notre horaire est accoté [qui a atteint le maximum de sa capacité]. » </a:t>
              </a:r>
              <a:br>
                <a:rPr lang="fr-CA" i="1" dirty="0">
                  <a:solidFill>
                    <a:schemeClr val="accent2"/>
                  </a:solidFill>
                </a:rPr>
              </a:br>
              <a:r>
                <a:rPr lang="fr-FR" sz="1400" i="1" dirty="0">
                  <a:solidFill>
                    <a:schemeClr val="tx1"/>
                  </a:solidFill>
                </a:rPr>
                <a:t>– Personne étudiante 36, universitaire</a:t>
              </a:r>
            </a:p>
          </p:txBody>
        </p:sp>
        <p:sp>
          <p:nvSpPr>
            <p:cNvPr id="17" name="Rectangle : coins arrondis 16">
              <a:extLst>
                <a:ext uri="{FF2B5EF4-FFF2-40B4-BE49-F238E27FC236}">
                  <a16:creationId xmlns:a16="http://schemas.microsoft.com/office/drawing/2014/main" id="{CC973369-1180-895B-01F8-2C6DCFE9DBFA}"/>
                </a:ext>
              </a:extLst>
            </p:cNvPr>
            <p:cNvSpPr>
              <a:spLocks noGrp="1" noRot="1" noMove="1" noResize="1" noEditPoints="1" noAdjustHandles="1" noChangeArrowheads="1" noChangeShapeType="1"/>
            </p:cNvSpPr>
            <p:nvPr/>
          </p:nvSpPr>
          <p:spPr>
            <a:xfrm>
              <a:off x="786058" y="4644731"/>
              <a:ext cx="11304000" cy="3960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0" rIns="72000" bIns="0" rtlCol="0" anchor="ctr"/>
            <a:lstStyle/>
            <a:p>
              <a:pPr marL="0" indent="0">
                <a:buNone/>
              </a:pPr>
              <a:r>
                <a:rPr lang="fr-CA" sz="2200" b="1" dirty="0">
                  <a:solidFill>
                    <a:schemeClr val="bg1"/>
                  </a:solidFill>
                  <a:latin typeface="+mj-lt"/>
                </a:rPr>
                <a:t>Des contraintes personnelles et organisationnelles </a:t>
              </a:r>
            </a:p>
          </p:txBody>
        </p:sp>
      </p:grpSp>
      <p:sp>
        <p:nvSpPr>
          <p:cNvPr id="19" name="Forme libre : forme 18">
            <a:extLst>
              <a:ext uri="{FF2B5EF4-FFF2-40B4-BE49-F238E27FC236}">
                <a16:creationId xmlns:a16="http://schemas.microsoft.com/office/drawing/2014/main" id="{725ED43F-076F-5B35-9B3D-BCEA85F73C65}"/>
              </a:ext>
            </a:extLst>
          </p:cNvPr>
          <p:cNvSpPr>
            <a:spLocks noGrp="1" noRot="1" noChangeAspect="1" noMove="1" noResize="1" noEditPoints="1" noAdjustHandles="1" noChangeArrowheads="1" noChangeShapeType="1"/>
          </p:cNvSpPr>
          <p:nvPr/>
        </p:nvSpPr>
        <p:spPr>
          <a:xfrm>
            <a:off x="250957" y="216360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rgbClr val="1B8694"/>
          </a:solidFill>
          <a:ln w="8467" cap="flat">
            <a:noFill/>
            <a:prstDash val="solid"/>
            <a:miter/>
          </a:ln>
        </p:spPr>
        <p:txBody>
          <a:bodyPr rtlCol="0" anchor="ctr"/>
          <a:lstStyle/>
          <a:p>
            <a:endParaRPr lang="fr-CA"/>
          </a:p>
        </p:txBody>
      </p:sp>
      <p:sp>
        <p:nvSpPr>
          <p:cNvPr id="20" name="Forme libre : forme 19">
            <a:extLst>
              <a:ext uri="{FF2B5EF4-FFF2-40B4-BE49-F238E27FC236}">
                <a16:creationId xmlns:a16="http://schemas.microsoft.com/office/drawing/2014/main" id="{BBA34C71-7F0B-7017-3AC9-A9599E1B41B5}"/>
              </a:ext>
            </a:extLst>
          </p:cNvPr>
          <p:cNvSpPr>
            <a:spLocks noGrp="1" noRot="1" noChangeAspect="1" noMove="1" noResize="1" noEditPoints="1" noAdjustHandles="1" noChangeArrowheads="1" noChangeShapeType="1"/>
          </p:cNvSpPr>
          <p:nvPr/>
        </p:nvSpPr>
        <p:spPr>
          <a:xfrm>
            <a:off x="250957" y="389520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4"/>
          </a:solidFill>
          <a:ln w="8467" cap="flat">
            <a:noFill/>
            <a:prstDash val="solid"/>
            <a:miter/>
          </a:ln>
        </p:spPr>
        <p:txBody>
          <a:bodyPr rtlCol="0" anchor="ctr"/>
          <a:lstStyle/>
          <a:p>
            <a:endParaRPr lang="fr-CA"/>
          </a:p>
        </p:txBody>
      </p:sp>
      <p:sp>
        <p:nvSpPr>
          <p:cNvPr id="21" name="Forme libre : forme 20">
            <a:extLst>
              <a:ext uri="{FF2B5EF4-FFF2-40B4-BE49-F238E27FC236}">
                <a16:creationId xmlns:a16="http://schemas.microsoft.com/office/drawing/2014/main" id="{B725DF8A-1C42-CB9D-F07D-8CA59B02B267}"/>
              </a:ext>
            </a:extLst>
          </p:cNvPr>
          <p:cNvSpPr>
            <a:spLocks noGrp="1" noRot="1" noChangeAspect="1" noMove="1" noResize="1" noEditPoints="1" noAdjustHandles="1" noChangeArrowheads="1" noChangeShapeType="1"/>
          </p:cNvSpPr>
          <p:nvPr/>
        </p:nvSpPr>
        <p:spPr>
          <a:xfrm>
            <a:off x="250957" y="5067370"/>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2"/>
          </a:solidFill>
          <a:ln w="8467" cap="flat">
            <a:noFill/>
            <a:prstDash val="solid"/>
            <a:miter/>
          </a:ln>
        </p:spPr>
        <p:txBody>
          <a:bodyPr rtlCol="0" anchor="ctr"/>
          <a:lstStyle/>
          <a:p>
            <a:endParaRPr lang="fr-CA"/>
          </a:p>
        </p:txBody>
      </p:sp>
      <p:sp>
        <p:nvSpPr>
          <p:cNvPr id="22" name="Forme libre : forme 21">
            <a:extLst>
              <a:ext uri="{FF2B5EF4-FFF2-40B4-BE49-F238E27FC236}">
                <a16:creationId xmlns:a16="http://schemas.microsoft.com/office/drawing/2014/main" id="{EDBF5D90-D738-6F7D-8613-AE57BA374AAE}"/>
              </a:ext>
            </a:extLst>
          </p:cNvPr>
          <p:cNvSpPr>
            <a:spLocks noGrp="1" noRot="1" noChangeAspect="1" noMove="1" noResize="1" noEditPoints="1" noAdjustHandles="1" noChangeArrowheads="1" noChangeShapeType="1"/>
          </p:cNvSpPr>
          <p:nvPr/>
        </p:nvSpPr>
        <p:spPr>
          <a:xfrm flipV="1">
            <a:off x="250957" y="3068745"/>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rgbClr val="1B8694"/>
          </a:solidFill>
          <a:ln w="8467" cap="flat">
            <a:noFill/>
            <a:prstDash val="solid"/>
            <a:miter/>
          </a:ln>
        </p:spPr>
        <p:txBody>
          <a:bodyPr rtlCol="0" anchor="ctr"/>
          <a:lstStyle/>
          <a:p>
            <a:endParaRPr lang="fr-CA"/>
          </a:p>
        </p:txBody>
      </p:sp>
      <p:sp>
        <p:nvSpPr>
          <p:cNvPr id="24" name="Forme libre : forme 23">
            <a:extLst>
              <a:ext uri="{FF2B5EF4-FFF2-40B4-BE49-F238E27FC236}">
                <a16:creationId xmlns:a16="http://schemas.microsoft.com/office/drawing/2014/main" id="{ABFF170F-3D33-43F2-B5E5-584BF24196AC}"/>
              </a:ext>
            </a:extLst>
          </p:cNvPr>
          <p:cNvSpPr>
            <a:spLocks noGrp="1" noRot="1" noChangeAspect="1" noMove="1" noResize="1" noEditPoints="1" noAdjustHandles="1" noChangeArrowheads="1" noChangeShapeType="1"/>
          </p:cNvSpPr>
          <p:nvPr/>
        </p:nvSpPr>
        <p:spPr>
          <a:xfrm flipV="1">
            <a:off x="250957" y="5641204"/>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2"/>
          </a:solidFill>
          <a:ln w="8467" cap="flat">
            <a:noFill/>
            <a:prstDash val="solid"/>
            <a:miter/>
          </a:ln>
        </p:spPr>
        <p:txBody>
          <a:bodyPr rtlCol="0" anchor="ctr"/>
          <a:lstStyle/>
          <a:p>
            <a:endParaRPr lang="fr-CA"/>
          </a:p>
        </p:txBody>
      </p:sp>
      <p:sp>
        <p:nvSpPr>
          <p:cNvPr id="25" name="Forme libre : forme 24">
            <a:extLst>
              <a:ext uri="{FF2B5EF4-FFF2-40B4-BE49-F238E27FC236}">
                <a16:creationId xmlns:a16="http://schemas.microsoft.com/office/drawing/2014/main" id="{41C110ED-EE77-0BD6-342E-16EA46DCB3B1}"/>
              </a:ext>
            </a:extLst>
          </p:cNvPr>
          <p:cNvSpPr>
            <a:spLocks noGrp="1" noRot="1" noChangeAspect="1" noMove="1" noResize="1" noEditPoints="1" noAdjustHandles="1" noChangeArrowheads="1" noChangeShapeType="1"/>
          </p:cNvSpPr>
          <p:nvPr/>
        </p:nvSpPr>
        <p:spPr>
          <a:xfrm flipV="1">
            <a:off x="250957" y="4306736"/>
            <a:ext cx="330895" cy="330935"/>
          </a:xfrm>
          <a:custGeom>
            <a:avLst/>
            <a:gdLst>
              <a:gd name="connsiteX0" fmla="*/ 136364 w 561542"/>
              <a:gd name="connsiteY0" fmla="*/ 514350 h 561610"/>
              <a:gd name="connsiteX1" fmla="*/ 136364 w 561542"/>
              <a:gd name="connsiteY1" fmla="*/ 561611 h 561610"/>
              <a:gd name="connsiteX2" fmla="*/ 0 w 561542"/>
              <a:gd name="connsiteY2" fmla="*/ 561611 h 561610"/>
              <a:gd name="connsiteX3" fmla="*/ 0 w 561542"/>
              <a:gd name="connsiteY3" fmla="*/ 244771 h 561610"/>
              <a:gd name="connsiteX4" fmla="*/ 1194 w 561542"/>
              <a:gd name="connsiteY4" fmla="*/ 220794 h 561610"/>
              <a:gd name="connsiteX5" fmla="*/ 4733 w 561542"/>
              <a:gd name="connsiteY5" fmla="*/ 197011 h 561610"/>
              <a:gd name="connsiteX6" fmla="*/ 10549 w 561542"/>
              <a:gd name="connsiteY6" fmla="*/ 173728 h 561610"/>
              <a:gd name="connsiteX7" fmla="*/ 18652 w 561542"/>
              <a:gd name="connsiteY7" fmla="*/ 151105 h 561610"/>
              <a:gd name="connsiteX8" fmla="*/ 28905 w 561542"/>
              <a:gd name="connsiteY8" fmla="*/ 129379 h 561610"/>
              <a:gd name="connsiteX9" fmla="*/ 41275 w 561542"/>
              <a:gd name="connsiteY9" fmla="*/ 108805 h 561610"/>
              <a:gd name="connsiteX10" fmla="*/ 55592 w 561542"/>
              <a:gd name="connsiteY10" fmla="*/ 89493 h 561610"/>
              <a:gd name="connsiteX11" fmla="*/ 71704 w 561542"/>
              <a:gd name="connsiteY11" fmla="*/ 71704 h 561610"/>
              <a:gd name="connsiteX12" fmla="*/ 89493 w 561542"/>
              <a:gd name="connsiteY12" fmla="*/ 55558 h 561610"/>
              <a:gd name="connsiteX13" fmla="*/ 108814 w 561542"/>
              <a:gd name="connsiteY13" fmla="*/ 41275 h 561610"/>
              <a:gd name="connsiteX14" fmla="*/ 129413 w 561542"/>
              <a:gd name="connsiteY14" fmla="*/ 28905 h 561610"/>
              <a:gd name="connsiteX15" fmla="*/ 151113 w 561542"/>
              <a:gd name="connsiteY15" fmla="*/ 18652 h 561610"/>
              <a:gd name="connsiteX16" fmla="*/ 173736 w 561542"/>
              <a:gd name="connsiteY16" fmla="*/ 10549 h 561610"/>
              <a:gd name="connsiteX17" fmla="*/ 197053 w 561542"/>
              <a:gd name="connsiteY17" fmla="*/ 4699 h 561610"/>
              <a:gd name="connsiteX18" fmla="*/ 220794 w 561542"/>
              <a:gd name="connsiteY18" fmla="*/ 1185 h 561610"/>
              <a:gd name="connsiteX19" fmla="*/ 244805 w 561542"/>
              <a:gd name="connsiteY19" fmla="*/ 0 h 561610"/>
              <a:gd name="connsiteX20" fmla="*/ 514316 w 561542"/>
              <a:gd name="connsiteY20" fmla="*/ 102 h 561610"/>
              <a:gd name="connsiteX21" fmla="*/ 561543 w 561542"/>
              <a:gd name="connsiteY21" fmla="*/ 102 h 561610"/>
              <a:gd name="connsiteX22" fmla="*/ 561543 w 561542"/>
              <a:gd name="connsiteY22" fmla="*/ 136423 h 561610"/>
              <a:gd name="connsiteX23" fmla="*/ 514316 w 561542"/>
              <a:gd name="connsiteY23" fmla="*/ 136423 h 561610"/>
              <a:gd name="connsiteX24" fmla="*/ 297620 w 561542"/>
              <a:gd name="connsiteY24" fmla="*/ 136390 h 561610"/>
              <a:gd name="connsiteX25" fmla="*/ 281813 w 561542"/>
              <a:gd name="connsiteY25" fmla="*/ 137185 h 561610"/>
              <a:gd name="connsiteX26" fmla="*/ 266141 w 561542"/>
              <a:gd name="connsiteY26" fmla="*/ 139497 h 561610"/>
              <a:gd name="connsiteX27" fmla="*/ 250791 w 561542"/>
              <a:gd name="connsiteY27" fmla="*/ 143341 h 561610"/>
              <a:gd name="connsiteX28" fmla="*/ 235873 w 561542"/>
              <a:gd name="connsiteY28" fmla="*/ 148692 h 561610"/>
              <a:gd name="connsiteX29" fmla="*/ 221590 w 561542"/>
              <a:gd name="connsiteY29" fmla="*/ 155440 h 561610"/>
              <a:gd name="connsiteX30" fmla="*/ 207992 w 561542"/>
              <a:gd name="connsiteY30" fmla="*/ 163576 h 561610"/>
              <a:gd name="connsiteX31" fmla="*/ 195292 w 561542"/>
              <a:gd name="connsiteY31" fmla="*/ 173000 h 561610"/>
              <a:gd name="connsiteX32" fmla="*/ 183557 w 561542"/>
              <a:gd name="connsiteY32" fmla="*/ 183651 h 561610"/>
              <a:gd name="connsiteX33" fmla="*/ 172906 w 561542"/>
              <a:gd name="connsiteY33" fmla="*/ 195394 h 561610"/>
              <a:gd name="connsiteX34" fmla="*/ 163483 w 561542"/>
              <a:gd name="connsiteY34" fmla="*/ 208094 h 561610"/>
              <a:gd name="connsiteX35" fmla="*/ 155347 w 561542"/>
              <a:gd name="connsiteY35" fmla="*/ 221683 h 561610"/>
              <a:gd name="connsiteX36" fmla="*/ 148565 w 561542"/>
              <a:gd name="connsiteY36" fmla="*/ 236008 h 561610"/>
              <a:gd name="connsiteX37" fmla="*/ 143239 w 561542"/>
              <a:gd name="connsiteY37" fmla="*/ 250893 h 561610"/>
              <a:gd name="connsiteX38" fmla="*/ 139404 w 561542"/>
              <a:gd name="connsiteY38" fmla="*/ 266268 h 561610"/>
              <a:gd name="connsiteX39" fmla="*/ 137084 w 561542"/>
              <a:gd name="connsiteY39" fmla="*/ 281915 h 561610"/>
              <a:gd name="connsiteX40" fmla="*/ 136297 w 561542"/>
              <a:gd name="connsiteY40" fmla="*/ 297722 h 56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1542" h="561610">
                <a:moveTo>
                  <a:pt x="136364" y="514350"/>
                </a:moveTo>
                <a:lnTo>
                  <a:pt x="136364" y="561611"/>
                </a:lnTo>
                <a:lnTo>
                  <a:pt x="0" y="561611"/>
                </a:lnTo>
                <a:lnTo>
                  <a:pt x="0" y="244771"/>
                </a:lnTo>
                <a:cubicBezTo>
                  <a:pt x="0" y="236770"/>
                  <a:pt x="398" y="228761"/>
                  <a:pt x="1194" y="220794"/>
                </a:cubicBezTo>
                <a:cubicBezTo>
                  <a:pt x="1981" y="212827"/>
                  <a:pt x="3141" y="204885"/>
                  <a:pt x="4733" y="197011"/>
                </a:cubicBezTo>
                <a:cubicBezTo>
                  <a:pt x="6282" y="189179"/>
                  <a:pt x="8238" y="181407"/>
                  <a:pt x="10549" y="173728"/>
                </a:cubicBezTo>
                <a:cubicBezTo>
                  <a:pt x="12903" y="166057"/>
                  <a:pt x="15579" y="158513"/>
                  <a:pt x="18652" y="151105"/>
                </a:cubicBezTo>
                <a:cubicBezTo>
                  <a:pt x="21725" y="143696"/>
                  <a:pt x="25137" y="136457"/>
                  <a:pt x="28905" y="129379"/>
                </a:cubicBezTo>
                <a:cubicBezTo>
                  <a:pt x="32707" y="122335"/>
                  <a:pt x="36813" y="115460"/>
                  <a:pt x="41275" y="108805"/>
                </a:cubicBezTo>
                <a:cubicBezTo>
                  <a:pt x="45737" y="102125"/>
                  <a:pt x="50504" y="95682"/>
                  <a:pt x="55592" y="89493"/>
                </a:cubicBezTo>
                <a:cubicBezTo>
                  <a:pt x="60655" y="83312"/>
                  <a:pt x="66049" y="77360"/>
                  <a:pt x="71704" y="71704"/>
                </a:cubicBezTo>
                <a:cubicBezTo>
                  <a:pt x="77394" y="66048"/>
                  <a:pt x="83312" y="60655"/>
                  <a:pt x="89493" y="55558"/>
                </a:cubicBezTo>
                <a:cubicBezTo>
                  <a:pt x="95716" y="50470"/>
                  <a:pt x="102133" y="45703"/>
                  <a:pt x="108814" y="41275"/>
                </a:cubicBezTo>
                <a:cubicBezTo>
                  <a:pt x="115460" y="36805"/>
                  <a:pt x="122335" y="32673"/>
                  <a:pt x="129413" y="28905"/>
                </a:cubicBezTo>
                <a:cubicBezTo>
                  <a:pt x="136491" y="25137"/>
                  <a:pt x="143705" y="21692"/>
                  <a:pt x="151113" y="18652"/>
                </a:cubicBezTo>
                <a:cubicBezTo>
                  <a:pt x="158522" y="15579"/>
                  <a:pt x="166057" y="12861"/>
                  <a:pt x="173736" y="10549"/>
                </a:cubicBezTo>
                <a:cubicBezTo>
                  <a:pt x="181407" y="8204"/>
                  <a:pt x="189179" y="6282"/>
                  <a:pt x="197053" y="4699"/>
                </a:cubicBezTo>
                <a:cubicBezTo>
                  <a:pt x="204919" y="3141"/>
                  <a:pt x="212827" y="1981"/>
                  <a:pt x="220794" y="1185"/>
                </a:cubicBezTo>
                <a:cubicBezTo>
                  <a:pt x="228770" y="398"/>
                  <a:pt x="236771" y="0"/>
                  <a:pt x="244805" y="0"/>
                </a:cubicBezTo>
                <a:lnTo>
                  <a:pt x="514316" y="102"/>
                </a:lnTo>
                <a:lnTo>
                  <a:pt x="561543" y="102"/>
                </a:lnTo>
                <a:lnTo>
                  <a:pt x="561543" y="136423"/>
                </a:lnTo>
                <a:lnTo>
                  <a:pt x="514316" y="136423"/>
                </a:lnTo>
                <a:lnTo>
                  <a:pt x="297620" y="136390"/>
                </a:lnTo>
                <a:cubicBezTo>
                  <a:pt x="292328" y="136390"/>
                  <a:pt x="287071" y="136652"/>
                  <a:pt x="281813" y="137185"/>
                </a:cubicBezTo>
                <a:cubicBezTo>
                  <a:pt x="276555" y="137710"/>
                  <a:pt x="271331" y="138472"/>
                  <a:pt x="266141" y="139497"/>
                </a:cubicBezTo>
                <a:cubicBezTo>
                  <a:pt x="260976" y="140521"/>
                  <a:pt x="255854" y="141817"/>
                  <a:pt x="250791" y="143341"/>
                </a:cubicBezTo>
                <a:cubicBezTo>
                  <a:pt x="245736" y="144890"/>
                  <a:pt x="240775" y="146643"/>
                  <a:pt x="235873" y="148692"/>
                </a:cubicBezTo>
                <a:cubicBezTo>
                  <a:pt x="231013" y="150715"/>
                  <a:pt x="226255" y="152959"/>
                  <a:pt x="221590" y="155440"/>
                </a:cubicBezTo>
                <a:cubicBezTo>
                  <a:pt x="216924" y="157954"/>
                  <a:pt x="212395" y="160664"/>
                  <a:pt x="207992" y="163576"/>
                </a:cubicBezTo>
                <a:cubicBezTo>
                  <a:pt x="203598" y="166522"/>
                  <a:pt x="199365" y="169664"/>
                  <a:pt x="195292" y="173000"/>
                </a:cubicBezTo>
                <a:cubicBezTo>
                  <a:pt x="191194" y="176378"/>
                  <a:pt x="187291" y="179917"/>
                  <a:pt x="183557" y="183651"/>
                </a:cubicBezTo>
                <a:cubicBezTo>
                  <a:pt x="179815" y="187393"/>
                  <a:pt x="176276" y="191296"/>
                  <a:pt x="172906" y="195394"/>
                </a:cubicBezTo>
                <a:cubicBezTo>
                  <a:pt x="169562" y="199458"/>
                  <a:pt x="166421" y="203691"/>
                  <a:pt x="163483" y="208094"/>
                </a:cubicBezTo>
                <a:cubicBezTo>
                  <a:pt x="160536" y="212488"/>
                  <a:pt x="157827" y="217026"/>
                  <a:pt x="155347" y="221683"/>
                </a:cubicBezTo>
                <a:cubicBezTo>
                  <a:pt x="152866" y="226348"/>
                  <a:pt x="150614" y="231115"/>
                  <a:pt x="148565" y="236008"/>
                </a:cubicBezTo>
                <a:cubicBezTo>
                  <a:pt x="146550" y="240868"/>
                  <a:pt x="144797" y="245830"/>
                  <a:pt x="143239" y="250893"/>
                </a:cubicBezTo>
                <a:cubicBezTo>
                  <a:pt x="141715" y="255947"/>
                  <a:pt x="140428" y="261078"/>
                  <a:pt x="139404" y="266268"/>
                </a:cubicBezTo>
                <a:cubicBezTo>
                  <a:pt x="138379" y="271425"/>
                  <a:pt x="137583" y="276657"/>
                  <a:pt x="137084" y="281915"/>
                </a:cubicBezTo>
                <a:cubicBezTo>
                  <a:pt x="136559" y="287172"/>
                  <a:pt x="136297" y="292464"/>
                  <a:pt x="136297" y="297722"/>
                </a:cubicBezTo>
                <a:close/>
              </a:path>
            </a:pathLst>
          </a:custGeom>
          <a:solidFill>
            <a:schemeClr val="accent4"/>
          </a:solidFill>
          <a:ln w="8467" cap="flat">
            <a:noFill/>
            <a:prstDash val="solid"/>
            <a:miter/>
          </a:ln>
        </p:spPr>
        <p:txBody>
          <a:bodyPr rtlCol="0" anchor="ctr"/>
          <a:lstStyle/>
          <a:p>
            <a:endParaRPr lang="fr-CA"/>
          </a:p>
        </p:txBody>
      </p:sp>
      <p:sp>
        <p:nvSpPr>
          <p:cNvPr id="4" name="Freeform 6">
            <a:extLst>
              <a:ext uri="{FF2B5EF4-FFF2-40B4-BE49-F238E27FC236}">
                <a16:creationId xmlns:a16="http://schemas.microsoft.com/office/drawing/2014/main" id="{D6E06144-1FCD-BF81-B582-6A08766ABA34}"/>
              </a:ext>
            </a:extLst>
          </p:cNvPr>
          <p:cNvSpPr>
            <a:spLocks noChangeAspect="1"/>
          </p:cNvSpPr>
          <p:nvPr/>
        </p:nvSpPr>
        <p:spPr>
          <a:xfrm>
            <a:off x="1025990" y="383776"/>
            <a:ext cx="1168570" cy="1168570"/>
          </a:xfrm>
          <a:custGeom>
            <a:avLst/>
            <a:gdLst/>
            <a:ahLst/>
            <a:cxnLst/>
            <a:rect l="l" t="t" r="r" b="b"/>
            <a:pathLst>
              <a:path w="2650342" h="2650342">
                <a:moveTo>
                  <a:pt x="0" y="0"/>
                </a:moveTo>
                <a:lnTo>
                  <a:pt x="2650342" y="0"/>
                </a:lnTo>
                <a:lnTo>
                  <a:pt x="2650342" y="2650342"/>
                </a:lnTo>
                <a:lnTo>
                  <a:pt x="0" y="26503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CA"/>
          </a:p>
        </p:txBody>
      </p:sp>
      <p:sp>
        <p:nvSpPr>
          <p:cNvPr id="3" name="Rectangle 2">
            <a:extLst>
              <a:ext uri="{FF2B5EF4-FFF2-40B4-BE49-F238E27FC236}">
                <a16:creationId xmlns:a16="http://schemas.microsoft.com/office/drawing/2014/main" id="{262E438C-848D-2D30-199D-3F0E50B26475}"/>
              </a:ext>
            </a:extLst>
          </p:cNvPr>
          <p:cNvSpPr/>
          <p:nvPr/>
        </p:nvSpPr>
        <p:spPr>
          <a:xfrm>
            <a:off x="637200" y="4109250"/>
            <a:ext cx="11304000" cy="6728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rtlCol="0" anchor="t">
            <a:spAutoFit/>
          </a:bodyPr>
          <a:lstStyle/>
          <a:p>
            <a:pPr marL="0" indent="0">
              <a:buNone/>
            </a:pPr>
            <a:r>
              <a:rPr lang="fr-FR" i="1" dirty="0">
                <a:solidFill>
                  <a:schemeClr val="accent4">
                    <a:lumMod val="75000"/>
                  </a:schemeClr>
                </a:solidFill>
              </a:rPr>
              <a:t>« En plus, j’ai mon équipe de hockey (sport d’équipe) aussi, alors j’ai des amis déjà au cégep, alors je n’ai pas besoin de socialiser » </a:t>
            </a:r>
            <a:r>
              <a:rPr lang="fr-FR" sz="1400" i="1" dirty="0">
                <a:solidFill>
                  <a:schemeClr val="tx1"/>
                </a:solidFill>
              </a:rPr>
              <a:t>– Personne étudiante 17, collégial</a:t>
            </a:r>
          </a:p>
        </p:txBody>
      </p:sp>
    </p:spTree>
    <p:extLst>
      <p:ext uri="{BB962C8B-B14F-4D97-AF65-F5344CB8AC3E}">
        <p14:creationId xmlns:p14="http://schemas.microsoft.com/office/powerpoint/2010/main" val="108483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12C6A2-AABF-F1E3-CAA4-F8717237018B}"/>
              </a:ext>
            </a:extLst>
          </p:cNvPr>
          <p:cNvSpPr>
            <a:spLocks noGrp="1"/>
          </p:cNvSpPr>
          <p:nvPr>
            <p:ph type="title"/>
          </p:nvPr>
        </p:nvSpPr>
        <p:spPr>
          <a:xfrm>
            <a:off x="838200" y="594916"/>
            <a:ext cx="10515600" cy="1325563"/>
          </a:xfrm>
        </p:spPr>
        <p:txBody>
          <a:bodyPr>
            <a:normAutofit fontScale="90000"/>
          </a:bodyPr>
          <a:lstStyle/>
          <a:p>
            <a:r>
              <a:rPr lang="fr-CA" sz="4900" dirty="0"/>
              <a:t>Les recommandations </a:t>
            </a:r>
            <a:br>
              <a:rPr lang="fr-CA" dirty="0"/>
            </a:br>
            <a:r>
              <a:rPr lang="fr-CA" sz="3600" dirty="0"/>
              <a:t>émises par les personnes étudiantes pour </a:t>
            </a:r>
            <a:br>
              <a:rPr lang="fr-CA" sz="3600" dirty="0"/>
            </a:br>
            <a:r>
              <a:rPr lang="fr-CA" sz="3600" dirty="0"/>
              <a:t>optimiser l’utilisation des mesures de soutien</a:t>
            </a:r>
          </a:p>
        </p:txBody>
      </p:sp>
      <p:sp>
        <p:nvSpPr>
          <p:cNvPr id="8" name="Rectangle 7">
            <a:extLst>
              <a:ext uri="{FF2B5EF4-FFF2-40B4-BE49-F238E27FC236}">
                <a16:creationId xmlns:a16="http://schemas.microsoft.com/office/drawing/2014/main" id="{25768984-3452-6F60-8C9F-44DD763B98D6}"/>
              </a:ext>
            </a:extLst>
          </p:cNvPr>
          <p:cNvSpPr/>
          <p:nvPr/>
        </p:nvSpPr>
        <p:spPr>
          <a:xfrm>
            <a:off x="1026377" y="3296653"/>
            <a:ext cx="4644000" cy="19501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rtlCol="0" anchor="t">
            <a:spAutoFit/>
          </a:bodyPr>
          <a:lstStyle/>
          <a:p>
            <a:pPr marL="0" indent="0">
              <a:buNone/>
            </a:pPr>
            <a:r>
              <a:rPr lang="fr-CA" sz="2400" i="1" dirty="0">
                <a:solidFill>
                  <a:schemeClr val="accent2"/>
                </a:solidFill>
              </a:rPr>
              <a:t>« Peut-être mettre quelques affiches un peu partout qui expliquent comment ça fonctionne et que, si les personnes sont intéressées, d’aller vous voir. » </a:t>
            </a:r>
          </a:p>
          <a:p>
            <a:pPr marL="0" indent="0">
              <a:spcBef>
                <a:spcPts val="600"/>
              </a:spcBef>
              <a:buNone/>
            </a:pPr>
            <a:r>
              <a:rPr lang="fr-FR" i="1" dirty="0">
                <a:solidFill>
                  <a:schemeClr val="tx1"/>
                </a:solidFill>
              </a:rPr>
              <a:t>– Personne étudiante 31, collégial</a:t>
            </a:r>
            <a:endParaRPr lang="fr-FR" sz="2000" i="1" dirty="0">
              <a:solidFill>
                <a:schemeClr val="tx1"/>
              </a:solidFill>
            </a:endParaRPr>
          </a:p>
        </p:txBody>
      </p:sp>
      <p:sp>
        <p:nvSpPr>
          <p:cNvPr id="9" name="Rectangle 8">
            <a:extLst>
              <a:ext uri="{FF2B5EF4-FFF2-40B4-BE49-F238E27FC236}">
                <a16:creationId xmlns:a16="http://schemas.microsoft.com/office/drawing/2014/main" id="{8CD85E38-24DB-E941-EE5A-C91255763610}"/>
              </a:ext>
            </a:extLst>
          </p:cNvPr>
          <p:cNvSpPr/>
          <p:nvPr/>
        </p:nvSpPr>
        <p:spPr>
          <a:xfrm>
            <a:off x="6521623" y="3296653"/>
            <a:ext cx="4644000" cy="19501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tIns="72000" rtlCol="0" anchor="t">
            <a:spAutoFit/>
          </a:bodyPr>
          <a:lstStyle/>
          <a:p>
            <a:pPr marL="0" indent="0">
              <a:buNone/>
            </a:pPr>
            <a:r>
              <a:rPr lang="fr-CA" sz="2400" i="1" dirty="0">
                <a:solidFill>
                  <a:schemeClr val="accent2"/>
                </a:solidFill>
              </a:rPr>
              <a:t>« Le besoin de rencontrer d’autres personnes étudiantes et employées. L'association étudiante aussi […] peut-être qu'ils pourraient faire de la publicité. »</a:t>
            </a:r>
            <a:r>
              <a:rPr lang="fr-FR" sz="2400" i="1" dirty="0">
                <a:solidFill>
                  <a:schemeClr val="accent2"/>
                </a:solidFill>
              </a:rPr>
              <a:t> </a:t>
            </a:r>
          </a:p>
          <a:p>
            <a:pPr marL="0" indent="0">
              <a:spcBef>
                <a:spcPts val="600"/>
              </a:spcBef>
              <a:buNone/>
            </a:pPr>
            <a:r>
              <a:rPr lang="fr-FR" i="1" dirty="0">
                <a:solidFill>
                  <a:schemeClr val="tx1"/>
                </a:solidFill>
              </a:rPr>
              <a:t>– Personne étudiante 37, collégial</a:t>
            </a:r>
          </a:p>
        </p:txBody>
      </p:sp>
      <p:grpSp>
        <p:nvGrpSpPr>
          <p:cNvPr id="10" name="Groupe 9">
            <a:extLst>
              <a:ext uri="{FF2B5EF4-FFF2-40B4-BE49-F238E27FC236}">
                <a16:creationId xmlns:a16="http://schemas.microsoft.com/office/drawing/2014/main" id="{17668D69-E045-6DBB-3E2B-346C2F87A3D8}"/>
              </a:ext>
            </a:extLst>
          </p:cNvPr>
          <p:cNvGrpSpPr/>
          <p:nvPr/>
        </p:nvGrpSpPr>
        <p:grpSpPr>
          <a:xfrm>
            <a:off x="649390" y="2354474"/>
            <a:ext cx="10893220" cy="720000"/>
            <a:chOff x="802423" y="2289092"/>
            <a:chExt cx="3362471" cy="720000"/>
          </a:xfrm>
        </p:grpSpPr>
        <p:sp>
          <p:nvSpPr>
            <p:cNvPr id="11" name="Rectangle : coins arrondis 10">
              <a:extLst>
                <a:ext uri="{FF2B5EF4-FFF2-40B4-BE49-F238E27FC236}">
                  <a16:creationId xmlns:a16="http://schemas.microsoft.com/office/drawing/2014/main" id="{AB9EADCB-7891-2723-F0E5-A81C045B70E2}"/>
                </a:ext>
              </a:extLst>
            </p:cNvPr>
            <p:cNvSpPr/>
            <p:nvPr/>
          </p:nvSpPr>
          <p:spPr>
            <a:xfrm>
              <a:off x="815699" y="2319771"/>
              <a:ext cx="3335919" cy="65864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3000" dirty="0">
                  <a:solidFill>
                    <a:schemeClr val="bg1"/>
                  </a:solidFill>
                  <a:latin typeface="+mj-lt"/>
                </a:rPr>
                <a:t>Bonifier la promotion des mesures</a:t>
              </a:r>
            </a:p>
          </p:txBody>
        </p:sp>
        <p:sp>
          <p:nvSpPr>
            <p:cNvPr id="12" name="Rectangle : coins arrondis 11">
              <a:extLst>
                <a:ext uri="{FF2B5EF4-FFF2-40B4-BE49-F238E27FC236}">
                  <a16:creationId xmlns:a16="http://schemas.microsoft.com/office/drawing/2014/main" id="{A8910A05-34A6-D3E2-4B25-8BD37691D420}"/>
                </a:ext>
              </a:extLst>
            </p:cNvPr>
            <p:cNvSpPr/>
            <p:nvPr/>
          </p:nvSpPr>
          <p:spPr>
            <a:xfrm>
              <a:off x="802423" y="2289092"/>
              <a:ext cx="3362471" cy="720000"/>
            </a:xfrm>
            <a:prstGeom prst="roundRect">
              <a:avLst>
                <a:gd name="adj" fmla="val 50000"/>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3" name="Freeform 2">
            <a:extLst>
              <a:ext uri="{FF2B5EF4-FFF2-40B4-BE49-F238E27FC236}">
                <a16:creationId xmlns:a16="http://schemas.microsoft.com/office/drawing/2014/main" id="{CB760D4D-9259-303B-4A0C-28ABBDC9056B}"/>
              </a:ext>
            </a:extLst>
          </p:cNvPr>
          <p:cNvSpPr>
            <a:spLocks noGrp="1" noRot="1" noChangeAspect="1" noMove="1" noResize="1" noEditPoints="1" noAdjustHandles="1" noChangeArrowheads="1" noChangeShapeType="1"/>
          </p:cNvSpPr>
          <p:nvPr/>
        </p:nvSpPr>
        <p:spPr>
          <a:xfrm>
            <a:off x="311735" y="325771"/>
            <a:ext cx="1429283" cy="1404270"/>
          </a:xfrm>
          <a:custGeom>
            <a:avLst/>
            <a:gdLst/>
            <a:ahLst/>
            <a:cxnLst/>
            <a:rect l="l" t="t" r="r" b="b"/>
            <a:pathLst>
              <a:path w="4188092" h="4114800">
                <a:moveTo>
                  <a:pt x="0" y="0"/>
                </a:moveTo>
                <a:lnTo>
                  <a:pt x="4188092" y="0"/>
                </a:lnTo>
                <a:lnTo>
                  <a:pt x="418809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CA"/>
          </a:p>
        </p:txBody>
      </p:sp>
      <p:sp>
        <p:nvSpPr>
          <p:cNvPr id="4" name="Forme libre : forme 388">
            <a:extLst>
              <a:ext uri="{FF2B5EF4-FFF2-40B4-BE49-F238E27FC236}">
                <a16:creationId xmlns:a16="http://schemas.microsoft.com/office/drawing/2014/main" id="{53DD0B45-377C-D73F-D819-92111BCA1F9E}"/>
              </a:ext>
            </a:extLst>
          </p:cNvPr>
          <p:cNvSpPr/>
          <p:nvPr/>
        </p:nvSpPr>
        <p:spPr>
          <a:xfrm rot="16676198">
            <a:off x="369482" y="4918346"/>
            <a:ext cx="1847610" cy="307683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344737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79AD82EB-B38F-CFAB-B14C-68DA2AB2978B}"/>
              </a:ext>
            </a:extLst>
          </p:cNvPr>
          <p:cNvSpPr>
            <a:spLocks noGrp="1"/>
          </p:cNvSpPr>
          <p:nvPr>
            <p:ph type="title"/>
          </p:nvPr>
        </p:nvSpPr>
        <p:spPr>
          <a:xfrm>
            <a:off x="2425959" y="979714"/>
            <a:ext cx="7623110" cy="3109437"/>
          </a:xfrm>
        </p:spPr>
        <p:txBody>
          <a:bodyPr vert="horz" lIns="91440" tIns="45720" rIns="91440" bIns="45720" rtlCol="0" anchor="b">
            <a:normAutofit/>
          </a:bodyPr>
          <a:lstStyle/>
          <a:p>
            <a:r>
              <a:rPr lang="fr-FR" sz="4400" dirty="0">
                <a:solidFill>
                  <a:schemeClr val="bg1"/>
                </a:solidFill>
              </a:rPr>
              <a:t>Quelles sont </a:t>
            </a:r>
            <a:r>
              <a:rPr lang="fr-FR" sz="4400" u="sng" dirty="0">
                <a:solidFill>
                  <a:srgbClr val="F9BB01"/>
                </a:solidFill>
              </a:rPr>
              <a:t>les</a:t>
            </a:r>
            <a:r>
              <a:rPr lang="fr-FR" sz="4400" dirty="0">
                <a:solidFill>
                  <a:srgbClr val="F9BB01"/>
                </a:solidFill>
              </a:rPr>
              <a:t> mesures de soutien </a:t>
            </a:r>
            <a:r>
              <a:rPr lang="fr-FR" sz="4400" dirty="0">
                <a:solidFill>
                  <a:schemeClr val="bg1"/>
                </a:solidFill>
              </a:rPr>
              <a:t>aux transitions scolaires que vous mettez en place </a:t>
            </a:r>
            <a:r>
              <a:rPr lang="fr-FR" sz="4400" dirty="0">
                <a:solidFill>
                  <a:srgbClr val="F9BB01"/>
                </a:solidFill>
              </a:rPr>
              <a:t>dans vos milieux </a:t>
            </a:r>
            <a:r>
              <a:rPr lang="fr-FR" sz="4400" dirty="0">
                <a:solidFill>
                  <a:schemeClr val="bg1"/>
                </a:solidFill>
              </a:rPr>
              <a:t>?</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6E806168-99A7-BA8A-24DE-7FE61A1BD2D5}"/>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730BCAA4-FEF7-0557-7A0D-872F34B69F20}"/>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FB2796F4-59B0-A3E5-5321-9B1B232B19D0}"/>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C42CF302-7E7F-A6D8-2036-2172169CC379}"/>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2C0520E7-DCFC-951A-8C17-5649EB240588}"/>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81901AA5-C093-F7C3-2F86-70401BD2103F}"/>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8456865C-FA3C-0508-C9CB-9A49A76CB3DD}"/>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EC286E8B-4099-1C67-7169-8BC94133A28C}"/>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68D0C02A-E33E-4AF3-3EB5-E899DCF0F695}"/>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C6A4800B-D387-231A-3CDC-96794D8B34E2}"/>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sp>
        <p:nvSpPr>
          <p:cNvPr id="5" name="Forme libre : forme 388">
            <a:extLst>
              <a:ext uri="{FF2B5EF4-FFF2-40B4-BE49-F238E27FC236}">
                <a16:creationId xmlns:a16="http://schemas.microsoft.com/office/drawing/2014/main" id="{28B5B6C2-E7D1-7965-1713-2F1E0585A6AD}"/>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86521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79AD82EB-B38F-CFAB-B14C-68DA2AB2978B}"/>
              </a:ext>
            </a:extLst>
          </p:cNvPr>
          <p:cNvSpPr>
            <a:spLocks noGrp="1"/>
          </p:cNvSpPr>
          <p:nvPr>
            <p:ph type="title"/>
          </p:nvPr>
        </p:nvSpPr>
        <p:spPr>
          <a:xfrm>
            <a:off x="2425959" y="979714"/>
            <a:ext cx="7291782" cy="3109437"/>
          </a:xfrm>
        </p:spPr>
        <p:txBody>
          <a:bodyPr vert="horz" lIns="91440" tIns="45720" rIns="91440" bIns="45720" rtlCol="0" anchor="b">
            <a:normAutofit/>
          </a:bodyPr>
          <a:lstStyle/>
          <a:p>
            <a:r>
              <a:rPr lang="fr-CA" sz="4400" dirty="0">
                <a:solidFill>
                  <a:schemeClr val="bg1"/>
                </a:solidFill>
              </a:rPr>
              <a:t>Que pourriez-vous </a:t>
            </a:r>
            <a:r>
              <a:rPr lang="fr-CA" sz="4400" dirty="0">
                <a:solidFill>
                  <a:srgbClr val="F9BB01"/>
                </a:solidFill>
              </a:rPr>
              <a:t>bonifier </a:t>
            </a:r>
            <a:r>
              <a:rPr lang="fr-CA" sz="4400" u="sng" dirty="0">
                <a:solidFill>
                  <a:srgbClr val="F9BB01"/>
                </a:solidFill>
              </a:rPr>
              <a:t>une</a:t>
            </a:r>
            <a:r>
              <a:rPr lang="fr-CA" sz="4400" dirty="0">
                <a:solidFill>
                  <a:srgbClr val="F9BB01"/>
                </a:solidFill>
              </a:rPr>
              <a:t> mesure de soutien </a:t>
            </a:r>
            <a:r>
              <a:rPr lang="fr-CA" sz="4400" dirty="0">
                <a:solidFill>
                  <a:schemeClr val="bg1"/>
                </a:solidFill>
              </a:rPr>
              <a:t>à la transition que vous proposez ?</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6E806168-99A7-BA8A-24DE-7FE61A1BD2D5}"/>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730BCAA4-FEF7-0557-7A0D-872F34B69F20}"/>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FB2796F4-59B0-A3E5-5321-9B1B232B19D0}"/>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C42CF302-7E7F-A6D8-2036-2172169CC379}"/>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2C0520E7-DCFC-951A-8C17-5649EB240588}"/>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81901AA5-C093-F7C3-2F86-70401BD2103F}"/>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8456865C-FA3C-0508-C9CB-9A49A76CB3DD}"/>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EC286E8B-4099-1C67-7169-8BC94133A28C}"/>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68D0C02A-E33E-4AF3-3EB5-E899DCF0F695}"/>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C6A4800B-D387-231A-3CDC-96794D8B34E2}"/>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sp>
        <p:nvSpPr>
          <p:cNvPr id="3" name="Forme libre : forme 388">
            <a:extLst>
              <a:ext uri="{FF2B5EF4-FFF2-40B4-BE49-F238E27FC236}">
                <a16:creationId xmlns:a16="http://schemas.microsoft.com/office/drawing/2014/main" id="{A0FB8F3C-2CBC-C8F1-EA70-BFCBE58DF0D2}"/>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Tree>
    <p:extLst>
      <p:ext uri="{BB962C8B-B14F-4D97-AF65-F5344CB8AC3E}">
        <p14:creationId xmlns:p14="http://schemas.microsoft.com/office/powerpoint/2010/main" val="3240723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hlinkClick r:id="rId3"/>
            <a:extLst>
              <a:ext uri="{FF2B5EF4-FFF2-40B4-BE49-F238E27FC236}">
                <a16:creationId xmlns:a16="http://schemas.microsoft.com/office/drawing/2014/main" id="{D4CBAD3D-0DE2-5B13-F592-599A0AB5CA1F}"/>
              </a:ext>
            </a:extLst>
          </p:cNvPr>
          <p:cNvPicPr>
            <a:picLocks noChangeAspect="1"/>
          </p:cNvPicPr>
          <p:nvPr/>
        </p:nvPicPr>
        <p:blipFill>
          <a:blip r:embed="rId4"/>
          <a:srcRect l="1751" t="1857" r="1776" b="1367"/>
          <a:stretch/>
        </p:blipFill>
        <p:spPr>
          <a:xfrm rot="280049">
            <a:off x="5948776" y="1096751"/>
            <a:ext cx="3878089" cy="5055174"/>
          </a:xfrm>
          <a:prstGeom prst="rect">
            <a:avLst/>
          </a:prstGeom>
        </p:spPr>
      </p:pic>
      <p:sp>
        <p:nvSpPr>
          <p:cNvPr id="2" name="Forme libre : forme 388">
            <a:extLst>
              <a:ext uri="{FF2B5EF4-FFF2-40B4-BE49-F238E27FC236}">
                <a16:creationId xmlns:a16="http://schemas.microsoft.com/office/drawing/2014/main" id="{FE45CE38-F45A-DEEE-34D0-B3D2F8B868AC}"/>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3" name="Image 2">
            <a:hlinkClick r:id="rId3"/>
            <a:extLst>
              <a:ext uri="{FF2B5EF4-FFF2-40B4-BE49-F238E27FC236}">
                <a16:creationId xmlns:a16="http://schemas.microsoft.com/office/drawing/2014/main" id="{3DDF3359-BFEB-20CB-DC3E-2C9BA0CA4E9D}"/>
              </a:ext>
            </a:extLst>
          </p:cNvPr>
          <p:cNvPicPr>
            <a:picLocks noChangeAspect="1"/>
          </p:cNvPicPr>
          <p:nvPr/>
        </p:nvPicPr>
        <p:blipFill>
          <a:blip r:embed="rId5"/>
          <a:srcRect r="1427" b="1123"/>
          <a:stretch/>
        </p:blipFill>
        <p:spPr>
          <a:xfrm rot="21298176">
            <a:off x="1843308" y="1105167"/>
            <a:ext cx="3819116" cy="4993718"/>
          </a:xfrm>
          <a:prstGeom prst="rect">
            <a:avLst/>
          </a:prstGeom>
        </p:spPr>
      </p:pic>
      <p:sp>
        <p:nvSpPr>
          <p:cNvPr id="4" name="Titre 1">
            <a:extLst>
              <a:ext uri="{FF2B5EF4-FFF2-40B4-BE49-F238E27FC236}">
                <a16:creationId xmlns:a16="http://schemas.microsoft.com/office/drawing/2014/main" id="{6E5BE505-DAA0-B3E8-70E4-B3C9494BB295}"/>
              </a:ext>
            </a:extLst>
          </p:cNvPr>
          <p:cNvSpPr>
            <a:spLocks noGrp="1"/>
          </p:cNvSpPr>
          <p:nvPr>
            <p:ph type="title"/>
          </p:nvPr>
        </p:nvSpPr>
        <p:spPr>
          <a:xfrm>
            <a:off x="846239" y="0"/>
            <a:ext cx="10515600" cy="1325563"/>
          </a:xfrm>
        </p:spPr>
        <p:txBody>
          <a:bodyPr>
            <a:normAutofit/>
          </a:bodyPr>
          <a:lstStyle/>
          <a:p>
            <a:r>
              <a:rPr lang="fr-CA" sz="3600" dirty="0"/>
              <a:t>Quelques outils… </a:t>
            </a:r>
          </a:p>
        </p:txBody>
      </p:sp>
      <p:sp>
        <p:nvSpPr>
          <p:cNvPr id="7" name="ZoneTexte 6">
            <a:extLst>
              <a:ext uri="{FF2B5EF4-FFF2-40B4-BE49-F238E27FC236}">
                <a16:creationId xmlns:a16="http://schemas.microsoft.com/office/drawing/2014/main" id="{A8212BD5-939B-CFAF-8222-5802B7C754D2}"/>
              </a:ext>
            </a:extLst>
          </p:cNvPr>
          <p:cNvSpPr txBox="1"/>
          <p:nvPr/>
        </p:nvSpPr>
        <p:spPr>
          <a:xfrm>
            <a:off x="1781049" y="6041705"/>
            <a:ext cx="8979479" cy="646331"/>
          </a:xfrm>
          <a:prstGeom prst="rect">
            <a:avLst/>
          </a:prstGeom>
          <a:noFill/>
        </p:spPr>
        <p:txBody>
          <a:bodyPr wrap="square">
            <a:spAutoFit/>
          </a:bodyPr>
          <a:lstStyle/>
          <a:p>
            <a:r>
              <a:rPr lang="fr-CA" dirty="0">
                <a:hlinkClick r:id="rId3"/>
              </a:rPr>
              <a:t>https://</a:t>
            </a:r>
            <a:r>
              <a:rPr lang="fr-CA" dirty="0" err="1">
                <a:hlinkClick r:id="rId3"/>
              </a:rPr>
              <a:t>reseau.uquebec.ca</a:t>
            </a:r>
            <a:r>
              <a:rPr lang="fr-CA" dirty="0">
                <a:hlinkClick r:id="rId3"/>
              </a:rPr>
              <a:t>/</a:t>
            </a:r>
            <a:r>
              <a:rPr lang="fr-CA" dirty="0" err="1">
                <a:hlinkClick r:id="rId3"/>
              </a:rPr>
              <a:t>fr</a:t>
            </a:r>
            <a:r>
              <a:rPr lang="fr-CA" dirty="0">
                <a:hlinkClick r:id="rId3"/>
              </a:rPr>
              <a:t>/transitions-</a:t>
            </a:r>
            <a:r>
              <a:rPr lang="fr-CA" dirty="0" err="1">
                <a:hlinkClick r:id="rId3"/>
              </a:rPr>
              <a:t>reussies</a:t>
            </a:r>
            <a:r>
              <a:rPr lang="fr-CA" dirty="0">
                <a:hlinkClick r:id="rId3"/>
              </a:rPr>
              <a:t>/ressources/conditions-pour-la-creation-dun-environnement-capacitant-qui-favorise-lutilisation-des-mesures-daide-a-la-transition</a:t>
            </a:r>
            <a:endParaRPr lang="fr-CA" dirty="0"/>
          </a:p>
        </p:txBody>
      </p:sp>
    </p:spTree>
    <p:extLst>
      <p:ext uri="{BB962C8B-B14F-4D97-AF65-F5344CB8AC3E}">
        <p14:creationId xmlns:p14="http://schemas.microsoft.com/office/powerpoint/2010/main" val="402030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5B8BE8-9C7F-561A-2836-693E23E8106B}"/>
              </a:ext>
            </a:extLst>
          </p:cNvPr>
          <p:cNvSpPr>
            <a:spLocks noGrp="1"/>
          </p:cNvSpPr>
          <p:nvPr>
            <p:ph type="title"/>
          </p:nvPr>
        </p:nvSpPr>
        <p:spPr/>
        <p:txBody>
          <a:bodyPr/>
          <a:lstStyle/>
          <a:p>
            <a:endParaRPr lang="fr-CA"/>
          </a:p>
        </p:txBody>
      </p:sp>
      <p:pic>
        <p:nvPicPr>
          <p:cNvPr id="13" name="Image 12">
            <a:hlinkClick r:id="rId3"/>
            <a:extLst>
              <a:ext uri="{FF2B5EF4-FFF2-40B4-BE49-F238E27FC236}">
                <a16:creationId xmlns:a16="http://schemas.microsoft.com/office/drawing/2014/main" id="{79124C7B-EA9E-835A-1091-524E30357593}"/>
              </a:ext>
            </a:extLst>
          </p:cNvPr>
          <p:cNvPicPr>
            <a:picLocks noChangeAspect="1"/>
          </p:cNvPicPr>
          <p:nvPr/>
        </p:nvPicPr>
        <p:blipFill>
          <a:blip r:embed="rId4"/>
          <a:srcRect l="662" r="3121"/>
          <a:stretch>
            <a:fillRect/>
          </a:stretch>
        </p:blipFill>
        <p:spPr>
          <a:xfrm rot="379203">
            <a:off x="6363026" y="1235974"/>
            <a:ext cx="3817696" cy="5062154"/>
          </a:xfrm>
          <a:prstGeom prst="rect">
            <a:avLst/>
          </a:prstGeom>
          <a:effectLst>
            <a:outerShdw blurRad="63500" sx="102000" sy="102000" algn="ctr" rotWithShape="0">
              <a:prstClr val="black">
                <a:alpha val="40000"/>
              </a:prstClr>
            </a:outerShdw>
          </a:effectLst>
        </p:spPr>
      </p:pic>
      <p:pic>
        <p:nvPicPr>
          <p:cNvPr id="4" name="Image 3">
            <a:hlinkClick r:id="rId3"/>
            <a:extLst>
              <a:ext uri="{FF2B5EF4-FFF2-40B4-BE49-F238E27FC236}">
                <a16:creationId xmlns:a16="http://schemas.microsoft.com/office/drawing/2014/main" id="{27F98599-C331-9982-9EE0-2CC4F27F3886}"/>
              </a:ext>
            </a:extLst>
          </p:cNvPr>
          <p:cNvPicPr>
            <a:picLocks noChangeAspect="1"/>
          </p:cNvPicPr>
          <p:nvPr/>
        </p:nvPicPr>
        <p:blipFill>
          <a:blip r:embed="rId5"/>
          <a:srcRect b="1374"/>
          <a:stretch/>
        </p:blipFill>
        <p:spPr>
          <a:xfrm rot="21345541">
            <a:off x="2303845" y="939914"/>
            <a:ext cx="3869248" cy="4924165"/>
          </a:xfrm>
          <a:prstGeom prst="rect">
            <a:avLst/>
          </a:prstGeom>
          <a:effectLst>
            <a:outerShdw blurRad="63500" sx="102000" sy="102000" algn="ctr" rotWithShape="0">
              <a:prstClr val="black">
                <a:alpha val="40000"/>
              </a:prstClr>
            </a:outerShdw>
          </a:effectLst>
        </p:spPr>
      </p:pic>
      <p:sp>
        <p:nvSpPr>
          <p:cNvPr id="6" name="Forme libre : forme 388">
            <a:extLst>
              <a:ext uri="{FF2B5EF4-FFF2-40B4-BE49-F238E27FC236}">
                <a16:creationId xmlns:a16="http://schemas.microsoft.com/office/drawing/2014/main" id="{781A3128-8AF2-C8DA-AA57-6C56107ADD8E}"/>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8" name="Forme libre : forme 388">
            <a:extLst>
              <a:ext uri="{FF2B5EF4-FFF2-40B4-BE49-F238E27FC236}">
                <a16:creationId xmlns:a16="http://schemas.microsoft.com/office/drawing/2014/main" id="{9D19627F-C550-139E-6E06-F650D8526A5E}"/>
              </a:ext>
            </a:extLst>
          </p:cNvPr>
          <p:cNvSpPr/>
          <p:nvPr/>
        </p:nvSpPr>
        <p:spPr>
          <a:xfrm rot="17927155">
            <a:off x="11451289" y="-1130163"/>
            <a:ext cx="1584212" cy="259204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5" name="ZoneTexte 4">
            <a:extLst>
              <a:ext uri="{FF2B5EF4-FFF2-40B4-BE49-F238E27FC236}">
                <a16:creationId xmlns:a16="http://schemas.microsoft.com/office/drawing/2014/main" id="{FB0F5060-7DC1-76D6-29B8-4980B082BFA3}"/>
              </a:ext>
            </a:extLst>
          </p:cNvPr>
          <p:cNvSpPr txBox="1"/>
          <p:nvPr/>
        </p:nvSpPr>
        <p:spPr>
          <a:xfrm>
            <a:off x="1744252" y="6030176"/>
            <a:ext cx="6800850" cy="646331"/>
          </a:xfrm>
          <a:prstGeom prst="rect">
            <a:avLst/>
          </a:prstGeom>
          <a:noFill/>
        </p:spPr>
        <p:txBody>
          <a:bodyPr wrap="square">
            <a:spAutoFit/>
          </a:bodyPr>
          <a:lstStyle/>
          <a:p>
            <a:r>
              <a:rPr lang="fr-CA" dirty="0">
                <a:hlinkClick r:id="rId3"/>
              </a:rPr>
              <a:t>https://</a:t>
            </a:r>
            <a:r>
              <a:rPr lang="fr-CA" dirty="0" err="1">
                <a:hlinkClick r:id="rId3"/>
              </a:rPr>
              <a:t>reseau.uquebec.ca</a:t>
            </a:r>
            <a:r>
              <a:rPr lang="fr-CA" dirty="0">
                <a:hlinkClick r:id="rId3"/>
              </a:rPr>
              <a:t>/</a:t>
            </a:r>
            <a:r>
              <a:rPr lang="fr-CA" dirty="0" err="1">
                <a:hlinkClick r:id="rId3"/>
              </a:rPr>
              <a:t>fr</a:t>
            </a:r>
            <a:r>
              <a:rPr lang="fr-CA" dirty="0">
                <a:hlinkClick r:id="rId3"/>
              </a:rPr>
              <a:t>/transitions-</a:t>
            </a:r>
            <a:r>
              <a:rPr lang="fr-CA" dirty="0" err="1">
                <a:hlinkClick r:id="rId3"/>
              </a:rPr>
              <a:t>reussies</a:t>
            </a:r>
            <a:r>
              <a:rPr lang="fr-CA" dirty="0">
                <a:hlinkClick r:id="rId3"/>
              </a:rPr>
              <a:t>/ressources/abc-dune-</a:t>
            </a:r>
            <a:r>
              <a:rPr lang="fr-CA" dirty="0" err="1">
                <a:hlinkClick r:id="rId3"/>
              </a:rPr>
              <a:t>activite</a:t>
            </a:r>
            <a:r>
              <a:rPr lang="fr-CA" dirty="0">
                <a:hlinkClick r:id="rId3"/>
              </a:rPr>
              <a:t>-</a:t>
            </a:r>
            <a:r>
              <a:rPr lang="fr-CA" dirty="0" err="1">
                <a:hlinkClick r:id="rId3"/>
              </a:rPr>
              <a:t>daccueil</a:t>
            </a:r>
            <a:r>
              <a:rPr lang="fr-CA" dirty="0">
                <a:hlinkClick r:id="rId3"/>
              </a:rPr>
              <a:t>-</a:t>
            </a:r>
            <a:r>
              <a:rPr lang="fr-CA" dirty="0" err="1">
                <a:hlinkClick r:id="rId3"/>
              </a:rPr>
              <a:t>reussie</a:t>
            </a:r>
            <a:r>
              <a:rPr lang="fr-CA" dirty="0">
                <a:hlinkClick r:id="rId3"/>
              </a:rPr>
              <a:t>-aux-</a:t>
            </a:r>
            <a:r>
              <a:rPr lang="fr-CA" dirty="0" err="1">
                <a:hlinkClick r:id="rId3"/>
              </a:rPr>
              <a:t>etudes</a:t>
            </a:r>
            <a:r>
              <a:rPr lang="fr-CA" dirty="0">
                <a:hlinkClick r:id="rId3"/>
              </a:rPr>
              <a:t>-postsecondaires</a:t>
            </a:r>
            <a:endParaRPr lang="fr-CA" dirty="0"/>
          </a:p>
        </p:txBody>
      </p:sp>
    </p:spTree>
    <p:extLst>
      <p:ext uri="{BB962C8B-B14F-4D97-AF65-F5344CB8AC3E}">
        <p14:creationId xmlns:p14="http://schemas.microsoft.com/office/powerpoint/2010/main" val="867666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3B0C2-872F-2D31-E1F4-CBE1EE710C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6FFCBD-EDC7-D646-B2A7-68EC8D796A58}"/>
              </a:ext>
            </a:extLst>
          </p:cNvPr>
          <p:cNvSpPr>
            <a:spLocks noGrp="1" noRot="1" noMove="1" noResize="1" noEditPoints="1" noAdjustHandles="1" noChangeArrowheads="1" noChangeShapeType="1"/>
          </p:cNvSpPr>
          <p:nvPr>
            <p:ph type="title"/>
          </p:nvPr>
        </p:nvSpPr>
        <p:spPr>
          <a:xfrm>
            <a:off x="838200" y="365125"/>
            <a:ext cx="10515600" cy="1325563"/>
          </a:xfrm>
        </p:spPr>
        <p:txBody>
          <a:bodyPr>
            <a:normAutofit/>
          </a:bodyPr>
          <a:lstStyle/>
          <a:p>
            <a:pPr algn="ctr"/>
            <a:endParaRPr lang="fr-CA" dirty="0"/>
          </a:p>
        </p:txBody>
      </p:sp>
      <p:pic>
        <p:nvPicPr>
          <p:cNvPr id="4" name="Image 3">
            <a:extLst>
              <a:ext uri="{FF2B5EF4-FFF2-40B4-BE49-F238E27FC236}">
                <a16:creationId xmlns:a16="http://schemas.microsoft.com/office/drawing/2014/main" id="{DCE0305D-1B69-B548-AAD7-FAFE62ADEA2B}"/>
              </a:ext>
            </a:extLst>
          </p:cNvPr>
          <p:cNvPicPr>
            <a:picLocks noChangeAspect="1"/>
          </p:cNvPicPr>
          <p:nvPr/>
        </p:nvPicPr>
        <p:blipFill>
          <a:blip r:embed="rId3"/>
          <a:stretch>
            <a:fillRect/>
          </a:stretch>
        </p:blipFill>
        <p:spPr>
          <a:xfrm>
            <a:off x="2842826" y="1822876"/>
            <a:ext cx="6506347" cy="4735215"/>
          </a:xfrm>
          <a:prstGeom prst="rect">
            <a:avLst/>
          </a:prstGeom>
          <a:effectLst>
            <a:outerShdw blurRad="63500" sx="101000" sy="101000" algn="ctr" rotWithShape="0">
              <a:prstClr val="black">
                <a:alpha val="40000"/>
              </a:prstClr>
            </a:outerShdw>
          </a:effectLst>
        </p:spPr>
      </p:pic>
      <p:sp>
        <p:nvSpPr>
          <p:cNvPr id="7" name="Forme libre : forme 388">
            <a:extLst>
              <a:ext uri="{FF2B5EF4-FFF2-40B4-BE49-F238E27FC236}">
                <a16:creationId xmlns:a16="http://schemas.microsoft.com/office/drawing/2014/main" id="{E5A0F951-5C4F-8928-A7BE-D8DEA42A904D}"/>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8" name="Forme libre : forme 388">
            <a:extLst>
              <a:ext uri="{FF2B5EF4-FFF2-40B4-BE49-F238E27FC236}">
                <a16:creationId xmlns:a16="http://schemas.microsoft.com/office/drawing/2014/main" id="{440B8D37-782E-666C-4F59-FB87A150190F}"/>
              </a:ext>
            </a:extLst>
          </p:cNvPr>
          <p:cNvSpPr/>
          <p:nvPr/>
        </p:nvSpPr>
        <p:spPr>
          <a:xfrm rot="17927155">
            <a:off x="11451289" y="-1130163"/>
            <a:ext cx="1584212" cy="259204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6" name="Image 5">
            <a:extLst>
              <a:ext uri="{FF2B5EF4-FFF2-40B4-BE49-F238E27FC236}">
                <a16:creationId xmlns:a16="http://schemas.microsoft.com/office/drawing/2014/main" id="{E9B835CE-7216-B2BA-7D44-CE53B9EF660C}"/>
              </a:ext>
            </a:extLst>
          </p:cNvPr>
          <p:cNvPicPr>
            <a:picLocks noChangeAspect="1"/>
          </p:cNvPicPr>
          <p:nvPr/>
        </p:nvPicPr>
        <p:blipFill>
          <a:blip r:embed="rId4">
            <a:extLst>
              <a:ext uri="{28A0092B-C50C-407E-A947-70E740481C1C}">
                <a14:useLocalDpi xmlns:a14="http://schemas.microsoft.com/office/drawing/2010/main" val="0"/>
              </a:ext>
            </a:extLst>
          </a:blip>
          <a:srcRect t="15625" r="67460" b="73420"/>
          <a:stretch>
            <a:fillRect/>
          </a:stretch>
        </p:blipFill>
        <p:spPr>
          <a:xfrm>
            <a:off x="2272374" y="165859"/>
            <a:ext cx="4285588" cy="1865559"/>
          </a:xfrm>
          <a:prstGeom prst="rect">
            <a:avLst/>
          </a:prstGeom>
        </p:spPr>
      </p:pic>
    </p:spTree>
    <p:extLst>
      <p:ext uri="{BB962C8B-B14F-4D97-AF65-F5344CB8AC3E}">
        <p14:creationId xmlns:p14="http://schemas.microsoft.com/office/powerpoint/2010/main" val="2643284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11FB-3BB3-C723-149E-62E8434574A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5D779C9-C252-3162-0BE5-57595CD6C62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1EF1575C-6327-9421-A9D9-7101329BEA6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0265571E-1765-2FC4-A993-F50DD64673C8}"/>
              </a:ext>
            </a:extLst>
          </p:cNvPr>
          <p:cNvSpPr>
            <a:spLocks noGrp="1"/>
          </p:cNvSpPr>
          <p:nvPr>
            <p:ph type="title"/>
          </p:nvPr>
        </p:nvSpPr>
        <p:spPr>
          <a:xfrm>
            <a:off x="2425959" y="979714"/>
            <a:ext cx="7623110" cy="3109437"/>
          </a:xfrm>
        </p:spPr>
        <p:txBody>
          <a:bodyPr vert="horz" lIns="91440" tIns="45720" rIns="91440" bIns="45720" rtlCol="0" anchor="b">
            <a:normAutofit/>
          </a:bodyPr>
          <a:lstStyle/>
          <a:p>
            <a:r>
              <a:rPr lang="fr-CA" sz="4400" dirty="0">
                <a:solidFill>
                  <a:schemeClr val="bg1"/>
                </a:solidFill>
              </a:rPr>
              <a:t>Quelles sont les </a:t>
            </a:r>
            <a:r>
              <a:rPr lang="fr-CA" sz="4400" dirty="0">
                <a:solidFill>
                  <a:srgbClr val="F9BB01"/>
                </a:solidFill>
              </a:rPr>
              <a:t>stratégies</a:t>
            </a:r>
            <a:r>
              <a:rPr lang="fr-CA" sz="4400" dirty="0">
                <a:solidFill>
                  <a:schemeClr val="bg1"/>
                </a:solidFill>
              </a:rPr>
              <a:t> que vous avez </a:t>
            </a:r>
            <a:r>
              <a:rPr lang="fr-CA" sz="4400" dirty="0">
                <a:solidFill>
                  <a:srgbClr val="F9BB01"/>
                </a:solidFill>
              </a:rPr>
              <a:t>identifiées </a:t>
            </a:r>
            <a:r>
              <a:rPr lang="fr-CA" sz="4400" dirty="0">
                <a:solidFill>
                  <a:schemeClr val="bg1"/>
                </a:solidFill>
              </a:rPr>
              <a:t>?</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AD03FA33-296F-BF12-B143-A3DF15485F2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42125520-4289-EAB0-24DE-5A4D2F91524E}"/>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38B3AF9A-E099-A859-644E-CEC19C255609}"/>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10B3906C-8C67-B9FE-53A0-B0D96EBDEF3B}"/>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8B88697C-048D-68F6-52FF-FA7E90570424}"/>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1F637C5C-C7A7-3E81-2FB3-3AB78F0C4024}"/>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FC2CE31D-46B3-D62A-A010-AC2A30B82E31}"/>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D9799C7F-3952-F0E3-155E-06B6F7C85A0C}"/>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35D90E2C-DBF0-4A39-A55A-3864BDD8671C}"/>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74467D72-D6DF-7183-7FD2-8343C250B185}"/>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9E3C0504-B3F9-496A-1C79-7FF7A27C59B4}"/>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sp>
        <p:nvSpPr>
          <p:cNvPr id="3" name="Forme libre : forme 388">
            <a:extLst>
              <a:ext uri="{FF2B5EF4-FFF2-40B4-BE49-F238E27FC236}">
                <a16:creationId xmlns:a16="http://schemas.microsoft.com/office/drawing/2014/main" id="{790D92BB-9810-B337-AE95-7FA533DE24B0}"/>
              </a:ext>
            </a:extLst>
          </p:cNvPr>
          <p:cNvSpPr/>
          <p:nvPr/>
        </p:nvSpPr>
        <p:spPr>
          <a:xfrm rot="16676198">
            <a:off x="112105" y="501874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4" name="Image 3">
            <a:extLst>
              <a:ext uri="{FF2B5EF4-FFF2-40B4-BE49-F238E27FC236}">
                <a16:creationId xmlns:a16="http://schemas.microsoft.com/office/drawing/2014/main" id="{2E70A318-3CF0-3AA0-7FDA-5744BF21181E}"/>
              </a:ext>
            </a:extLst>
          </p:cNvPr>
          <p:cNvPicPr>
            <a:picLocks noChangeAspect="1"/>
          </p:cNvPicPr>
          <p:nvPr/>
        </p:nvPicPr>
        <p:blipFill>
          <a:blip r:embed="rId3">
            <a:extLst>
              <a:ext uri="{28A0092B-C50C-407E-A947-70E740481C1C}">
                <a14:useLocalDpi xmlns:a14="http://schemas.microsoft.com/office/drawing/2010/main" val="0"/>
              </a:ext>
            </a:extLst>
          </a:blip>
          <a:srcRect t="15625" r="67460" b="73420"/>
          <a:stretch>
            <a:fillRect/>
          </a:stretch>
        </p:blipFill>
        <p:spPr>
          <a:xfrm>
            <a:off x="-344990" y="-198831"/>
            <a:ext cx="2600264" cy="1131921"/>
          </a:xfrm>
          <a:prstGeom prst="rect">
            <a:avLst/>
          </a:prstGeom>
        </p:spPr>
      </p:pic>
    </p:spTree>
    <p:extLst>
      <p:ext uri="{BB962C8B-B14F-4D97-AF65-F5344CB8AC3E}">
        <p14:creationId xmlns:p14="http://schemas.microsoft.com/office/powerpoint/2010/main" val="4197346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A57AE-FC8D-C58F-13CF-F2EE04EE4FC7}"/>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427EB9ED-70EA-20AF-F2F8-C4735E23291E}"/>
              </a:ext>
            </a:extLst>
          </p:cNvPr>
          <p:cNvPicPr>
            <a:picLocks noChangeAspect="1"/>
          </p:cNvPicPr>
          <p:nvPr/>
        </p:nvPicPr>
        <p:blipFill>
          <a:blip r:embed="rId3"/>
          <a:stretch>
            <a:fillRect/>
          </a:stretch>
        </p:blipFill>
        <p:spPr>
          <a:xfrm>
            <a:off x="420065" y="2375533"/>
            <a:ext cx="10933735" cy="2191564"/>
          </a:xfrm>
          <a:prstGeom prst="rect">
            <a:avLst/>
          </a:prstGeom>
          <a:effectLst>
            <a:outerShdw blurRad="63500" sx="102000" sy="102000" algn="ctr" rotWithShape="0">
              <a:prstClr val="black">
                <a:alpha val="40000"/>
              </a:prstClr>
            </a:outerShdw>
          </a:effectLst>
        </p:spPr>
      </p:pic>
      <p:sp>
        <p:nvSpPr>
          <p:cNvPr id="3" name="Forme libre : forme 388">
            <a:extLst>
              <a:ext uri="{FF2B5EF4-FFF2-40B4-BE49-F238E27FC236}">
                <a16:creationId xmlns:a16="http://schemas.microsoft.com/office/drawing/2014/main" id="{E1439E94-C15E-8242-DEA3-BD5DEAF09017}"/>
              </a:ext>
            </a:extLst>
          </p:cNvPr>
          <p:cNvSpPr/>
          <p:nvPr/>
        </p:nvSpPr>
        <p:spPr>
          <a:xfrm rot="16676198">
            <a:off x="565997" y="5036678"/>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4" name="Forme libre : forme 388">
            <a:extLst>
              <a:ext uri="{FF2B5EF4-FFF2-40B4-BE49-F238E27FC236}">
                <a16:creationId xmlns:a16="http://schemas.microsoft.com/office/drawing/2014/main" id="{6047A351-55D4-F0FE-F566-7AEA3A48FEA6}"/>
              </a:ext>
            </a:extLst>
          </p:cNvPr>
          <p:cNvSpPr/>
          <p:nvPr/>
        </p:nvSpPr>
        <p:spPr>
          <a:xfrm rot="17927155">
            <a:off x="11451289" y="-1130163"/>
            <a:ext cx="1584212" cy="259204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2" name="Image 1">
            <a:extLst>
              <a:ext uri="{FF2B5EF4-FFF2-40B4-BE49-F238E27FC236}">
                <a16:creationId xmlns:a16="http://schemas.microsoft.com/office/drawing/2014/main" id="{D0B4A68D-2ED6-700C-1A8E-CEF4D9BD73A8}"/>
              </a:ext>
            </a:extLst>
          </p:cNvPr>
          <p:cNvPicPr>
            <a:picLocks noChangeAspect="1"/>
          </p:cNvPicPr>
          <p:nvPr/>
        </p:nvPicPr>
        <p:blipFill>
          <a:blip r:embed="rId4">
            <a:extLst>
              <a:ext uri="{28A0092B-C50C-407E-A947-70E740481C1C}">
                <a14:useLocalDpi xmlns:a14="http://schemas.microsoft.com/office/drawing/2010/main" val="0"/>
              </a:ext>
            </a:extLst>
          </a:blip>
          <a:srcRect l="35812" t="15332" r="31648" b="73713"/>
          <a:stretch>
            <a:fillRect/>
          </a:stretch>
        </p:blipFill>
        <p:spPr>
          <a:xfrm>
            <a:off x="4433683" y="509974"/>
            <a:ext cx="4285588" cy="1865559"/>
          </a:xfrm>
          <a:prstGeom prst="rect">
            <a:avLst/>
          </a:prstGeom>
        </p:spPr>
      </p:pic>
    </p:spTree>
    <p:extLst>
      <p:ext uri="{BB962C8B-B14F-4D97-AF65-F5344CB8AC3E}">
        <p14:creationId xmlns:p14="http://schemas.microsoft.com/office/powerpoint/2010/main" val="91529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2ED8-AAF9-60E8-1A1B-32D68A5E92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2F7DB3-41AE-96AC-4E25-94271025E415}"/>
              </a:ext>
            </a:extLst>
          </p:cNvPr>
          <p:cNvSpPr>
            <a:spLocks noGrp="1" noRot="1" noMove="1" noResize="1" noEditPoints="1" noAdjustHandles="1" noChangeArrowheads="1" noChangeShapeType="1"/>
          </p:cNvSpPr>
          <p:nvPr>
            <p:ph type="title"/>
          </p:nvPr>
        </p:nvSpPr>
        <p:spPr>
          <a:xfrm>
            <a:off x="838200" y="365125"/>
            <a:ext cx="10515600" cy="1325563"/>
          </a:xfrm>
        </p:spPr>
        <p:txBody>
          <a:bodyPr>
            <a:normAutofit/>
          </a:bodyPr>
          <a:lstStyle/>
          <a:p>
            <a:pPr algn="ctr"/>
            <a:endParaRPr lang="fr-CA" dirty="0"/>
          </a:p>
        </p:txBody>
      </p:sp>
      <p:pic>
        <p:nvPicPr>
          <p:cNvPr id="4" name="Image 3">
            <a:extLst>
              <a:ext uri="{FF2B5EF4-FFF2-40B4-BE49-F238E27FC236}">
                <a16:creationId xmlns:a16="http://schemas.microsoft.com/office/drawing/2014/main" id="{5CCD56A2-217F-F849-4820-FC483A0384CA}"/>
              </a:ext>
            </a:extLst>
          </p:cNvPr>
          <p:cNvPicPr>
            <a:picLocks noChangeAspect="1"/>
          </p:cNvPicPr>
          <p:nvPr/>
        </p:nvPicPr>
        <p:blipFill>
          <a:blip r:embed="rId3"/>
          <a:stretch>
            <a:fillRect/>
          </a:stretch>
        </p:blipFill>
        <p:spPr>
          <a:xfrm>
            <a:off x="3162748" y="1690688"/>
            <a:ext cx="6232264" cy="4667242"/>
          </a:xfrm>
          <a:prstGeom prst="rect">
            <a:avLst/>
          </a:prstGeom>
          <a:effectLst>
            <a:outerShdw blurRad="63500" sx="101000" sy="101000" algn="ctr" rotWithShape="0">
              <a:prstClr val="black">
                <a:alpha val="40000"/>
              </a:prstClr>
            </a:outerShdw>
          </a:effectLst>
        </p:spPr>
      </p:pic>
      <p:sp>
        <p:nvSpPr>
          <p:cNvPr id="5" name="Forme libre : forme 388">
            <a:extLst>
              <a:ext uri="{FF2B5EF4-FFF2-40B4-BE49-F238E27FC236}">
                <a16:creationId xmlns:a16="http://schemas.microsoft.com/office/drawing/2014/main" id="{6CD9306E-C189-2E09-F76C-1712446D0A96}"/>
              </a:ext>
            </a:extLst>
          </p:cNvPr>
          <p:cNvSpPr/>
          <p:nvPr/>
        </p:nvSpPr>
        <p:spPr>
          <a:xfrm rot="16676198">
            <a:off x="104066" y="4982889"/>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6" name="Forme libre : forme 388">
            <a:extLst>
              <a:ext uri="{FF2B5EF4-FFF2-40B4-BE49-F238E27FC236}">
                <a16:creationId xmlns:a16="http://schemas.microsoft.com/office/drawing/2014/main" id="{C3890148-E9E3-0E0A-DBBB-3AFC00AA4E84}"/>
              </a:ext>
            </a:extLst>
          </p:cNvPr>
          <p:cNvSpPr/>
          <p:nvPr/>
        </p:nvSpPr>
        <p:spPr>
          <a:xfrm rot="17927155">
            <a:off x="11451289" y="-1130163"/>
            <a:ext cx="1584212" cy="259204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3" name="Image 2">
            <a:extLst>
              <a:ext uri="{FF2B5EF4-FFF2-40B4-BE49-F238E27FC236}">
                <a16:creationId xmlns:a16="http://schemas.microsoft.com/office/drawing/2014/main" id="{25DE106D-E7B3-4505-3E76-5245345EF2F2}"/>
              </a:ext>
            </a:extLst>
          </p:cNvPr>
          <p:cNvPicPr>
            <a:picLocks noChangeAspect="1"/>
          </p:cNvPicPr>
          <p:nvPr/>
        </p:nvPicPr>
        <p:blipFill>
          <a:blip r:embed="rId4">
            <a:extLst>
              <a:ext uri="{28A0092B-C50C-407E-A947-70E740481C1C}">
                <a14:useLocalDpi xmlns:a14="http://schemas.microsoft.com/office/drawing/2010/main" val="0"/>
              </a:ext>
            </a:extLst>
          </a:blip>
          <a:srcRect l="35812" t="15332" r="31648" b="73713"/>
          <a:stretch>
            <a:fillRect/>
          </a:stretch>
        </p:blipFill>
        <p:spPr>
          <a:xfrm>
            <a:off x="3020520" y="11514"/>
            <a:ext cx="4285588" cy="1865559"/>
          </a:xfrm>
          <a:prstGeom prst="rect">
            <a:avLst/>
          </a:prstGeom>
        </p:spPr>
      </p:pic>
    </p:spTree>
    <p:extLst>
      <p:ext uri="{BB962C8B-B14F-4D97-AF65-F5344CB8AC3E}">
        <p14:creationId xmlns:p14="http://schemas.microsoft.com/office/powerpoint/2010/main" val="859664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23E98-FB34-CFAC-E9B5-38E79E2B62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53F546-4B81-902B-32E0-75CE74B70D23}"/>
              </a:ext>
            </a:extLst>
          </p:cNvPr>
          <p:cNvSpPr>
            <a:spLocks noGrp="1" noRot="1" noMove="1" noResize="1" noEditPoints="1" noAdjustHandles="1" noChangeArrowheads="1" noChangeShapeType="1"/>
          </p:cNvSpPr>
          <p:nvPr>
            <p:ph type="title"/>
          </p:nvPr>
        </p:nvSpPr>
        <p:spPr>
          <a:xfrm>
            <a:off x="838200" y="365125"/>
            <a:ext cx="10515600" cy="1325563"/>
          </a:xfrm>
        </p:spPr>
        <p:txBody>
          <a:bodyPr>
            <a:normAutofit/>
          </a:bodyPr>
          <a:lstStyle/>
          <a:p>
            <a:pPr algn="ctr"/>
            <a:endParaRPr lang="fr-CA" dirty="0"/>
          </a:p>
        </p:txBody>
      </p:sp>
      <p:pic>
        <p:nvPicPr>
          <p:cNvPr id="5" name="Image 4">
            <a:extLst>
              <a:ext uri="{FF2B5EF4-FFF2-40B4-BE49-F238E27FC236}">
                <a16:creationId xmlns:a16="http://schemas.microsoft.com/office/drawing/2014/main" id="{CCD71FFA-14E2-EBBA-F238-B57B88E83871}"/>
              </a:ext>
            </a:extLst>
          </p:cNvPr>
          <p:cNvPicPr>
            <a:picLocks noChangeAspect="1"/>
          </p:cNvPicPr>
          <p:nvPr/>
        </p:nvPicPr>
        <p:blipFill>
          <a:blip r:embed="rId3"/>
          <a:stretch>
            <a:fillRect/>
          </a:stretch>
        </p:blipFill>
        <p:spPr>
          <a:xfrm>
            <a:off x="494325" y="2245701"/>
            <a:ext cx="10859475" cy="3244816"/>
          </a:xfrm>
          <a:prstGeom prst="rect">
            <a:avLst/>
          </a:prstGeom>
          <a:effectLst>
            <a:outerShdw blurRad="63500" sx="101000" sy="101000" algn="ctr" rotWithShape="0">
              <a:prstClr val="black">
                <a:alpha val="40000"/>
              </a:prstClr>
            </a:outerShdw>
          </a:effectLst>
        </p:spPr>
      </p:pic>
      <p:sp>
        <p:nvSpPr>
          <p:cNvPr id="6" name="Forme libre : forme 388">
            <a:extLst>
              <a:ext uri="{FF2B5EF4-FFF2-40B4-BE49-F238E27FC236}">
                <a16:creationId xmlns:a16="http://schemas.microsoft.com/office/drawing/2014/main" id="{4B1440C9-1C6A-D2EF-3A43-40E320D93F80}"/>
              </a:ext>
            </a:extLst>
          </p:cNvPr>
          <p:cNvSpPr/>
          <p:nvPr/>
        </p:nvSpPr>
        <p:spPr>
          <a:xfrm rot="16676198">
            <a:off x="104066" y="5018749"/>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sp>
        <p:nvSpPr>
          <p:cNvPr id="7" name="Forme libre : forme 388">
            <a:extLst>
              <a:ext uri="{FF2B5EF4-FFF2-40B4-BE49-F238E27FC236}">
                <a16:creationId xmlns:a16="http://schemas.microsoft.com/office/drawing/2014/main" id="{08719169-8AA9-C22C-021F-1EA82093DCA7}"/>
              </a:ext>
            </a:extLst>
          </p:cNvPr>
          <p:cNvSpPr/>
          <p:nvPr/>
        </p:nvSpPr>
        <p:spPr>
          <a:xfrm rot="17927155">
            <a:off x="11451289" y="-1130163"/>
            <a:ext cx="1584212" cy="2592045"/>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3" name="Image 2">
            <a:extLst>
              <a:ext uri="{FF2B5EF4-FFF2-40B4-BE49-F238E27FC236}">
                <a16:creationId xmlns:a16="http://schemas.microsoft.com/office/drawing/2014/main" id="{A1311925-A360-847F-2FAD-67B62D75000B}"/>
              </a:ext>
            </a:extLst>
          </p:cNvPr>
          <p:cNvPicPr>
            <a:picLocks noChangeAspect="1"/>
          </p:cNvPicPr>
          <p:nvPr/>
        </p:nvPicPr>
        <p:blipFill>
          <a:blip r:embed="rId4">
            <a:extLst>
              <a:ext uri="{28A0092B-C50C-407E-A947-70E740481C1C}">
                <a14:useLocalDpi xmlns:a14="http://schemas.microsoft.com/office/drawing/2010/main" val="0"/>
              </a:ext>
            </a:extLst>
          </a:blip>
          <a:srcRect l="35812" t="15332" r="31648" b="73713"/>
          <a:stretch>
            <a:fillRect/>
          </a:stretch>
        </p:blipFill>
        <p:spPr>
          <a:xfrm>
            <a:off x="4433683" y="509974"/>
            <a:ext cx="4285588" cy="1865559"/>
          </a:xfrm>
          <a:prstGeom prst="rect">
            <a:avLst/>
          </a:prstGeom>
        </p:spPr>
      </p:pic>
    </p:spTree>
    <p:extLst>
      <p:ext uri="{BB962C8B-B14F-4D97-AF65-F5344CB8AC3E}">
        <p14:creationId xmlns:p14="http://schemas.microsoft.com/office/powerpoint/2010/main" val="2090987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EEDE1-053A-0924-89A3-62DE86A6079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0C17A82-5CDC-2F96-A674-5CB5D1515D2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9D00EFC9-CB61-745A-D79A-DE52747F345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377DE594-3EDB-918F-A6A5-8412851133AC}"/>
              </a:ext>
            </a:extLst>
          </p:cNvPr>
          <p:cNvSpPr>
            <a:spLocks noGrp="1"/>
          </p:cNvSpPr>
          <p:nvPr>
            <p:ph type="title"/>
          </p:nvPr>
        </p:nvSpPr>
        <p:spPr>
          <a:xfrm>
            <a:off x="2425959" y="979714"/>
            <a:ext cx="7623110" cy="3109437"/>
          </a:xfrm>
        </p:spPr>
        <p:txBody>
          <a:bodyPr vert="horz" lIns="91440" tIns="45720" rIns="91440" bIns="45720" rtlCol="0" anchor="b">
            <a:normAutofit/>
          </a:bodyPr>
          <a:lstStyle/>
          <a:p>
            <a:r>
              <a:rPr lang="fr-CA" sz="4400" dirty="0">
                <a:solidFill>
                  <a:schemeClr val="bg1"/>
                </a:solidFill>
              </a:rPr>
              <a:t>Quelles sont les </a:t>
            </a:r>
            <a:r>
              <a:rPr lang="fr-CA" sz="4400" dirty="0">
                <a:solidFill>
                  <a:srgbClr val="F9BB01"/>
                </a:solidFill>
              </a:rPr>
              <a:t>stratégies</a:t>
            </a:r>
            <a:r>
              <a:rPr lang="fr-CA" sz="4400" dirty="0">
                <a:solidFill>
                  <a:schemeClr val="bg1"/>
                </a:solidFill>
              </a:rPr>
              <a:t> que vous avez </a:t>
            </a:r>
            <a:r>
              <a:rPr lang="fr-CA" sz="4400" dirty="0">
                <a:solidFill>
                  <a:srgbClr val="F9BB01"/>
                </a:solidFill>
              </a:rPr>
              <a:t>identifiées </a:t>
            </a:r>
            <a:r>
              <a:rPr lang="fr-CA" sz="4400" dirty="0">
                <a:solidFill>
                  <a:schemeClr val="bg1"/>
                </a:solidFill>
              </a:rPr>
              <a:t>?</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22527E72-2A11-9A4E-B27F-62A91BA782B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56484789-3DAE-2CBE-36A1-7ECED8168BD2}"/>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02005C59-79B5-0033-E0F3-343D6842A7BB}"/>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720321E7-B7EB-E986-2BA8-9F8619885DC5}"/>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BC656B8C-13A5-79CA-1DE8-8A492ACB4C3C}"/>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4875D6F5-1C33-5E8F-A947-ECF3777E92F3}"/>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F527AB46-7182-5630-2D0E-39C26F5EF890}"/>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D4722FE0-71FC-A27E-E073-921555AE9299}"/>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9D7DDD86-EC4E-F8F4-E682-8010077C12E8}"/>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17B81CC0-B853-6D4E-44D2-6E058813E9DC}"/>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CE59295D-3FA6-D27B-603E-4673A38C0BC9}"/>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sp>
        <p:nvSpPr>
          <p:cNvPr id="3" name="Forme libre : forme 388">
            <a:extLst>
              <a:ext uri="{FF2B5EF4-FFF2-40B4-BE49-F238E27FC236}">
                <a16:creationId xmlns:a16="http://schemas.microsoft.com/office/drawing/2014/main" id="{40E3C669-B62C-C457-5982-FBD14CEF1E5B}"/>
              </a:ext>
            </a:extLst>
          </p:cNvPr>
          <p:cNvSpPr/>
          <p:nvPr/>
        </p:nvSpPr>
        <p:spPr>
          <a:xfrm rot="16676198">
            <a:off x="108666" y="5018749"/>
            <a:ext cx="1468268" cy="2420714"/>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dirty="0"/>
          </a:p>
        </p:txBody>
      </p:sp>
      <p:pic>
        <p:nvPicPr>
          <p:cNvPr id="4" name="Image 3">
            <a:extLst>
              <a:ext uri="{FF2B5EF4-FFF2-40B4-BE49-F238E27FC236}">
                <a16:creationId xmlns:a16="http://schemas.microsoft.com/office/drawing/2014/main" id="{AC0D8B1B-AFFF-B7B0-6A92-F2A936EC0185}"/>
              </a:ext>
            </a:extLst>
          </p:cNvPr>
          <p:cNvPicPr>
            <a:picLocks noChangeAspect="1"/>
          </p:cNvPicPr>
          <p:nvPr/>
        </p:nvPicPr>
        <p:blipFill>
          <a:blip r:embed="rId3">
            <a:extLst>
              <a:ext uri="{28A0092B-C50C-407E-A947-70E740481C1C}">
                <a14:useLocalDpi xmlns:a14="http://schemas.microsoft.com/office/drawing/2010/main" val="0"/>
              </a:ext>
            </a:extLst>
          </a:blip>
          <a:srcRect l="35812" t="15332" r="31648" b="73713"/>
          <a:stretch>
            <a:fillRect/>
          </a:stretch>
        </p:blipFill>
        <p:spPr>
          <a:xfrm>
            <a:off x="-65024" y="-206645"/>
            <a:ext cx="2524234" cy="1098824"/>
          </a:xfrm>
          <a:prstGeom prst="rect">
            <a:avLst/>
          </a:prstGeom>
        </p:spPr>
      </p:pic>
    </p:spTree>
    <p:extLst>
      <p:ext uri="{BB962C8B-B14F-4D97-AF65-F5344CB8AC3E}">
        <p14:creationId xmlns:p14="http://schemas.microsoft.com/office/powerpoint/2010/main" val="461208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A5C6BF-58C1-3844-6956-838AFA41FA04}"/>
              </a:ext>
            </a:extLst>
          </p:cNvPr>
          <p:cNvSpPr>
            <a:spLocks noGrp="1"/>
          </p:cNvSpPr>
          <p:nvPr>
            <p:ph type="title"/>
          </p:nvPr>
        </p:nvSpPr>
        <p:spPr/>
        <p:txBody>
          <a:bodyPr/>
          <a:lstStyle/>
          <a:p>
            <a:endParaRPr lang="fr-CA" dirty="0"/>
          </a:p>
        </p:txBody>
      </p:sp>
      <p:pic>
        <p:nvPicPr>
          <p:cNvPr id="4" name="Image 3">
            <a:extLst>
              <a:ext uri="{FF2B5EF4-FFF2-40B4-BE49-F238E27FC236}">
                <a16:creationId xmlns:a16="http://schemas.microsoft.com/office/drawing/2014/main" id="{632A7935-6DCE-953D-0C02-DC0AC96622FD}"/>
              </a:ext>
            </a:extLst>
          </p:cNvPr>
          <p:cNvPicPr>
            <a:picLocks noChangeAspect="1"/>
          </p:cNvPicPr>
          <p:nvPr/>
        </p:nvPicPr>
        <p:blipFill>
          <a:blip r:embed="rId3"/>
          <a:stretch>
            <a:fillRect/>
          </a:stretch>
        </p:blipFill>
        <p:spPr>
          <a:xfrm>
            <a:off x="1787883" y="2372005"/>
            <a:ext cx="8616234" cy="3174402"/>
          </a:xfrm>
          <a:prstGeom prst="rect">
            <a:avLst/>
          </a:prstGeom>
          <a:effectLst>
            <a:outerShdw blurRad="63500" sx="101000" sy="101000" algn="ctr" rotWithShape="0">
              <a:prstClr val="black">
                <a:alpha val="40000"/>
              </a:prstClr>
            </a:outerShdw>
          </a:effectLst>
        </p:spPr>
      </p:pic>
      <p:pic>
        <p:nvPicPr>
          <p:cNvPr id="3" name="Image 2">
            <a:extLst>
              <a:ext uri="{FF2B5EF4-FFF2-40B4-BE49-F238E27FC236}">
                <a16:creationId xmlns:a16="http://schemas.microsoft.com/office/drawing/2014/main" id="{7BAF473B-00D1-AA48-D3C2-0FB8365B941D}"/>
              </a:ext>
            </a:extLst>
          </p:cNvPr>
          <p:cNvPicPr>
            <a:picLocks noChangeAspect="1"/>
          </p:cNvPicPr>
          <p:nvPr/>
        </p:nvPicPr>
        <p:blipFill>
          <a:blip r:embed="rId4">
            <a:extLst>
              <a:ext uri="{28A0092B-C50C-407E-A947-70E740481C1C}">
                <a14:useLocalDpi xmlns:a14="http://schemas.microsoft.com/office/drawing/2010/main" val="0"/>
              </a:ext>
            </a:extLst>
          </a:blip>
          <a:srcRect l="67623" t="14867" r="-163" b="74178"/>
          <a:stretch>
            <a:fillRect/>
          </a:stretch>
        </p:blipFill>
        <p:spPr>
          <a:xfrm>
            <a:off x="4084549" y="506446"/>
            <a:ext cx="4285588" cy="1865559"/>
          </a:xfrm>
          <a:prstGeom prst="rect">
            <a:avLst/>
          </a:prstGeom>
        </p:spPr>
      </p:pic>
    </p:spTree>
    <p:extLst>
      <p:ext uri="{BB962C8B-B14F-4D97-AF65-F5344CB8AC3E}">
        <p14:creationId xmlns:p14="http://schemas.microsoft.com/office/powerpoint/2010/main" val="2506291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92FF7-FC43-A615-34A6-66BCCE1E546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7C51FE1-BA0A-56C4-EE4C-1B58D0AD59E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raphic 33">
            <a:extLst>
              <a:ext uri="{FF2B5EF4-FFF2-40B4-BE49-F238E27FC236}">
                <a16:creationId xmlns:a16="http://schemas.microsoft.com/office/drawing/2014/main" id="{6E1A5D9C-5D75-CC18-7687-8D70064E0C9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0E6672"/>
          </a:solidFill>
          <a:ln w="9525" cap="flat">
            <a:noFill/>
            <a:prstDash val="solid"/>
            <a:miter/>
          </a:ln>
        </p:spPr>
        <p:txBody>
          <a:bodyPr rtlCol="0" anchor="ctr"/>
          <a:lstStyle/>
          <a:p>
            <a:endParaRPr lang="en-US"/>
          </a:p>
        </p:txBody>
      </p:sp>
      <p:sp>
        <p:nvSpPr>
          <p:cNvPr id="2" name="Titre 1">
            <a:extLst>
              <a:ext uri="{FF2B5EF4-FFF2-40B4-BE49-F238E27FC236}">
                <a16:creationId xmlns:a16="http://schemas.microsoft.com/office/drawing/2014/main" id="{0A5D4AC9-5A70-8B80-4EE1-63833D41F41A}"/>
              </a:ext>
            </a:extLst>
          </p:cNvPr>
          <p:cNvSpPr>
            <a:spLocks noGrp="1"/>
          </p:cNvSpPr>
          <p:nvPr>
            <p:ph type="title"/>
          </p:nvPr>
        </p:nvSpPr>
        <p:spPr>
          <a:xfrm>
            <a:off x="2425959" y="979714"/>
            <a:ext cx="7623110" cy="3109437"/>
          </a:xfrm>
        </p:spPr>
        <p:txBody>
          <a:bodyPr vert="horz" lIns="91440" tIns="45720" rIns="91440" bIns="45720" rtlCol="0" anchor="b">
            <a:normAutofit/>
          </a:bodyPr>
          <a:lstStyle/>
          <a:p>
            <a:r>
              <a:rPr lang="fr-CA" sz="4400" dirty="0">
                <a:solidFill>
                  <a:schemeClr val="bg1"/>
                </a:solidFill>
              </a:rPr>
              <a:t>Quelles sont les </a:t>
            </a:r>
            <a:r>
              <a:rPr lang="fr-CA" sz="4400" dirty="0">
                <a:solidFill>
                  <a:srgbClr val="F9BB01"/>
                </a:solidFill>
              </a:rPr>
              <a:t>stratégies</a:t>
            </a:r>
            <a:r>
              <a:rPr lang="fr-CA" sz="4400" dirty="0">
                <a:solidFill>
                  <a:schemeClr val="bg1"/>
                </a:solidFill>
              </a:rPr>
              <a:t> que vous avez </a:t>
            </a:r>
            <a:r>
              <a:rPr lang="fr-CA" sz="4400" dirty="0">
                <a:solidFill>
                  <a:srgbClr val="F9BB01"/>
                </a:solidFill>
              </a:rPr>
              <a:t>identifiées </a:t>
            </a:r>
            <a:r>
              <a:rPr lang="fr-CA" sz="4400" dirty="0">
                <a:solidFill>
                  <a:schemeClr val="bg1"/>
                </a:solidFill>
              </a:rPr>
              <a:t>?</a:t>
            </a:r>
            <a:endParaRPr lang="en-US" sz="4400" kern="1200" dirty="0" err="1">
              <a:solidFill>
                <a:srgbClr val="FFFFFF"/>
              </a:solidFill>
              <a:latin typeface="+mj-lt"/>
              <a:ea typeface="+mj-ea"/>
              <a:cs typeface="+mj-cs"/>
            </a:endParaRPr>
          </a:p>
        </p:txBody>
      </p:sp>
      <p:sp>
        <p:nvSpPr>
          <p:cNvPr id="13" name="sketch line">
            <a:extLst>
              <a:ext uri="{FF2B5EF4-FFF2-40B4-BE49-F238E27FC236}">
                <a16:creationId xmlns:a16="http://schemas.microsoft.com/office/drawing/2014/main" id="{F41160E9-6D59-9042-0ADE-913D397316A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bg1"/>
          </a:solidFill>
          <a:ln w="41275"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65750"/>
              </a:solidFill>
            </a:endParaRPr>
          </a:p>
        </p:txBody>
      </p:sp>
      <p:sp>
        <p:nvSpPr>
          <p:cNvPr id="25" name="Forme libre : forme 24">
            <a:extLst>
              <a:ext uri="{FF2B5EF4-FFF2-40B4-BE49-F238E27FC236}">
                <a16:creationId xmlns:a16="http://schemas.microsoft.com/office/drawing/2014/main" id="{22D7FEF9-F3A4-B0DC-3A8D-FA9DF2C0EFFB}"/>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27" name="Forme libre : forme 26">
            <a:extLst>
              <a:ext uri="{FF2B5EF4-FFF2-40B4-BE49-F238E27FC236}">
                <a16:creationId xmlns:a16="http://schemas.microsoft.com/office/drawing/2014/main" id="{D03D5201-ECDB-E743-6275-8141C9FB573A}"/>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nvGrpSpPr>
          <p:cNvPr id="28" name="Groupe 27">
            <a:extLst>
              <a:ext uri="{FF2B5EF4-FFF2-40B4-BE49-F238E27FC236}">
                <a16:creationId xmlns:a16="http://schemas.microsoft.com/office/drawing/2014/main" id="{871A3279-B332-1951-0B66-F6392D9AB3D8}"/>
              </a:ext>
            </a:extLst>
          </p:cNvPr>
          <p:cNvGrpSpPr/>
          <p:nvPr/>
        </p:nvGrpSpPr>
        <p:grpSpPr>
          <a:xfrm>
            <a:off x="-1" y="5334880"/>
            <a:ext cx="1692482" cy="1523120"/>
            <a:chOff x="-1" y="5334881"/>
            <a:chExt cx="1692482" cy="1523120"/>
          </a:xfrm>
        </p:grpSpPr>
        <p:sp>
          <p:nvSpPr>
            <p:cNvPr id="29" name="Forme libre : forme 28">
              <a:extLst>
                <a:ext uri="{FF2B5EF4-FFF2-40B4-BE49-F238E27FC236}">
                  <a16:creationId xmlns:a16="http://schemas.microsoft.com/office/drawing/2014/main" id="{55420FA6-E3F1-32F8-FCC9-44B52C2B31C7}"/>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0" name="Forme libre : forme 29">
              <a:extLst>
                <a:ext uri="{FF2B5EF4-FFF2-40B4-BE49-F238E27FC236}">
                  <a16:creationId xmlns:a16="http://schemas.microsoft.com/office/drawing/2014/main" id="{73D5D9DB-AD3F-8E80-56B3-E4FBE33B1125}"/>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1" name="Forme libre : forme 30">
              <a:extLst>
                <a:ext uri="{FF2B5EF4-FFF2-40B4-BE49-F238E27FC236}">
                  <a16:creationId xmlns:a16="http://schemas.microsoft.com/office/drawing/2014/main" id="{F3BCFB5A-8890-851A-1C37-B6C963BFBC4E}"/>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grpSp>
        <p:nvGrpSpPr>
          <p:cNvPr id="32" name="Groupe 31">
            <a:extLst>
              <a:ext uri="{FF2B5EF4-FFF2-40B4-BE49-F238E27FC236}">
                <a16:creationId xmlns:a16="http://schemas.microsoft.com/office/drawing/2014/main" id="{E137B315-32F8-F65C-59EC-C11A72315991}"/>
              </a:ext>
            </a:extLst>
          </p:cNvPr>
          <p:cNvGrpSpPr/>
          <p:nvPr/>
        </p:nvGrpSpPr>
        <p:grpSpPr>
          <a:xfrm flipH="1">
            <a:off x="10496470" y="5334880"/>
            <a:ext cx="1692482" cy="1523120"/>
            <a:chOff x="-1" y="5334881"/>
            <a:chExt cx="1692482" cy="1523120"/>
          </a:xfrm>
        </p:grpSpPr>
        <p:sp>
          <p:nvSpPr>
            <p:cNvPr id="33" name="Forme libre : forme 32">
              <a:extLst>
                <a:ext uri="{FF2B5EF4-FFF2-40B4-BE49-F238E27FC236}">
                  <a16:creationId xmlns:a16="http://schemas.microsoft.com/office/drawing/2014/main" id="{987E0E0C-FB2D-216D-2342-F2F8D34FD7BD}"/>
                </a:ext>
              </a:extLst>
            </p:cNvPr>
            <p:cNvSpPr/>
            <p:nvPr/>
          </p:nvSpPr>
          <p:spPr>
            <a:xfrm>
              <a:off x="-1" y="5334881"/>
              <a:ext cx="1462887" cy="1523119"/>
            </a:xfrm>
            <a:custGeom>
              <a:avLst/>
              <a:gdLst>
                <a:gd name="connsiteX0" fmla="*/ 0 w 1462887"/>
                <a:gd name="connsiteY0" fmla="*/ 0 h 1523119"/>
                <a:gd name="connsiteX1" fmla="*/ 171571 w 1462887"/>
                <a:gd name="connsiteY1" fmla="*/ 121481 h 1523119"/>
                <a:gd name="connsiteX2" fmla="*/ 800201 w 1462887"/>
                <a:gd name="connsiteY2" fmla="*/ 693351 h 1523119"/>
                <a:gd name="connsiteX3" fmla="*/ 1373058 w 1462887"/>
                <a:gd name="connsiteY3" fmla="*/ 1397541 h 1523119"/>
                <a:gd name="connsiteX4" fmla="*/ 1462887 w 1462887"/>
                <a:gd name="connsiteY4" fmla="*/ 1523119 h 1523119"/>
                <a:gd name="connsiteX5" fmla="*/ 1083818 w 1462887"/>
                <a:gd name="connsiteY5" fmla="*/ 1523119 h 1523119"/>
                <a:gd name="connsiteX6" fmla="*/ 907756 w 1462887"/>
                <a:gd name="connsiteY6" fmla="*/ 1305830 h 1523119"/>
                <a:gd name="connsiteX7" fmla="*/ 710508 w 1462887"/>
                <a:gd name="connsiteY7" fmla="*/ 1076671 h 1523119"/>
                <a:gd name="connsiteX8" fmla="*/ 598191 w 1462887"/>
                <a:gd name="connsiteY8" fmla="*/ 956614 h 1523119"/>
                <a:gd name="connsiteX9" fmla="*/ 399490 w 1462887"/>
                <a:gd name="connsiteY9" fmla="*/ 767299 h 1523119"/>
                <a:gd name="connsiteX10" fmla="*/ 343596 w 1462887"/>
                <a:gd name="connsiteY10" fmla="*/ 719741 h 1523119"/>
                <a:gd name="connsiteX11" fmla="*/ 142302 w 1462887"/>
                <a:gd name="connsiteY11" fmla="*/ 570219 h 1523119"/>
                <a:gd name="connsiteX12" fmla="*/ 0 w 1462887"/>
                <a:gd name="connsiteY12" fmla="*/ 484828 h 152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2887" h="1523119">
                  <a:moveTo>
                    <a:pt x="0" y="0"/>
                  </a:moveTo>
                  <a:lnTo>
                    <a:pt x="171571" y="121481"/>
                  </a:lnTo>
                  <a:cubicBezTo>
                    <a:pt x="396502" y="292228"/>
                    <a:pt x="605472" y="485205"/>
                    <a:pt x="800201" y="693351"/>
                  </a:cubicBezTo>
                  <a:cubicBezTo>
                    <a:pt x="1006443" y="913848"/>
                    <a:pt x="1196714" y="1151381"/>
                    <a:pt x="1373058" y="1397541"/>
                  </a:cubicBezTo>
                  <a:lnTo>
                    <a:pt x="1462887" y="1523119"/>
                  </a:lnTo>
                  <a:lnTo>
                    <a:pt x="1083818" y="1523119"/>
                  </a:lnTo>
                  <a:lnTo>
                    <a:pt x="907756" y="1305830"/>
                  </a:lnTo>
                  <a:cubicBezTo>
                    <a:pt x="842799" y="1227378"/>
                    <a:pt x="777414" y="1150720"/>
                    <a:pt x="710508" y="1076671"/>
                  </a:cubicBezTo>
                  <a:cubicBezTo>
                    <a:pt x="673598" y="1035785"/>
                    <a:pt x="636159" y="995772"/>
                    <a:pt x="598191" y="956614"/>
                  </a:cubicBezTo>
                  <a:cubicBezTo>
                    <a:pt x="534063" y="890633"/>
                    <a:pt x="468149" y="827293"/>
                    <a:pt x="399490" y="767299"/>
                  </a:cubicBezTo>
                  <a:cubicBezTo>
                    <a:pt x="381068" y="751195"/>
                    <a:pt x="362415" y="735354"/>
                    <a:pt x="343596" y="719741"/>
                  </a:cubicBezTo>
                  <a:cubicBezTo>
                    <a:pt x="278947" y="666164"/>
                    <a:pt x="211650" y="616413"/>
                    <a:pt x="142302" y="570219"/>
                  </a:cubicBezTo>
                  <a:lnTo>
                    <a:pt x="0" y="484828"/>
                  </a:lnTo>
                  <a:close/>
                </a:path>
              </a:pathLst>
            </a:custGeom>
            <a:solidFill>
              <a:srgbClr val="0E6672"/>
            </a:solidFill>
            <a:ln w="8467" cap="flat">
              <a:noFill/>
              <a:prstDash val="solid"/>
              <a:miter/>
            </a:ln>
          </p:spPr>
          <p:txBody>
            <a:bodyPr rtlCol="0" anchor="ctr"/>
            <a:lstStyle/>
            <a:p>
              <a:endParaRPr lang="fr-CA"/>
            </a:p>
          </p:txBody>
        </p:sp>
        <p:sp>
          <p:nvSpPr>
            <p:cNvPr id="34" name="Forme libre : forme 33">
              <a:extLst>
                <a:ext uri="{FF2B5EF4-FFF2-40B4-BE49-F238E27FC236}">
                  <a16:creationId xmlns:a16="http://schemas.microsoft.com/office/drawing/2014/main" id="{6BDA5182-F727-D407-4D47-8D987FA9D182}"/>
                </a:ext>
              </a:extLst>
            </p:cNvPr>
            <p:cNvSpPr/>
            <p:nvPr/>
          </p:nvSpPr>
          <p:spPr>
            <a:xfrm>
              <a:off x="0" y="6615956"/>
              <a:ext cx="1692481" cy="242045"/>
            </a:xfrm>
            <a:custGeom>
              <a:avLst/>
              <a:gdLst>
                <a:gd name="connsiteX0" fmla="*/ 0 w 1692481"/>
                <a:gd name="connsiteY0" fmla="*/ 0 h 242045"/>
                <a:gd name="connsiteX1" fmla="*/ 191138 w 1692481"/>
                <a:gd name="connsiteY1" fmla="*/ 14856 h 242045"/>
                <a:gd name="connsiteX2" fmla="*/ 442385 w 1692481"/>
                <a:gd name="connsiteY2" fmla="*/ 12920 h 242045"/>
                <a:gd name="connsiteX3" fmla="*/ 446684 w 1692481"/>
                <a:gd name="connsiteY3" fmla="*/ 12683 h 242045"/>
                <a:gd name="connsiteX4" fmla="*/ 494739 w 1692481"/>
                <a:gd name="connsiteY4" fmla="*/ 10566 h 242045"/>
                <a:gd name="connsiteX5" fmla="*/ 1631480 w 1692481"/>
                <a:gd name="connsiteY5" fmla="*/ 210868 h 242045"/>
                <a:gd name="connsiteX6" fmla="*/ 1692481 w 1692481"/>
                <a:gd name="connsiteY6" fmla="*/ 242045 h 242045"/>
                <a:gd name="connsiteX7" fmla="*/ 0 w 1692481"/>
                <a:gd name="connsiteY7" fmla="*/ 242045 h 242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481" h="242045">
                  <a:moveTo>
                    <a:pt x="0" y="0"/>
                  </a:moveTo>
                  <a:lnTo>
                    <a:pt x="191138" y="14856"/>
                  </a:lnTo>
                  <a:cubicBezTo>
                    <a:pt x="274763" y="17780"/>
                    <a:pt x="358512" y="17137"/>
                    <a:pt x="442385" y="12920"/>
                  </a:cubicBezTo>
                  <a:lnTo>
                    <a:pt x="446684" y="12683"/>
                  </a:lnTo>
                  <a:cubicBezTo>
                    <a:pt x="462658" y="11862"/>
                    <a:pt x="478699" y="11134"/>
                    <a:pt x="494739" y="10566"/>
                  </a:cubicBezTo>
                  <a:cubicBezTo>
                    <a:pt x="881112" y="-3345"/>
                    <a:pt x="1283637" y="57779"/>
                    <a:pt x="1631480" y="210868"/>
                  </a:cubicBezTo>
                  <a:lnTo>
                    <a:pt x="1692481" y="242045"/>
                  </a:lnTo>
                  <a:lnTo>
                    <a:pt x="0" y="242045"/>
                  </a:lnTo>
                  <a:close/>
                </a:path>
              </a:pathLst>
            </a:custGeom>
            <a:solidFill>
              <a:srgbClr val="1B8694"/>
            </a:solidFill>
            <a:ln w="8467" cap="flat">
              <a:noFill/>
              <a:prstDash val="solid"/>
              <a:miter/>
            </a:ln>
          </p:spPr>
          <p:txBody>
            <a:bodyPr rtlCol="0" anchor="ctr"/>
            <a:lstStyle/>
            <a:p>
              <a:endParaRPr lang="fr-CA" dirty="0"/>
            </a:p>
          </p:txBody>
        </p:sp>
        <p:sp>
          <p:nvSpPr>
            <p:cNvPr id="35" name="Forme libre : forme 34">
              <a:extLst>
                <a:ext uri="{FF2B5EF4-FFF2-40B4-BE49-F238E27FC236}">
                  <a16:creationId xmlns:a16="http://schemas.microsoft.com/office/drawing/2014/main" id="{AB4FAC26-98F6-DF04-E40E-66AA065E09CD}"/>
                </a:ext>
              </a:extLst>
            </p:cNvPr>
            <p:cNvSpPr/>
            <p:nvPr/>
          </p:nvSpPr>
          <p:spPr>
            <a:xfrm>
              <a:off x="0" y="6196928"/>
              <a:ext cx="1176929" cy="661072"/>
            </a:xfrm>
            <a:custGeom>
              <a:avLst/>
              <a:gdLst>
                <a:gd name="connsiteX0" fmla="*/ 0 w 1176929"/>
                <a:gd name="connsiteY0" fmla="*/ 0 h 661072"/>
                <a:gd name="connsiteX1" fmla="*/ 213293 w 1176929"/>
                <a:gd name="connsiteY1" fmla="*/ 169534 h 661072"/>
                <a:gd name="connsiteX2" fmla="*/ 509754 w 1176929"/>
                <a:gd name="connsiteY2" fmla="*/ 360801 h 661072"/>
                <a:gd name="connsiteX3" fmla="*/ 608940 w 1176929"/>
                <a:gd name="connsiteY3" fmla="*/ 415971 h 661072"/>
                <a:gd name="connsiteX4" fmla="*/ 860985 w 1176929"/>
                <a:gd name="connsiteY4" fmla="*/ 538737 h 661072"/>
                <a:gd name="connsiteX5" fmla="*/ 1125932 w 1176929"/>
                <a:gd name="connsiteY5" fmla="*/ 644672 h 661072"/>
                <a:gd name="connsiteX6" fmla="*/ 1176929 w 1176929"/>
                <a:gd name="connsiteY6" fmla="*/ 661072 h 661072"/>
                <a:gd name="connsiteX7" fmla="*/ 510521 w 1176929"/>
                <a:gd name="connsiteY7" fmla="*/ 661072 h 661072"/>
                <a:gd name="connsiteX8" fmla="*/ 457234 w 1176929"/>
                <a:gd name="connsiteY8" fmla="*/ 640930 h 661072"/>
                <a:gd name="connsiteX9" fmla="*/ 194900 w 1176929"/>
                <a:gd name="connsiteY9" fmla="*/ 528382 h 661072"/>
                <a:gd name="connsiteX10" fmla="*/ 0 w 1176929"/>
                <a:gd name="connsiteY10" fmla="*/ 432988 h 6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6929" h="661072">
                  <a:moveTo>
                    <a:pt x="0" y="0"/>
                  </a:moveTo>
                  <a:lnTo>
                    <a:pt x="213293" y="169534"/>
                  </a:lnTo>
                  <a:cubicBezTo>
                    <a:pt x="308626" y="237925"/>
                    <a:pt x="407559" y="301782"/>
                    <a:pt x="509754" y="360801"/>
                  </a:cubicBezTo>
                  <a:cubicBezTo>
                    <a:pt x="542463" y="379691"/>
                    <a:pt x="575536" y="398080"/>
                    <a:pt x="608940" y="415971"/>
                  </a:cubicBezTo>
                  <a:cubicBezTo>
                    <a:pt x="691027" y="460023"/>
                    <a:pt x="775032" y="500933"/>
                    <a:pt x="860985" y="538737"/>
                  </a:cubicBezTo>
                  <a:cubicBezTo>
                    <a:pt x="948234" y="577099"/>
                    <a:pt x="1036575" y="612219"/>
                    <a:pt x="1125932" y="644672"/>
                  </a:cubicBezTo>
                  <a:lnTo>
                    <a:pt x="1176929" y="661072"/>
                  </a:lnTo>
                  <a:lnTo>
                    <a:pt x="510521" y="661072"/>
                  </a:lnTo>
                  <a:lnTo>
                    <a:pt x="457234" y="640930"/>
                  </a:lnTo>
                  <a:cubicBezTo>
                    <a:pt x="368764" y="605607"/>
                    <a:pt x="281320" y="568074"/>
                    <a:pt x="194900" y="528382"/>
                  </a:cubicBezTo>
                  <a:lnTo>
                    <a:pt x="0" y="432988"/>
                  </a:lnTo>
                  <a:close/>
                </a:path>
              </a:pathLst>
            </a:custGeom>
            <a:solidFill>
              <a:srgbClr val="C65750"/>
            </a:solidFill>
            <a:ln w="8467" cap="flat">
              <a:noFill/>
              <a:prstDash val="solid"/>
              <a:miter/>
            </a:ln>
          </p:spPr>
          <p:txBody>
            <a:bodyPr rtlCol="0" anchor="ctr"/>
            <a:lstStyle/>
            <a:p>
              <a:endParaRPr lang="fr-CA" dirty="0"/>
            </a:p>
          </p:txBody>
        </p:sp>
      </p:grpSp>
      <p:pic>
        <p:nvPicPr>
          <p:cNvPr id="4" name="Image 3">
            <a:extLst>
              <a:ext uri="{FF2B5EF4-FFF2-40B4-BE49-F238E27FC236}">
                <a16:creationId xmlns:a16="http://schemas.microsoft.com/office/drawing/2014/main" id="{E3936A62-5C15-F6E4-E34D-F83000E9F93B}"/>
              </a:ext>
            </a:extLst>
          </p:cNvPr>
          <p:cNvPicPr>
            <a:picLocks noChangeAspect="1"/>
          </p:cNvPicPr>
          <p:nvPr/>
        </p:nvPicPr>
        <p:blipFill>
          <a:blip r:embed="rId3">
            <a:extLst>
              <a:ext uri="{28A0092B-C50C-407E-A947-70E740481C1C}">
                <a14:useLocalDpi xmlns:a14="http://schemas.microsoft.com/office/drawing/2010/main" val="0"/>
              </a:ext>
            </a:extLst>
          </a:blip>
          <a:srcRect l="67623" t="14867" r="-163" b="74178"/>
          <a:stretch>
            <a:fillRect/>
          </a:stretch>
        </p:blipFill>
        <p:spPr>
          <a:xfrm>
            <a:off x="-134877" y="-329105"/>
            <a:ext cx="2891322" cy="1258621"/>
          </a:xfrm>
          <a:prstGeom prst="rect">
            <a:avLst/>
          </a:prstGeom>
        </p:spPr>
      </p:pic>
    </p:spTree>
    <p:extLst>
      <p:ext uri="{BB962C8B-B14F-4D97-AF65-F5344CB8AC3E}">
        <p14:creationId xmlns:p14="http://schemas.microsoft.com/office/powerpoint/2010/main" val="836582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3B295D2-7A21-35E4-5B1F-2107A39C1C44}"/>
            </a:ext>
          </a:extLst>
        </p:cNvPr>
        <p:cNvGrpSpPr/>
        <p:nvPr/>
      </p:nvGrpSpPr>
      <p:grpSpPr>
        <a:xfrm>
          <a:off x="0" y="0"/>
          <a:ext cx="0" cy="0"/>
          <a:chOff x="0" y="0"/>
          <a:chExt cx="0" cy="0"/>
        </a:xfrm>
      </p:grpSpPr>
      <p:grpSp>
        <p:nvGrpSpPr>
          <p:cNvPr id="4" name="Groupe 3">
            <a:extLst>
              <a:ext uri="{FF2B5EF4-FFF2-40B4-BE49-F238E27FC236}">
                <a16:creationId xmlns:a16="http://schemas.microsoft.com/office/drawing/2014/main" id="{A1651398-BA60-40AB-3032-E03F72920888}"/>
              </a:ext>
            </a:extLst>
          </p:cNvPr>
          <p:cNvGrpSpPr>
            <a:grpSpLocks noGrp="1" noUngrp="1" noRot="1" noMove="1" noResize="1"/>
          </p:cNvGrpSpPr>
          <p:nvPr/>
        </p:nvGrpSpPr>
        <p:grpSpPr>
          <a:xfrm>
            <a:off x="7437600" y="-16719"/>
            <a:ext cx="4568258" cy="6874720"/>
            <a:chOff x="5734818" y="-16719"/>
            <a:chExt cx="4568258" cy="6874720"/>
          </a:xfrm>
        </p:grpSpPr>
        <p:sp>
          <p:nvSpPr>
            <p:cNvPr id="5" name="Forme libre : forme 4">
              <a:extLst>
                <a:ext uri="{FF2B5EF4-FFF2-40B4-BE49-F238E27FC236}">
                  <a16:creationId xmlns:a16="http://schemas.microsoft.com/office/drawing/2014/main" id="{F6569BD7-FE91-66C9-479D-2CD1EA555519}"/>
                </a:ext>
              </a:extLst>
            </p:cNvPr>
            <p:cNvSpPr>
              <a:spLocks noGrp="1" noRot="1" noMove="1" noResize="1" noEditPoints="1" noAdjustHandles="1" noChangeArrowheads="1" noChangeShapeType="1"/>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rme libre : forme 5">
              <a:extLst>
                <a:ext uri="{FF2B5EF4-FFF2-40B4-BE49-F238E27FC236}">
                  <a16:creationId xmlns:a16="http://schemas.microsoft.com/office/drawing/2014/main" id="{8E985DDF-BB5D-08B1-587A-BCB6A07AA682}"/>
                </a:ext>
              </a:extLst>
            </p:cNvPr>
            <p:cNvSpPr>
              <a:spLocks noGrp="1" noRot="1" noMove="1" noResize="1" noEditPoints="1" noAdjustHandles="1" noChangeArrowheads="1" noChangeShapeType="1"/>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chemeClr val="bg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orme libre : forme 6">
              <a:extLst>
                <a:ext uri="{FF2B5EF4-FFF2-40B4-BE49-F238E27FC236}">
                  <a16:creationId xmlns:a16="http://schemas.microsoft.com/office/drawing/2014/main" id="{AB4C3DA8-1ABF-3A2D-23C3-BDDCF5A88E0C}"/>
                </a:ext>
              </a:extLst>
            </p:cNvPr>
            <p:cNvSpPr>
              <a:spLocks noGrp="1" noRot="1" noMove="1" noResize="1" noEditPoints="1" noAdjustHandles="1" noChangeArrowheads="1" noChangeShapeType="1"/>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Forme libre : forme 7">
              <a:extLst>
                <a:ext uri="{FF2B5EF4-FFF2-40B4-BE49-F238E27FC236}">
                  <a16:creationId xmlns:a16="http://schemas.microsoft.com/office/drawing/2014/main" id="{EE859641-2F26-8A3E-CE79-6FBE2943B28E}"/>
                </a:ext>
              </a:extLst>
            </p:cNvPr>
            <p:cNvSpPr>
              <a:spLocks noGrp="1" noRot="1" noMove="1" noResize="1" noEditPoints="1" noAdjustHandles="1" noChangeArrowheads="1" noChangeShapeType="1"/>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orme libre : forme 8">
              <a:extLst>
                <a:ext uri="{FF2B5EF4-FFF2-40B4-BE49-F238E27FC236}">
                  <a16:creationId xmlns:a16="http://schemas.microsoft.com/office/drawing/2014/main" id="{D78A7882-4118-DAA6-3259-574C3B5E3033}"/>
                </a:ext>
              </a:extLst>
            </p:cNvPr>
            <p:cNvSpPr>
              <a:spLocks noGrp="1" noRot="1" noMove="1" noResize="1" noEditPoints="1" noAdjustHandles="1" noChangeArrowheads="1" noChangeShapeType="1"/>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itre 11">
            <a:extLst>
              <a:ext uri="{FF2B5EF4-FFF2-40B4-BE49-F238E27FC236}">
                <a16:creationId xmlns:a16="http://schemas.microsoft.com/office/drawing/2014/main" id="{1C941CB0-6556-9228-A016-4AC50CA360B2}"/>
              </a:ext>
            </a:extLst>
          </p:cNvPr>
          <p:cNvSpPr>
            <a:spLocks noGrp="1" noRot="1" noMove="1" noResize="1" noEditPoints="1" noAdjustHandles="1" noChangeArrowheads="1" noChangeShapeType="1"/>
          </p:cNvSpPr>
          <p:nvPr>
            <p:ph type="title"/>
          </p:nvPr>
        </p:nvSpPr>
        <p:spPr>
          <a:xfrm>
            <a:off x="457200" y="2002632"/>
            <a:ext cx="5048234" cy="2852737"/>
          </a:xfrm>
        </p:spPr>
        <p:txBody>
          <a:bodyPr anchor="ctr">
            <a:normAutofit/>
          </a:bodyPr>
          <a:lstStyle/>
          <a:p>
            <a:pPr algn="l"/>
            <a:r>
              <a:rPr lang="en-CA" sz="4000" dirty="0" err="1">
                <a:solidFill>
                  <a:schemeClr val="bg1"/>
                </a:solidFill>
              </a:rPr>
              <a:t>Période</a:t>
            </a:r>
            <a:r>
              <a:rPr lang="en-CA" sz="4000" dirty="0">
                <a:solidFill>
                  <a:schemeClr val="bg1"/>
                </a:solidFill>
              </a:rPr>
              <a:t> </a:t>
            </a:r>
            <a:r>
              <a:rPr lang="en-CA" sz="4000" dirty="0" err="1">
                <a:solidFill>
                  <a:schemeClr val="bg1"/>
                </a:solidFill>
              </a:rPr>
              <a:t>d’échanges</a:t>
            </a:r>
            <a:endParaRPr lang="fr-CA" sz="4000" dirty="0">
              <a:solidFill>
                <a:schemeClr val="bg1"/>
              </a:solidFill>
            </a:endParaRPr>
          </a:p>
        </p:txBody>
      </p:sp>
    </p:spTree>
    <p:extLst>
      <p:ext uri="{BB962C8B-B14F-4D97-AF65-F5344CB8AC3E}">
        <p14:creationId xmlns:p14="http://schemas.microsoft.com/office/powerpoint/2010/main" val="1610814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3">
            <a:extLst>
              <a:ext uri="{FF2B5EF4-FFF2-40B4-BE49-F238E27FC236}">
                <a16:creationId xmlns:a16="http://schemas.microsoft.com/office/drawing/2014/main" id="{3D07FEB4-71C8-F844-929B-BEBCE0F58F0E}"/>
              </a:ext>
            </a:extLst>
          </p:cNvPr>
          <p:cNvSpPr>
            <a:spLocks noGrp="1" noRot="1" noChangeAspect="1" noMove="1" noResize="1" noEditPoints="1" noAdjustHandles="1" noChangeArrowheads="1" noChangeShapeType="1"/>
          </p:cNvSpPr>
          <p:nvPr/>
        </p:nvSpPr>
        <p:spPr>
          <a:xfrm flipH="1">
            <a:off x="6594446" y="0"/>
            <a:ext cx="5597554" cy="6858000"/>
          </a:xfrm>
          <a:custGeom>
            <a:avLst/>
            <a:gdLst/>
            <a:ahLst/>
            <a:cxnLst/>
            <a:rect l="l" t="t" r="r" b="b"/>
            <a:pathLst>
              <a:path w="16230600" h="7993570">
                <a:moveTo>
                  <a:pt x="0" y="0"/>
                </a:moveTo>
                <a:lnTo>
                  <a:pt x="16230600" y="0"/>
                </a:lnTo>
                <a:lnTo>
                  <a:pt x="16230600" y="7993570"/>
                </a:lnTo>
                <a:lnTo>
                  <a:pt x="0" y="7993570"/>
                </a:lnTo>
                <a:lnTo>
                  <a:pt x="0" y="0"/>
                </a:lnTo>
                <a:close/>
              </a:path>
            </a:pathLst>
          </a:custGeom>
          <a:blipFill>
            <a:blip r:embed="rId3"/>
            <a:stretch>
              <a:fillRect l="-115451" r="-33317"/>
            </a:stretch>
          </a:blipFill>
        </p:spPr>
        <p:txBody>
          <a:bodyPr/>
          <a:lstStyle/>
          <a:p>
            <a:endParaRPr lang="fr-CA"/>
          </a:p>
        </p:txBody>
      </p:sp>
      <p:sp>
        <p:nvSpPr>
          <p:cNvPr id="2" name="Titre 1">
            <a:extLst>
              <a:ext uri="{FF2B5EF4-FFF2-40B4-BE49-F238E27FC236}">
                <a16:creationId xmlns:a16="http://schemas.microsoft.com/office/drawing/2014/main" id="{825BE3B2-802A-2892-87CD-187C826FB0AC}"/>
              </a:ext>
            </a:extLst>
          </p:cNvPr>
          <p:cNvSpPr>
            <a:spLocks noGrp="1" noRot="1" noMove="1" noResize="1" noEditPoints="1" noAdjustHandles="1" noChangeArrowheads="1" noChangeShapeType="1"/>
          </p:cNvSpPr>
          <p:nvPr>
            <p:ph type="title"/>
          </p:nvPr>
        </p:nvSpPr>
        <p:spPr>
          <a:xfrm>
            <a:off x="838200" y="365125"/>
            <a:ext cx="4359442" cy="1325563"/>
          </a:xfrm>
        </p:spPr>
        <p:txBody>
          <a:bodyPr>
            <a:normAutofit/>
          </a:bodyPr>
          <a:lstStyle/>
          <a:p>
            <a:r>
              <a:rPr lang="fr-CA" sz="6000" dirty="0"/>
              <a:t>Merci</a:t>
            </a:r>
            <a:r>
              <a:rPr lang="fr-CA" sz="8000" dirty="0"/>
              <a:t>!</a:t>
            </a:r>
          </a:p>
        </p:txBody>
      </p:sp>
      <p:grpSp>
        <p:nvGrpSpPr>
          <p:cNvPr id="3" name="Groupe 2">
            <a:extLst>
              <a:ext uri="{FF2B5EF4-FFF2-40B4-BE49-F238E27FC236}">
                <a16:creationId xmlns:a16="http://schemas.microsoft.com/office/drawing/2014/main" id="{AA32B2D5-7FCB-3419-11FE-3690A962250B}"/>
              </a:ext>
            </a:extLst>
          </p:cNvPr>
          <p:cNvGrpSpPr>
            <a:grpSpLocks noGrp="1" noUngrp="1" noRot="1" noMove="1" noResize="1"/>
          </p:cNvGrpSpPr>
          <p:nvPr/>
        </p:nvGrpSpPr>
        <p:grpSpPr>
          <a:xfrm>
            <a:off x="-1" y="-16719"/>
            <a:ext cx="10303077" cy="6874720"/>
            <a:chOff x="-1" y="-16719"/>
            <a:chExt cx="10303077" cy="6874720"/>
          </a:xfrm>
        </p:grpSpPr>
        <p:sp>
          <p:nvSpPr>
            <p:cNvPr id="4" name="Forme libre : forme 3">
              <a:extLst>
                <a:ext uri="{FF2B5EF4-FFF2-40B4-BE49-F238E27FC236}">
                  <a16:creationId xmlns:a16="http://schemas.microsoft.com/office/drawing/2014/main" id="{B74E77F9-011C-21A3-BF44-F4F2BFD6C901}"/>
                </a:ext>
              </a:extLst>
            </p:cNvPr>
            <p:cNvSpPr>
              <a:spLocks noGrp="1" noRot="1" noMove="1" noResize="1" noEditPoints="1" noAdjustHandles="1" noChangeArrowheads="1" noChangeShapeType="1"/>
            </p:cNvSpPr>
            <p:nvPr/>
          </p:nvSpPr>
          <p:spPr>
            <a:xfrm>
              <a:off x="7084746" y="-16719"/>
              <a:ext cx="2013668" cy="6874719"/>
            </a:xfrm>
            <a:custGeom>
              <a:avLst/>
              <a:gdLst>
                <a:gd name="connsiteX0" fmla="*/ 0 w 2013668"/>
                <a:gd name="connsiteY0" fmla="*/ 0 h 6874719"/>
                <a:gd name="connsiteX1" fmla="*/ 1278841 w 2013668"/>
                <a:gd name="connsiteY1" fmla="*/ 0 h 6874719"/>
                <a:gd name="connsiteX2" fmla="*/ 1317292 w 2013668"/>
                <a:gd name="connsiteY2" fmla="*/ 67785 h 6874719"/>
                <a:gd name="connsiteX3" fmla="*/ 1452701 w 2013668"/>
                <a:gd name="connsiteY3" fmla="*/ 341330 h 6874719"/>
                <a:gd name="connsiteX4" fmla="*/ 1684434 w 2013668"/>
                <a:gd name="connsiteY4" fmla="*/ 924702 h 6874719"/>
                <a:gd name="connsiteX5" fmla="*/ 1760973 w 2013668"/>
                <a:gd name="connsiteY5" fmla="*/ 1168186 h 6874719"/>
                <a:gd name="connsiteX6" fmla="*/ 1686128 w 2013668"/>
                <a:gd name="connsiteY6" fmla="*/ 5241017 h 6874719"/>
                <a:gd name="connsiteX7" fmla="*/ 1139266 w 2013668"/>
                <a:gd name="connsiteY7" fmla="*/ 6793524 h 6874719"/>
                <a:gd name="connsiteX8" fmla="*/ 1104877 w 2013668"/>
                <a:gd name="connsiteY8" fmla="*/ 6874719 h 6874719"/>
                <a:gd name="connsiteX9" fmla="*/ 526771 w 2013668"/>
                <a:gd name="connsiteY9" fmla="*/ 6874719 h 6874719"/>
                <a:gd name="connsiteX10" fmla="*/ 601793 w 2013668"/>
                <a:gd name="connsiteY10" fmla="*/ 6660378 h 6874719"/>
                <a:gd name="connsiteX11" fmla="*/ 622435 w 2013668"/>
                <a:gd name="connsiteY11" fmla="*/ 6602863 h 6874719"/>
                <a:gd name="connsiteX12" fmla="*/ 840680 w 2013668"/>
                <a:gd name="connsiteY12" fmla="*/ 5987108 h 6874719"/>
                <a:gd name="connsiteX13" fmla="*/ 1008396 w 2013668"/>
                <a:gd name="connsiteY13" fmla="*/ 5465121 h 6874719"/>
                <a:gd name="connsiteX14" fmla="*/ 1087771 w 2013668"/>
                <a:gd name="connsiteY14" fmla="*/ 5177779 h 6874719"/>
                <a:gd name="connsiteX15" fmla="*/ 1192444 w 2013668"/>
                <a:gd name="connsiteY15" fmla="*/ 4691276 h 6874719"/>
                <a:gd name="connsiteX16" fmla="*/ 1213120 w 2013668"/>
                <a:gd name="connsiteY16" fmla="*/ 4559780 h 6874719"/>
                <a:gd name="connsiteX17" fmla="*/ 1131595 w 2013668"/>
                <a:gd name="connsiteY17" fmla="*/ 2771366 h 6874719"/>
                <a:gd name="connsiteX18" fmla="*/ 1029427 w 2013668"/>
                <a:gd name="connsiteY18" fmla="*/ 2348787 h 6874719"/>
                <a:gd name="connsiteX19" fmla="*/ 844287 w 2013668"/>
                <a:gd name="connsiteY19" fmla="*/ 1763731 h 6874719"/>
                <a:gd name="connsiteX20" fmla="*/ 476783 w 2013668"/>
                <a:gd name="connsiteY20" fmla="*/ 883926 h 6874719"/>
                <a:gd name="connsiteX21" fmla="*/ 335059 w 2013668"/>
                <a:gd name="connsiteY21" fmla="*/ 598406 h 6874719"/>
                <a:gd name="connsiteX22" fmla="*/ 318693 w 2013668"/>
                <a:gd name="connsiteY22" fmla="*/ 566789 h 6874719"/>
                <a:gd name="connsiteX23" fmla="*/ 310557 w 2013668"/>
                <a:gd name="connsiteY23" fmla="*/ 551178 h 6874719"/>
                <a:gd name="connsiteX24" fmla="*/ 302454 w 2013668"/>
                <a:gd name="connsiteY24" fmla="*/ 535601 h 6874719"/>
                <a:gd name="connsiteX25" fmla="*/ 270238 w 2013668"/>
                <a:gd name="connsiteY25" fmla="*/ 474680 h 6874719"/>
                <a:gd name="connsiteX26" fmla="*/ 256218 w 2013668"/>
                <a:gd name="connsiteY26" fmla="*/ 448453 h 6874719"/>
                <a:gd name="connsiteX27" fmla="*/ 207399 w 2013668"/>
                <a:gd name="connsiteY27" fmla="*/ 358594 h 6874719"/>
                <a:gd name="connsiteX28" fmla="*/ 191524 w 2013668"/>
                <a:gd name="connsiteY28" fmla="*/ 329887 h 6874719"/>
                <a:gd name="connsiteX29" fmla="*/ 35798 w 2013668"/>
                <a:gd name="connsiteY29" fmla="*/ 59022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13668" h="6874719">
                  <a:moveTo>
                    <a:pt x="0" y="0"/>
                  </a:moveTo>
                  <a:lnTo>
                    <a:pt x="1278841" y="0"/>
                  </a:lnTo>
                  <a:lnTo>
                    <a:pt x="1317292" y="67785"/>
                  </a:lnTo>
                  <a:cubicBezTo>
                    <a:pt x="1364963" y="157627"/>
                    <a:pt x="1410101" y="248809"/>
                    <a:pt x="1452701" y="341330"/>
                  </a:cubicBezTo>
                  <a:cubicBezTo>
                    <a:pt x="1540332" y="531665"/>
                    <a:pt x="1617547" y="726134"/>
                    <a:pt x="1684434" y="924702"/>
                  </a:cubicBezTo>
                  <a:cubicBezTo>
                    <a:pt x="1711781" y="1005567"/>
                    <a:pt x="1737266" y="1086728"/>
                    <a:pt x="1760973" y="1168186"/>
                  </a:cubicBezTo>
                  <a:cubicBezTo>
                    <a:pt x="2157297" y="2529466"/>
                    <a:pt x="2053073" y="3912478"/>
                    <a:pt x="1686128" y="5241017"/>
                  </a:cubicBezTo>
                  <a:cubicBezTo>
                    <a:pt x="1540332" y="5768693"/>
                    <a:pt x="1353083" y="6287810"/>
                    <a:pt x="1139266" y="6793524"/>
                  </a:cubicBezTo>
                  <a:lnTo>
                    <a:pt x="1104877" y="6874719"/>
                  </a:lnTo>
                  <a:lnTo>
                    <a:pt x="526771" y="6874719"/>
                  </a:lnTo>
                  <a:lnTo>
                    <a:pt x="601793" y="6660378"/>
                  </a:lnTo>
                  <a:lnTo>
                    <a:pt x="622435" y="6602863"/>
                  </a:lnTo>
                  <a:cubicBezTo>
                    <a:pt x="697043" y="6395295"/>
                    <a:pt x="771033" y="6190478"/>
                    <a:pt x="840680" y="5987108"/>
                  </a:cubicBezTo>
                  <a:cubicBezTo>
                    <a:pt x="900548" y="5812381"/>
                    <a:pt x="957198" y="5638688"/>
                    <a:pt x="1008396" y="5465121"/>
                  </a:cubicBezTo>
                  <a:cubicBezTo>
                    <a:pt x="1036675" y="5369372"/>
                    <a:pt x="1063133" y="5273597"/>
                    <a:pt x="1087771" y="5177779"/>
                  </a:cubicBezTo>
                  <a:cubicBezTo>
                    <a:pt x="1129148" y="5016151"/>
                    <a:pt x="1164699" y="4854226"/>
                    <a:pt x="1192444" y="4691276"/>
                  </a:cubicBezTo>
                  <a:cubicBezTo>
                    <a:pt x="1199921" y="4647521"/>
                    <a:pt x="1206795" y="4603706"/>
                    <a:pt x="1213120" y="4559780"/>
                  </a:cubicBezTo>
                  <a:cubicBezTo>
                    <a:pt x="1299802" y="3956962"/>
                    <a:pt x="1251711" y="3346600"/>
                    <a:pt x="1131595" y="2771366"/>
                  </a:cubicBezTo>
                  <a:cubicBezTo>
                    <a:pt x="1101690" y="2628093"/>
                    <a:pt x="1067299" y="2487098"/>
                    <a:pt x="1029427" y="2348787"/>
                  </a:cubicBezTo>
                  <a:cubicBezTo>
                    <a:pt x="974166" y="2147078"/>
                    <a:pt x="911427" y="1951420"/>
                    <a:pt x="844287" y="1763731"/>
                  </a:cubicBezTo>
                  <a:cubicBezTo>
                    <a:pt x="736599" y="1464291"/>
                    <a:pt x="614103" y="1170997"/>
                    <a:pt x="476783" y="883926"/>
                  </a:cubicBezTo>
                  <a:cubicBezTo>
                    <a:pt x="428988" y="783614"/>
                    <a:pt x="381499" y="688364"/>
                    <a:pt x="335059" y="598406"/>
                  </a:cubicBezTo>
                  <a:cubicBezTo>
                    <a:pt x="329607" y="587789"/>
                    <a:pt x="324120" y="577239"/>
                    <a:pt x="318693" y="566789"/>
                  </a:cubicBezTo>
                  <a:cubicBezTo>
                    <a:pt x="316009" y="561563"/>
                    <a:pt x="313266" y="556337"/>
                    <a:pt x="310557" y="551178"/>
                  </a:cubicBezTo>
                  <a:cubicBezTo>
                    <a:pt x="307847" y="545985"/>
                    <a:pt x="305129" y="540759"/>
                    <a:pt x="302454" y="535601"/>
                  </a:cubicBezTo>
                  <a:cubicBezTo>
                    <a:pt x="291642" y="514996"/>
                    <a:pt x="280923" y="494689"/>
                    <a:pt x="270238" y="474680"/>
                  </a:cubicBezTo>
                  <a:cubicBezTo>
                    <a:pt x="265548" y="465883"/>
                    <a:pt x="260883" y="457151"/>
                    <a:pt x="256218" y="448453"/>
                  </a:cubicBezTo>
                  <a:cubicBezTo>
                    <a:pt x="239682" y="417696"/>
                    <a:pt x="223409" y="387731"/>
                    <a:pt x="207399" y="358594"/>
                  </a:cubicBezTo>
                  <a:cubicBezTo>
                    <a:pt x="202048" y="348937"/>
                    <a:pt x="196782" y="339379"/>
                    <a:pt x="191524" y="329887"/>
                  </a:cubicBezTo>
                  <a:cubicBezTo>
                    <a:pt x="135640" y="229031"/>
                    <a:pt x="83129" y="138335"/>
                    <a:pt x="35798" y="59022"/>
                  </a:cubicBezTo>
                  <a:close/>
                </a:path>
              </a:pathLst>
            </a:custGeom>
            <a:solidFill>
              <a:srgbClr val="0E6672"/>
            </a:solidFill>
            <a:ln w="8467" cap="flat">
              <a:noFill/>
              <a:prstDash val="solid"/>
              <a:miter/>
            </a:ln>
          </p:spPr>
          <p:txBody>
            <a:bodyPr rtlCol="0" anchor="ctr"/>
            <a:lstStyle/>
            <a:p>
              <a:endParaRPr lang="fr-CA"/>
            </a:p>
          </p:txBody>
        </p:sp>
        <p:sp>
          <p:nvSpPr>
            <p:cNvPr id="5" name="Forme libre : forme 4">
              <a:extLst>
                <a:ext uri="{FF2B5EF4-FFF2-40B4-BE49-F238E27FC236}">
                  <a16:creationId xmlns:a16="http://schemas.microsoft.com/office/drawing/2014/main" id="{25F2FA1F-4F56-D272-484E-03EB4982DCDE}"/>
                </a:ext>
              </a:extLst>
            </p:cNvPr>
            <p:cNvSpPr>
              <a:spLocks noGrp="1" noRot="1" noMove="1" noResize="1" noEditPoints="1" noAdjustHandles="1" noChangeArrowheads="1" noChangeShapeType="1"/>
            </p:cNvSpPr>
            <p:nvPr/>
          </p:nvSpPr>
          <p:spPr>
            <a:xfrm>
              <a:off x="5734818" y="-16718"/>
              <a:ext cx="2509956" cy="6874719"/>
            </a:xfrm>
            <a:custGeom>
              <a:avLst/>
              <a:gdLst>
                <a:gd name="connsiteX0" fmla="*/ 385442 w 2509956"/>
                <a:gd name="connsiteY0" fmla="*/ 0 h 6874719"/>
                <a:gd name="connsiteX1" fmla="*/ 1862519 w 2509956"/>
                <a:gd name="connsiteY1" fmla="*/ 0 h 6874719"/>
                <a:gd name="connsiteX2" fmla="*/ 1734691 w 2509956"/>
                <a:gd name="connsiteY2" fmla="*/ 136380 h 6874719"/>
                <a:gd name="connsiteX3" fmla="*/ 1592218 w 2509956"/>
                <a:gd name="connsiteY3" fmla="*/ 311498 h 6874719"/>
                <a:gd name="connsiteX4" fmla="*/ 1133570 w 2509956"/>
                <a:gd name="connsiteY4" fmla="*/ 1111994 h 6874719"/>
                <a:gd name="connsiteX5" fmla="*/ 956760 w 2509956"/>
                <a:gd name="connsiteY5" fmla="*/ 1669176 h 6874719"/>
                <a:gd name="connsiteX6" fmla="*/ 1150038 w 2509956"/>
                <a:gd name="connsiteY6" fmla="*/ 4044804 h 6874719"/>
                <a:gd name="connsiteX7" fmla="*/ 1320590 w 2509956"/>
                <a:gd name="connsiteY7" fmla="*/ 4463506 h 6874719"/>
                <a:gd name="connsiteX8" fmla="*/ 1768434 w 2509956"/>
                <a:gd name="connsiteY8" fmla="*/ 5256130 h 6874719"/>
                <a:gd name="connsiteX9" fmla="*/ 1772828 w 2509956"/>
                <a:gd name="connsiteY9" fmla="*/ 5262548 h 6874719"/>
                <a:gd name="connsiteX10" fmla="*/ 1821614 w 2509956"/>
                <a:gd name="connsiteY10" fmla="*/ 5334879 h 6874719"/>
                <a:gd name="connsiteX11" fmla="*/ 2509776 w 2509956"/>
                <a:gd name="connsiteY11" fmla="*/ 6873896 h 6874719"/>
                <a:gd name="connsiteX12" fmla="*/ 2509956 w 2509956"/>
                <a:gd name="connsiteY12" fmla="*/ 6874719 h 6874719"/>
                <a:gd name="connsiteX13" fmla="*/ 2085454 w 2509956"/>
                <a:gd name="connsiteY13" fmla="*/ 6874719 h 6874719"/>
                <a:gd name="connsiteX14" fmla="*/ 2056215 w 2509956"/>
                <a:gd name="connsiteY14" fmla="*/ 6796883 h 6874719"/>
                <a:gd name="connsiteX15" fmla="*/ 1912503 w 2509956"/>
                <a:gd name="connsiteY15" fmla="*/ 6477912 h 6874719"/>
                <a:gd name="connsiteX16" fmla="*/ 1594334 w 2509956"/>
                <a:gd name="connsiteY16" fmla="*/ 5914218 h 6874719"/>
                <a:gd name="connsiteX17" fmla="*/ 1420768 w 2509956"/>
                <a:gd name="connsiteY17" fmla="*/ 5644411 h 6874719"/>
                <a:gd name="connsiteX18" fmla="*/ 1285369 w 2509956"/>
                <a:gd name="connsiteY18" fmla="*/ 5440153 h 6874719"/>
                <a:gd name="connsiteX19" fmla="*/ 1128210 w 2509956"/>
                <a:gd name="connsiteY19" fmla="*/ 5202155 h 6874719"/>
                <a:gd name="connsiteX20" fmla="*/ 137543 w 2509956"/>
                <a:gd name="connsiteY20" fmla="*/ 3162256 h 6874719"/>
                <a:gd name="connsiteX21" fmla="*/ 180900 w 2509956"/>
                <a:gd name="connsiteY21" fmla="*/ 631082 h 6874719"/>
                <a:gd name="connsiteX22" fmla="*/ 274796 w 2509956"/>
                <a:gd name="connsiteY22" fmla="*/ 300551 h 6874719"/>
                <a:gd name="connsiteX23" fmla="*/ 342866 w 2509956"/>
                <a:gd name="connsiteY23" fmla="*/ 101345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09956" h="6874719">
                  <a:moveTo>
                    <a:pt x="385442" y="0"/>
                  </a:moveTo>
                  <a:lnTo>
                    <a:pt x="1862519" y="0"/>
                  </a:lnTo>
                  <a:lnTo>
                    <a:pt x="1734691" y="136380"/>
                  </a:lnTo>
                  <a:cubicBezTo>
                    <a:pt x="1685302" y="193006"/>
                    <a:pt x="1637786" y="251488"/>
                    <a:pt x="1592218" y="311498"/>
                  </a:cubicBezTo>
                  <a:cubicBezTo>
                    <a:pt x="1404139" y="559710"/>
                    <a:pt x="1249351" y="834117"/>
                    <a:pt x="1133570" y="1111994"/>
                  </a:cubicBezTo>
                  <a:cubicBezTo>
                    <a:pt x="1058428" y="1292570"/>
                    <a:pt x="999492" y="1478278"/>
                    <a:pt x="956760" y="1669176"/>
                  </a:cubicBezTo>
                  <a:cubicBezTo>
                    <a:pt x="781111" y="2450259"/>
                    <a:pt x="876852" y="3281314"/>
                    <a:pt x="1150038" y="4044804"/>
                  </a:cubicBezTo>
                  <a:cubicBezTo>
                    <a:pt x="1200905" y="4186985"/>
                    <a:pt x="1257759" y="4326549"/>
                    <a:pt x="1320590" y="4463506"/>
                  </a:cubicBezTo>
                  <a:cubicBezTo>
                    <a:pt x="1447294" y="4740459"/>
                    <a:pt x="1596586" y="5004679"/>
                    <a:pt x="1768434" y="5256130"/>
                  </a:cubicBezTo>
                  <a:lnTo>
                    <a:pt x="1772828" y="5262548"/>
                  </a:lnTo>
                  <a:cubicBezTo>
                    <a:pt x="1789271" y="5286491"/>
                    <a:pt x="1805544" y="5310605"/>
                    <a:pt x="1821614" y="5334879"/>
                  </a:cubicBezTo>
                  <a:cubicBezTo>
                    <a:pt x="2131409" y="5802395"/>
                    <a:pt x="2376706" y="6331363"/>
                    <a:pt x="2509776" y="6873896"/>
                  </a:cubicBezTo>
                  <a:lnTo>
                    <a:pt x="2509956" y="6874719"/>
                  </a:lnTo>
                  <a:lnTo>
                    <a:pt x="2085454" y="6874719"/>
                  </a:lnTo>
                  <a:lnTo>
                    <a:pt x="2056215" y="6796883"/>
                  </a:lnTo>
                  <a:cubicBezTo>
                    <a:pt x="2012822" y="6688982"/>
                    <a:pt x="1964484" y="6582605"/>
                    <a:pt x="1912503" y="6477912"/>
                  </a:cubicBezTo>
                  <a:cubicBezTo>
                    <a:pt x="1816195" y="6283941"/>
                    <a:pt x="1707381" y="6095651"/>
                    <a:pt x="1594334" y="5914218"/>
                  </a:cubicBezTo>
                  <a:cubicBezTo>
                    <a:pt x="1537184" y="5822508"/>
                    <a:pt x="1478976" y="5732549"/>
                    <a:pt x="1420768" y="5644411"/>
                  </a:cubicBezTo>
                  <a:cubicBezTo>
                    <a:pt x="1375691" y="5576212"/>
                    <a:pt x="1330580" y="5508115"/>
                    <a:pt x="1285369" y="5440153"/>
                  </a:cubicBezTo>
                  <a:cubicBezTo>
                    <a:pt x="1232748" y="5360803"/>
                    <a:pt x="1180365" y="5281496"/>
                    <a:pt x="1128210" y="5202155"/>
                  </a:cubicBezTo>
                  <a:cubicBezTo>
                    <a:pt x="710533" y="4564810"/>
                    <a:pt x="322192" y="3918236"/>
                    <a:pt x="137543" y="3162256"/>
                  </a:cubicBezTo>
                  <a:cubicBezTo>
                    <a:pt x="-64099" y="2335757"/>
                    <a:pt x="-39301" y="1451091"/>
                    <a:pt x="180900" y="631082"/>
                  </a:cubicBezTo>
                  <a:cubicBezTo>
                    <a:pt x="189664" y="598472"/>
                    <a:pt x="225943" y="460988"/>
                    <a:pt x="274796" y="300551"/>
                  </a:cubicBezTo>
                  <a:cubicBezTo>
                    <a:pt x="295665" y="232057"/>
                    <a:pt x="318714" y="164915"/>
                    <a:pt x="342866" y="101345"/>
                  </a:cubicBezTo>
                  <a:close/>
                </a:path>
              </a:pathLst>
            </a:custGeom>
            <a:solidFill>
              <a:schemeClr val="accent1"/>
            </a:solidFill>
            <a:ln w="8467" cap="flat">
              <a:noFill/>
              <a:prstDash val="solid"/>
              <a:miter/>
            </a:ln>
          </p:spPr>
          <p:txBody>
            <a:bodyPr rtlCol="0" anchor="ctr"/>
            <a:lstStyle/>
            <a:p>
              <a:endParaRPr lang="fr-CA"/>
            </a:p>
          </p:txBody>
        </p:sp>
        <p:sp>
          <p:nvSpPr>
            <p:cNvPr id="6" name="Forme libre : forme 5">
              <a:extLst>
                <a:ext uri="{FF2B5EF4-FFF2-40B4-BE49-F238E27FC236}">
                  <a16:creationId xmlns:a16="http://schemas.microsoft.com/office/drawing/2014/main" id="{858604A9-B180-8C6F-232A-7FCF4E3C449C}"/>
                </a:ext>
              </a:extLst>
            </p:cNvPr>
            <p:cNvSpPr>
              <a:spLocks noGrp="1" noRot="1" noMove="1" noResize="1" noEditPoints="1" noAdjustHandles="1" noChangeArrowheads="1" noChangeShapeType="1"/>
            </p:cNvSpPr>
            <p:nvPr/>
          </p:nvSpPr>
          <p:spPr>
            <a:xfrm>
              <a:off x="7057447" y="-16718"/>
              <a:ext cx="3245629" cy="6874719"/>
            </a:xfrm>
            <a:custGeom>
              <a:avLst/>
              <a:gdLst>
                <a:gd name="connsiteX0" fmla="*/ 1239101 w 3245629"/>
                <a:gd name="connsiteY0" fmla="*/ 0 h 6874719"/>
                <a:gd name="connsiteX1" fmla="*/ 3245629 w 3245629"/>
                <a:gd name="connsiteY1" fmla="*/ 0 h 6874719"/>
                <a:gd name="connsiteX2" fmla="*/ 3039051 w 3245629"/>
                <a:gd name="connsiteY2" fmla="*/ 145523 h 6874719"/>
                <a:gd name="connsiteX3" fmla="*/ 2334035 w 3245629"/>
                <a:gd name="connsiteY3" fmla="*/ 774950 h 6874719"/>
                <a:gd name="connsiteX4" fmla="*/ 1051868 w 3245629"/>
                <a:gd name="connsiteY4" fmla="*/ 2800366 h 6874719"/>
                <a:gd name="connsiteX5" fmla="*/ 619602 w 3245629"/>
                <a:gd name="connsiteY5" fmla="*/ 5293011 h 6874719"/>
                <a:gd name="connsiteX6" fmla="*/ 628136 w 3245629"/>
                <a:gd name="connsiteY6" fmla="*/ 5498590 h 6874719"/>
                <a:gd name="connsiteX7" fmla="*/ 676854 w 3245629"/>
                <a:gd name="connsiteY7" fmla="*/ 6004600 h 6874719"/>
                <a:gd name="connsiteX8" fmla="*/ 763807 w 3245629"/>
                <a:gd name="connsiteY8" fmla="*/ 6514692 h 6874719"/>
                <a:gd name="connsiteX9" fmla="*/ 838947 w 3245629"/>
                <a:gd name="connsiteY9" fmla="*/ 6850332 h 6874719"/>
                <a:gd name="connsiteX10" fmla="*/ 845326 w 3245629"/>
                <a:gd name="connsiteY10" fmla="*/ 6874719 h 6874719"/>
                <a:gd name="connsiteX11" fmla="*/ 466780 w 3245629"/>
                <a:gd name="connsiteY11" fmla="*/ 6874719 h 6874719"/>
                <a:gd name="connsiteX12" fmla="*/ 443865 w 3245629"/>
                <a:gd name="connsiteY12" fmla="*/ 6800885 h 6874719"/>
                <a:gd name="connsiteX13" fmla="*/ 300519 w 3245629"/>
                <a:gd name="connsiteY13" fmla="*/ 6264062 h 6874719"/>
                <a:gd name="connsiteX14" fmla="*/ 136638 w 3245629"/>
                <a:gd name="connsiteY14" fmla="*/ 5476924 h 6874719"/>
                <a:gd name="connsiteX15" fmla="*/ 62394 w 3245629"/>
                <a:gd name="connsiteY15" fmla="*/ 4964657 h 6874719"/>
                <a:gd name="connsiteX16" fmla="*/ 1273 w 3245629"/>
                <a:gd name="connsiteY16" fmla="*/ 4081744 h 6874719"/>
                <a:gd name="connsiteX17" fmla="*/ 108300 w 3245629"/>
                <a:gd name="connsiteY17" fmla="*/ 2667947 h 6874719"/>
                <a:gd name="connsiteX18" fmla="*/ 205464 w 3245629"/>
                <a:gd name="connsiteY18" fmla="*/ 2212170 h 6874719"/>
                <a:gd name="connsiteX19" fmla="*/ 685753 w 3245629"/>
                <a:gd name="connsiteY19" fmla="*/ 904992 h 6874719"/>
                <a:gd name="connsiteX20" fmla="*/ 771841 w 3245629"/>
                <a:gd name="connsiteY20" fmla="*/ 737776 h 6874719"/>
                <a:gd name="connsiteX21" fmla="*/ 1089286 w 3245629"/>
                <a:gd name="connsiteY21" fmla="*/ 205124 h 687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45629" h="6874719">
                  <a:moveTo>
                    <a:pt x="1239101" y="0"/>
                  </a:moveTo>
                  <a:lnTo>
                    <a:pt x="3245629" y="0"/>
                  </a:lnTo>
                  <a:lnTo>
                    <a:pt x="3039051" y="145523"/>
                  </a:lnTo>
                  <a:cubicBezTo>
                    <a:pt x="2786758" y="334766"/>
                    <a:pt x="2551014" y="546449"/>
                    <a:pt x="2334035" y="774950"/>
                  </a:cubicBezTo>
                  <a:cubicBezTo>
                    <a:pt x="1770747" y="1368279"/>
                    <a:pt x="1340793" y="2057915"/>
                    <a:pt x="1051868" y="2800366"/>
                  </a:cubicBezTo>
                  <a:cubicBezTo>
                    <a:pt x="745121" y="3589027"/>
                    <a:pt x="597775" y="4437276"/>
                    <a:pt x="619602" y="5293011"/>
                  </a:cubicBezTo>
                  <a:cubicBezTo>
                    <a:pt x="621321" y="5361498"/>
                    <a:pt x="624166" y="5430027"/>
                    <a:pt x="628136" y="5498590"/>
                  </a:cubicBezTo>
                  <a:cubicBezTo>
                    <a:pt x="637730" y="5667263"/>
                    <a:pt x="653968" y="5835936"/>
                    <a:pt x="676854" y="6004600"/>
                  </a:cubicBezTo>
                  <a:cubicBezTo>
                    <a:pt x="700103" y="6175890"/>
                    <a:pt x="729406" y="6345748"/>
                    <a:pt x="763807" y="6514692"/>
                  </a:cubicBezTo>
                  <a:cubicBezTo>
                    <a:pt x="786684" y="6627064"/>
                    <a:pt x="811821" y="6738930"/>
                    <a:pt x="838947" y="6850332"/>
                  </a:cubicBezTo>
                  <a:lnTo>
                    <a:pt x="845326" y="6874719"/>
                  </a:lnTo>
                  <a:lnTo>
                    <a:pt x="466780" y="6874719"/>
                  </a:lnTo>
                  <a:lnTo>
                    <a:pt x="443865" y="6800885"/>
                  </a:lnTo>
                  <a:cubicBezTo>
                    <a:pt x="392419" y="6623123"/>
                    <a:pt x="344457" y="6444095"/>
                    <a:pt x="300519" y="6264062"/>
                  </a:cubicBezTo>
                  <a:cubicBezTo>
                    <a:pt x="236952" y="6003542"/>
                    <a:pt x="181782" y="5740881"/>
                    <a:pt x="136638" y="5476924"/>
                  </a:cubicBezTo>
                  <a:cubicBezTo>
                    <a:pt x="107538" y="5306668"/>
                    <a:pt x="82799" y="5135912"/>
                    <a:pt x="62394" y="4964657"/>
                  </a:cubicBezTo>
                  <a:cubicBezTo>
                    <a:pt x="27630" y="4670940"/>
                    <a:pt x="6531" y="4376063"/>
                    <a:pt x="1273" y="4081744"/>
                  </a:cubicBezTo>
                  <a:cubicBezTo>
                    <a:pt x="-7092" y="3608703"/>
                    <a:pt x="25454" y="3135958"/>
                    <a:pt x="108300" y="2667947"/>
                  </a:cubicBezTo>
                  <a:cubicBezTo>
                    <a:pt x="135250" y="2515480"/>
                    <a:pt x="167626" y="2363545"/>
                    <a:pt x="205464" y="2212170"/>
                  </a:cubicBezTo>
                  <a:cubicBezTo>
                    <a:pt x="318579" y="1759168"/>
                    <a:pt x="478683" y="1323465"/>
                    <a:pt x="685753" y="904992"/>
                  </a:cubicBezTo>
                  <a:cubicBezTo>
                    <a:pt x="713633" y="848835"/>
                    <a:pt x="742301" y="793106"/>
                    <a:pt x="771841" y="737776"/>
                  </a:cubicBezTo>
                  <a:cubicBezTo>
                    <a:pt x="868167" y="557595"/>
                    <a:pt x="972959" y="377339"/>
                    <a:pt x="1089286" y="205124"/>
                  </a:cubicBezTo>
                  <a:close/>
                </a:path>
              </a:pathLst>
            </a:custGeom>
            <a:solidFill>
              <a:srgbClr val="F9BB01"/>
            </a:solidFill>
            <a:ln w="8467" cap="flat">
              <a:noFill/>
              <a:prstDash val="solid"/>
              <a:miter/>
            </a:ln>
          </p:spPr>
          <p:txBody>
            <a:bodyPr rtlCol="0" anchor="ctr"/>
            <a:lstStyle/>
            <a:p>
              <a:endParaRPr lang="fr-CA"/>
            </a:p>
          </p:txBody>
        </p:sp>
        <p:sp>
          <p:nvSpPr>
            <p:cNvPr id="7" name="Forme libre : forme 6">
              <a:extLst>
                <a:ext uri="{FF2B5EF4-FFF2-40B4-BE49-F238E27FC236}">
                  <a16:creationId xmlns:a16="http://schemas.microsoft.com/office/drawing/2014/main" id="{E88100DB-0C03-F2D3-A8F8-F44BC62A34CC}"/>
                </a:ext>
              </a:extLst>
            </p:cNvPr>
            <p:cNvSpPr>
              <a:spLocks noGrp="1" noRot="1" noMove="1" noResize="1" noEditPoints="1" noAdjustHandles="1" noChangeArrowheads="1" noChangeShapeType="1"/>
            </p:cNvSpPr>
            <p:nvPr/>
          </p:nvSpPr>
          <p:spPr>
            <a:xfrm>
              <a:off x="7292212" y="0"/>
              <a:ext cx="909802" cy="581686"/>
            </a:xfrm>
            <a:custGeom>
              <a:avLst/>
              <a:gdLst>
                <a:gd name="connsiteX0" fmla="*/ 0 w 909802"/>
                <a:gd name="connsiteY0" fmla="*/ 0 h 581686"/>
                <a:gd name="connsiteX1" fmla="*/ 909803 w 909802"/>
                <a:gd name="connsiteY1" fmla="*/ 0 h 581686"/>
                <a:gd name="connsiteX2" fmla="*/ 909803 w 909802"/>
                <a:gd name="connsiteY2" fmla="*/ 581686 h 581686"/>
                <a:gd name="connsiteX3" fmla="*/ 0 w 909802"/>
                <a:gd name="connsiteY3" fmla="*/ 581686 h 581686"/>
              </a:gdLst>
              <a:ahLst/>
              <a:cxnLst>
                <a:cxn ang="0">
                  <a:pos x="connsiteX0" y="connsiteY0"/>
                </a:cxn>
                <a:cxn ang="0">
                  <a:pos x="connsiteX1" y="connsiteY1"/>
                </a:cxn>
                <a:cxn ang="0">
                  <a:pos x="connsiteX2" y="connsiteY2"/>
                </a:cxn>
                <a:cxn ang="0">
                  <a:pos x="connsiteX3" y="connsiteY3"/>
                </a:cxn>
              </a:cxnLst>
              <a:rect l="l" t="t" r="r" b="b"/>
              <a:pathLst>
                <a:path w="909802" h="581686">
                  <a:moveTo>
                    <a:pt x="0" y="0"/>
                  </a:moveTo>
                  <a:lnTo>
                    <a:pt x="909803" y="0"/>
                  </a:lnTo>
                  <a:lnTo>
                    <a:pt x="909803" y="581686"/>
                  </a:lnTo>
                  <a:lnTo>
                    <a:pt x="0" y="581686"/>
                  </a:lnTo>
                  <a:close/>
                </a:path>
              </a:pathLst>
            </a:custGeom>
            <a:noFill/>
            <a:ln w="8467" cap="flat">
              <a:noFill/>
              <a:prstDash val="solid"/>
              <a:miter/>
            </a:ln>
          </p:spPr>
          <p:txBody>
            <a:bodyPr rtlCol="0" anchor="ctr"/>
            <a:lstStyle/>
            <a:p>
              <a:endParaRPr lang="fr-CA"/>
            </a:p>
          </p:txBody>
        </p:sp>
        <p:sp>
          <p:nvSpPr>
            <p:cNvPr id="8" name="Forme libre : forme 7">
              <a:extLst>
                <a:ext uri="{FF2B5EF4-FFF2-40B4-BE49-F238E27FC236}">
                  <a16:creationId xmlns:a16="http://schemas.microsoft.com/office/drawing/2014/main" id="{6E917754-FBFF-B5D0-0D42-A12B75075F3A}"/>
                </a:ext>
              </a:extLst>
            </p:cNvPr>
            <p:cNvSpPr>
              <a:spLocks noGrp="1" noRot="1" noMove="1" noResize="1" noEditPoints="1" noAdjustHandles="1" noChangeArrowheads="1" noChangeShapeType="1"/>
            </p:cNvSpPr>
            <p:nvPr/>
          </p:nvSpPr>
          <p:spPr>
            <a:xfrm>
              <a:off x="8182863" y="1348384"/>
              <a:ext cx="789262" cy="1751372"/>
            </a:xfrm>
            <a:custGeom>
              <a:avLst/>
              <a:gdLst>
                <a:gd name="connsiteX0" fmla="*/ 0 w 789262"/>
                <a:gd name="connsiteY0" fmla="*/ 0 h 1751372"/>
                <a:gd name="connsiteX1" fmla="*/ 789262 w 789262"/>
                <a:gd name="connsiteY1" fmla="*/ 0 h 1751372"/>
                <a:gd name="connsiteX2" fmla="*/ 789262 w 789262"/>
                <a:gd name="connsiteY2" fmla="*/ 1751372 h 1751372"/>
                <a:gd name="connsiteX3" fmla="*/ 0 w 789262"/>
                <a:gd name="connsiteY3" fmla="*/ 1751372 h 1751372"/>
              </a:gdLst>
              <a:ahLst/>
              <a:cxnLst>
                <a:cxn ang="0">
                  <a:pos x="connsiteX0" y="connsiteY0"/>
                </a:cxn>
                <a:cxn ang="0">
                  <a:pos x="connsiteX1" y="connsiteY1"/>
                </a:cxn>
                <a:cxn ang="0">
                  <a:pos x="connsiteX2" y="connsiteY2"/>
                </a:cxn>
                <a:cxn ang="0">
                  <a:pos x="connsiteX3" y="connsiteY3"/>
                </a:cxn>
              </a:cxnLst>
              <a:rect l="l" t="t" r="r" b="b"/>
              <a:pathLst>
                <a:path w="789262" h="1751372">
                  <a:moveTo>
                    <a:pt x="0" y="0"/>
                  </a:moveTo>
                  <a:lnTo>
                    <a:pt x="789262" y="0"/>
                  </a:lnTo>
                  <a:lnTo>
                    <a:pt x="789262" y="1751372"/>
                  </a:lnTo>
                  <a:lnTo>
                    <a:pt x="0" y="1751372"/>
                  </a:lnTo>
                  <a:close/>
                </a:path>
              </a:pathLst>
            </a:custGeom>
            <a:noFill/>
            <a:ln w="8467" cap="flat">
              <a:noFill/>
              <a:prstDash val="solid"/>
              <a:miter/>
            </a:ln>
          </p:spPr>
          <p:txBody>
            <a:bodyPr rtlCol="0" anchor="ctr"/>
            <a:lstStyle/>
            <a:p>
              <a:endParaRPr lang="fr-CA"/>
            </a:p>
          </p:txBody>
        </p:sp>
        <p:sp>
          <p:nvSpPr>
            <p:cNvPr id="9" name="Forme libre : forme 8">
              <a:extLst>
                <a:ext uri="{FF2B5EF4-FFF2-40B4-BE49-F238E27FC236}">
                  <a16:creationId xmlns:a16="http://schemas.microsoft.com/office/drawing/2014/main" id="{48BD63EB-9D09-3EB1-F256-57A97425C4CE}"/>
                </a:ext>
              </a:extLst>
            </p:cNvPr>
            <p:cNvSpPr>
              <a:spLocks noGrp="1" noRot="1" noMove="1" noResize="1" noEditPoints="1" noAdjustHandles="1" noChangeArrowheads="1" noChangeShapeType="1"/>
            </p:cNvSpPr>
            <p:nvPr/>
          </p:nvSpPr>
          <p:spPr>
            <a:xfrm>
              <a:off x="5550568" y="4732421"/>
              <a:ext cx="1973658" cy="2125579"/>
            </a:xfrm>
            <a:custGeom>
              <a:avLst/>
              <a:gdLst>
                <a:gd name="connsiteX0" fmla="*/ 0 w 1973658"/>
                <a:gd name="connsiteY0" fmla="*/ 0 h 2125579"/>
                <a:gd name="connsiteX1" fmla="*/ 1025356 w 1973658"/>
                <a:gd name="connsiteY1" fmla="*/ 0 h 2125579"/>
                <a:gd name="connsiteX2" fmla="*/ 1312460 w 1973658"/>
                <a:gd name="connsiteY2" fmla="*/ 453015 h 2125579"/>
                <a:gd name="connsiteX3" fmla="*/ 1469619 w 1973658"/>
                <a:gd name="connsiteY3" fmla="*/ 691013 h 2125579"/>
                <a:gd name="connsiteX4" fmla="*/ 1605018 w 1973658"/>
                <a:gd name="connsiteY4" fmla="*/ 895271 h 2125579"/>
                <a:gd name="connsiteX5" fmla="*/ 1704824 w 1973658"/>
                <a:gd name="connsiteY5" fmla="*/ 1050418 h 2125579"/>
                <a:gd name="connsiteX6" fmla="*/ 1718548 w 1973658"/>
                <a:gd name="connsiteY6" fmla="*/ 1122642 h 2125579"/>
                <a:gd name="connsiteX7" fmla="*/ 1807397 w 1973658"/>
                <a:gd name="connsiteY7" fmla="*/ 1514922 h 2125579"/>
                <a:gd name="connsiteX8" fmla="*/ 1950743 w 1973658"/>
                <a:gd name="connsiteY8" fmla="*/ 2051745 h 2125579"/>
                <a:gd name="connsiteX9" fmla="*/ 1973658 w 1973658"/>
                <a:gd name="connsiteY9" fmla="*/ 2125579 h 2125579"/>
                <a:gd name="connsiteX10" fmla="*/ 0 w 1973658"/>
                <a:gd name="connsiteY10" fmla="*/ 2125579 h 212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3658" h="2125579">
                  <a:moveTo>
                    <a:pt x="0" y="0"/>
                  </a:moveTo>
                  <a:lnTo>
                    <a:pt x="1025356" y="0"/>
                  </a:lnTo>
                  <a:lnTo>
                    <a:pt x="1312460" y="453015"/>
                  </a:lnTo>
                  <a:cubicBezTo>
                    <a:pt x="1364615" y="532356"/>
                    <a:pt x="1416998" y="611663"/>
                    <a:pt x="1469619" y="691013"/>
                  </a:cubicBezTo>
                  <a:cubicBezTo>
                    <a:pt x="1514830" y="758975"/>
                    <a:pt x="1559941" y="827072"/>
                    <a:pt x="1605018" y="895271"/>
                  </a:cubicBezTo>
                  <a:lnTo>
                    <a:pt x="1704824" y="1050418"/>
                  </a:lnTo>
                  <a:lnTo>
                    <a:pt x="1718548" y="1122642"/>
                  </a:lnTo>
                  <a:cubicBezTo>
                    <a:pt x="1745930" y="1253867"/>
                    <a:pt x="1775614" y="1384662"/>
                    <a:pt x="1807397" y="1514922"/>
                  </a:cubicBezTo>
                  <a:cubicBezTo>
                    <a:pt x="1851335" y="1694955"/>
                    <a:pt x="1899297" y="1873983"/>
                    <a:pt x="1950743" y="2051745"/>
                  </a:cubicBezTo>
                  <a:lnTo>
                    <a:pt x="1973658" y="2125579"/>
                  </a:lnTo>
                  <a:lnTo>
                    <a:pt x="0" y="212557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
          <p:nvSpPr>
            <p:cNvPr id="10" name="Forme libre : forme 9">
              <a:extLst>
                <a:ext uri="{FF2B5EF4-FFF2-40B4-BE49-F238E27FC236}">
                  <a16:creationId xmlns:a16="http://schemas.microsoft.com/office/drawing/2014/main" id="{366C5FB1-4928-98FA-4ADE-464B188560DC}"/>
                </a:ext>
              </a:extLst>
            </p:cNvPr>
            <p:cNvSpPr>
              <a:spLocks noGrp="1" noRot="1" noMove="1" noResize="1" noEditPoints="1" noAdjustHandles="1" noChangeArrowheads="1" noChangeShapeType="1"/>
            </p:cNvSpPr>
            <p:nvPr/>
          </p:nvSpPr>
          <p:spPr>
            <a:xfrm>
              <a:off x="-1" y="5869672"/>
              <a:ext cx="7524227" cy="988327"/>
            </a:xfrm>
            <a:custGeom>
              <a:avLst/>
              <a:gdLst>
                <a:gd name="connsiteX0" fmla="*/ 0 w 7524227"/>
                <a:gd name="connsiteY0" fmla="*/ 0 h 988327"/>
                <a:gd name="connsiteX1" fmla="*/ 7272426 w 7524227"/>
                <a:gd name="connsiteY1" fmla="*/ 0 h 988327"/>
                <a:gd name="connsiteX2" fmla="*/ 7357966 w 7524227"/>
                <a:gd name="connsiteY2" fmla="*/ 377671 h 988327"/>
                <a:gd name="connsiteX3" fmla="*/ 7501312 w 7524227"/>
                <a:gd name="connsiteY3" fmla="*/ 914494 h 988327"/>
                <a:gd name="connsiteX4" fmla="*/ 7524227 w 7524227"/>
                <a:gd name="connsiteY4" fmla="*/ 988327 h 988327"/>
                <a:gd name="connsiteX5" fmla="*/ 0 w 7524227"/>
                <a:gd name="connsiteY5" fmla="*/ 988327 h 98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24227" h="988327">
                  <a:moveTo>
                    <a:pt x="0" y="0"/>
                  </a:moveTo>
                  <a:lnTo>
                    <a:pt x="7272426" y="0"/>
                  </a:lnTo>
                  <a:lnTo>
                    <a:pt x="7357966" y="377671"/>
                  </a:lnTo>
                  <a:cubicBezTo>
                    <a:pt x="7401904" y="557704"/>
                    <a:pt x="7449866" y="736732"/>
                    <a:pt x="7501312" y="914494"/>
                  </a:cubicBezTo>
                  <a:lnTo>
                    <a:pt x="7524227" y="988327"/>
                  </a:lnTo>
                  <a:lnTo>
                    <a:pt x="0" y="98832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grpSp>
      <p:sp>
        <p:nvSpPr>
          <p:cNvPr id="11" name="Rectangle 10">
            <a:extLst>
              <a:ext uri="{FF2B5EF4-FFF2-40B4-BE49-F238E27FC236}">
                <a16:creationId xmlns:a16="http://schemas.microsoft.com/office/drawing/2014/main" id="{9AD5AC63-37EC-EFB6-B5B5-FEFEFFAEBA11}"/>
              </a:ext>
            </a:extLst>
          </p:cNvPr>
          <p:cNvSpPr>
            <a:spLocks noGrp="1" noRot="1" noMove="1" noResize="1" noEditPoints="1" noAdjustHandles="1" noChangeArrowheads="1" noChangeShapeType="1"/>
          </p:cNvSpPr>
          <p:nvPr/>
        </p:nvSpPr>
        <p:spPr>
          <a:xfrm>
            <a:off x="382122" y="1850328"/>
            <a:ext cx="3729790" cy="577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CA" sz="2800" dirty="0">
                <a:solidFill>
                  <a:srgbClr val="F9BB01"/>
                </a:solidFill>
                <a:latin typeface="+mj-lt"/>
              </a:rPr>
              <a:t>Pour nous joindre</a:t>
            </a:r>
          </a:p>
        </p:txBody>
      </p:sp>
      <p:grpSp>
        <p:nvGrpSpPr>
          <p:cNvPr id="30" name="Groupe 29">
            <a:extLst>
              <a:ext uri="{FF2B5EF4-FFF2-40B4-BE49-F238E27FC236}">
                <a16:creationId xmlns:a16="http://schemas.microsoft.com/office/drawing/2014/main" id="{2DA02693-AAB8-43FA-95CA-10FC4CFF2CA8}"/>
              </a:ext>
            </a:extLst>
          </p:cNvPr>
          <p:cNvGrpSpPr>
            <a:grpSpLocks noGrp="1" noUngrp="1" noRot="1" noChangeAspect="1" noMove="1" noResize="1"/>
          </p:cNvGrpSpPr>
          <p:nvPr/>
        </p:nvGrpSpPr>
        <p:grpSpPr>
          <a:xfrm>
            <a:off x="349391" y="2576714"/>
            <a:ext cx="4848251" cy="577515"/>
            <a:chOff x="1028700" y="7165512"/>
            <a:chExt cx="8003107" cy="953315"/>
          </a:xfrm>
        </p:grpSpPr>
        <p:grpSp>
          <p:nvGrpSpPr>
            <p:cNvPr id="31" name="Group 11">
              <a:extLst>
                <a:ext uri="{FF2B5EF4-FFF2-40B4-BE49-F238E27FC236}">
                  <a16:creationId xmlns:a16="http://schemas.microsoft.com/office/drawing/2014/main" id="{1F4039F3-E03C-F96C-07D6-D1D2DB618066}"/>
                </a:ext>
              </a:extLst>
            </p:cNvPr>
            <p:cNvGrpSpPr>
              <a:grpSpLocks noGrp="1" noUngrp="1" noRot="1" noMove="1" noResize="1"/>
            </p:cNvGrpSpPr>
            <p:nvPr/>
          </p:nvGrpSpPr>
          <p:grpSpPr>
            <a:xfrm>
              <a:off x="1505358" y="7214708"/>
              <a:ext cx="7526449" cy="761091"/>
              <a:chOff x="0" y="-57150"/>
              <a:chExt cx="4584059" cy="463550"/>
            </a:xfrm>
          </p:grpSpPr>
          <p:sp>
            <p:nvSpPr>
              <p:cNvPr id="34" name="Freeform 12">
                <a:extLst>
                  <a:ext uri="{FF2B5EF4-FFF2-40B4-BE49-F238E27FC236}">
                    <a16:creationId xmlns:a16="http://schemas.microsoft.com/office/drawing/2014/main" id="{A461B3AA-EB54-DC1A-D35E-12B126D6F983}"/>
                  </a:ext>
                </a:extLst>
              </p:cNvPr>
              <p:cNvSpPr>
                <a:spLocks noGrp="1" noRot="1" noMove="1" noResize="1" noEditPoints="1" noAdjustHandles="1" noChangeArrowheads="1" noChangeShapeType="1"/>
              </p:cNvSpPr>
              <p:nvPr/>
            </p:nvSpPr>
            <p:spPr>
              <a:xfrm>
                <a:off x="0" y="0"/>
                <a:ext cx="4584059" cy="406400"/>
              </a:xfrm>
              <a:custGeom>
                <a:avLst/>
                <a:gdLst/>
                <a:ahLst/>
                <a:cxnLst/>
                <a:rect l="l" t="t" r="r" b="b"/>
                <a:pathLst>
                  <a:path w="3800029" h="406400">
                    <a:moveTo>
                      <a:pt x="3596829" y="0"/>
                    </a:moveTo>
                    <a:cubicBezTo>
                      <a:pt x="3709053" y="0"/>
                      <a:pt x="3800029" y="90976"/>
                      <a:pt x="3800029" y="203200"/>
                    </a:cubicBezTo>
                    <a:cubicBezTo>
                      <a:pt x="3800029" y="315424"/>
                      <a:pt x="3709053" y="406400"/>
                      <a:pt x="3596829" y="406400"/>
                    </a:cubicBezTo>
                    <a:lnTo>
                      <a:pt x="203200" y="406400"/>
                    </a:lnTo>
                    <a:cubicBezTo>
                      <a:pt x="90976" y="406400"/>
                      <a:pt x="0" y="315424"/>
                      <a:pt x="0" y="203200"/>
                    </a:cubicBezTo>
                    <a:cubicBezTo>
                      <a:pt x="0" y="90976"/>
                      <a:pt x="90976" y="0"/>
                      <a:pt x="203200" y="0"/>
                    </a:cubicBezTo>
                    <a:close/>
                  </a:path>
                </a:pathLst>
              </a:custGeom>
              <a:solidFill>
                <a:srgbClr val="0E6672"/>
              </a:solidFill>
            </p:spPr>
            <p:txBody>
              <a:bodyPr lIns="396000"/>
              <a:lstStyle/>
              <a:p>
                <a:r>
                  <a:rPr lang="fr-CA" sz="2000" dirty="0">
                    <a:solidFill>
                      <a:schemeClr val="bg1"/>
                    </a:solidFill>
                  </a:rPr>
                  <a:t>SuzieTardif@cegepjonquiere.ca</a:t>
                </a:r>
              </a:p>
            </p:txBody>
          </p:sp>
          <p:sp>
            <p:nvSpPr>
              <p:cNvPr id="35" name="TextBox 13">
                <a:extLst>
                  <a:ext uri="{FF2B5EF4-FFF2-40B4-BE49-F238E27FC236}">
                    <a16:creationId xmlns:a16="http://schemas.microsoft.com/office/drawing/2014/main" id="{533C7716-EA7C-9E0D-1D1F-5B6CE1DF3209}"/>
                  </a:ext>
                </a:extLst>
              </p:cNvPr>
              <p:cNvSpPr txBox="1">
                <a:spLocks noGrp="1" noRot="1" noMove="1" noResize="1" noEditPoints="1" noAdjustHandles="1" noChangeArrowheads="1" noChangeShapeType="1"/>
              </p:cNvSpPr>
              <p:nvPr/>
            </p:nvSpPr>
            <p:spPr>
              <a:xfrm>
                <a:off x="0" y="-57150"/>
                <a:ext cx="3800029" cy="463550"/>
              </a:xfrm>
              <a:prstGeom prst="rect">
                <a:avLst/>
              </a:prstGeom>
            </p:spPr>
            <p:txBody>
              <a:bodyPr lIns="50800" tIns="50800" rIns="50800" bIns="50800" rtlCol="0" anchor="ctr"/>
              <a:lstStyle/>
              <a:p>
                <a:pPr algn="ctr">
                  <a:lnSpc>
                    <a:spcPts val="2659"/>
                  </a:lnSpc>
                </a:pPr>
                <a:endParaRPr/>
              </a:p>
            </p:txBody>
          </p:sp>
        </p:grpSp>
        <p:sp>
          <p:nvSpPr>
            <p:cNvPr id="32" name="Freeform 18">
              <a:extLst>
                <a:ext uri="{FF2B5EF4-FFF2-40B4-BE49-F238E27FC236}">
                  <a16:creationId xmlns:a16="http://schemas.microsoft.com/office/drawing/2014/main" id="{76FDAEA7-9F31-AC0E-85A2-AB0D94B49381}"/>
                </a:ext>
              </a:extLst>
            </p:cNvPr>
            <p:cNvSpPr>
              <a:spLocks noGrp="1" noRot="1" noMove="1" noResize="1" noEditPoints="1" noAdjustHandles="1" noChangeArrowheads="1" noChangeShapeType="1"/>
            </p:cNvSpPr>
            <p:nvPr/>
          </p:nvSpPr>
          <p:spPr>
            <a:xfrm>
              <a:off x="1028700" y="7165512"/>
              <a:ext cx="953315" cy="953315"/>
            </a:xfrm>
            <a:custGeom>
              <a:avLst/>
              <a:gdLst/>
              <a:ahLst/>
              <a:cxnLst/>
              <a:rect l="l" t="t" r="r" b="b"/>
              <a:pathLst>
                <a:path w="953315" h="953315">
                  <a:moveTo>
                    <a:pt x="0" y="0"/>
                  </a:moveTo>
                  <a:lnTo>
                    <a:pt x="953315" y="0"/>
                  </a:lnTo>
                  <a:lnTo>
                    <a:pt x="953315" y="953316"/>
                  </a:lnTo>
                  <a:lnTo>
                    <a:pt x="0" y="953316"/>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outerShdw blurRad="50800" dist="50800" dir="5400000" algn="ctr" rotWithShape="0">
                <a:srgbClr val="F9BB01"/>
              </a:outerShdw>
            </a:effectLst>
          </p:spPr>
          <p:txBody>
            <a:bodyPr/>
            <a:lstStyle/>
            <a:p>
              <a:endParaRPr lang="fr-CA" dirty="0"/>
            </a:p>
          </p:txBody>
        </p:sp>
        <p:sp>
          <p:nvSpPr>
            <p:cNvPr id="33" name="Freeform 23">
              <a:extLst>
                <a:ext uri="{FF2B5EF4-FFF2-40B4-BE49-F238E27FC236}">
                  <a16:creationId xmlns:a16="http://schemas.microsoft.com/office/drawing/2014/main" id="{5435004D-3489-0AD5-AC8D-DDA510DBFA36}"/>
                </a:ext>
              </a:extLst>
            </p:cNvPr>
            <p:cNvSpPr>
              <a:spLocks noGrp="1" noRot="1" noMove="1" noResize="1" noEditPoints="1" noAdjustHandles="1" noChangeArrowheads="1" noChangeShapeType="1"/>
            </p:cNvSpPr>
            <p:nvPr/>
          </p:nvSpPr>
          <p:spPr>
            <a:xfrm>
              <a:off x="1237484" y="7462096"/>
              <a:ext cx="535748" cy="383729"/>
            </a:xfrm>
            <a:custGeom>
              <a:avLst/>
              <a:gdLst/>
              <a:ahLst/>
              <a:cxnLst/>
              <a:rect l="l" t="t" r="r" b="b"/>
              <a:pathLst>
                <a:path w="535748" h="383729">
                  <a:moveTo>
                    <a:pt x="0" y="0"/>
                  </a:moveTo>
                  <a:lnTo>
                    <a:pt x="535748" y="0"/>
                  </a:lnTo>
                  <a:lnTo>
                    <a:pt x="535748" y="383730"/>
                  </a:lnTo>
                  <a:lnTo>
                    <a:pt x="0" y="3837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CA"/>
            </a:p>
          </p:txBody>
        </p:sp>
      </p:grpSp>
      <p:grpSp>
        <p:nvGrpSpPr>
          <p:cNvPr id="36" name="Groupe 35">
            <a:extLst>
              <a:ext uri="{FF2B5EF4-FFF2-40B4-BE49-F238E27FC236}">
                <a16:creationId xmlns:a16="http://schemas.microsoft.com/office/drawing/2014/main" id="{878C663B-34E8-933D-7E0A-6002D7EA6BE7}"/>
              </a:ext>
            </a:extLst>
          </p:cNvPr>
          <p:cNvGrpSpPr>
            <a:grpSpLocks noGrp="1" noUngrp="1" noRot="1" noChangeAspect="1" noMove="1" noResize="1"/>
          </p:cNvGrpSpPr>
          <p:nvPr/>
        </p:nvGrpSpPr>
        <p:grpSpPr>
          <a:xfrm>
            <a:off x="349391" y="3251851"/>
            <a:ext cx="4848251" cy="577515"/>
            <a:chOff x="1028700" y="7165512"/>
            <a:chExt cx="8003107" cy="953315"/>
          </a:xfrm>
        </p:grpSpPr>
        <p:grpSp>
          <p:nvGrpSpPr>
            <p:cNvPr id="37" name="Group 11">
              <a:extLst>
                <a:ext uri="{FF2B5EF4-FFF2-40B4-BE49-F238E27FC236}">
                  <a16:creationId xmlns:a16="http://schemas.microsoft.com/office/drawing/2014/main" id="{1656E063-B95A-4C4B-5C62-FD2E573EFF1B}"/>
                </a:ext>
              </a:extLst>
            </p:cNvPr>
            <p:cNvGrpSpPr>
              <a:grpSpLocks noGrp="1" noUngrp="1" noRot="1" noMove="1" noResize="1"/>
            </p:cNvGrpSpPr>
            <p:nvPr/>
          </p:nvGrpSpPr>
          <p:grpSpPr>
            <a:xfrm>
              <a:off x="1505358" y="7214708"/>
              <a:ext cx="7526449" cy="761091"/>
              <a:chOff x="0" y="-57150"/>
              <a:chExt cx="4584059" cy="463550"/>
            </a:xfrm>
          </p:grpSpPr>
          <p:sp>
            <p:nvSpPr>
              <p:cNvPr id="40" name="Freeform 12">
                <a:extLst>
                  <a:ext uri="{FF2B5EF4-FFF2-40B4-BE49-F238E27FC236}">
                    <a16:creationId xmlns:a16="http://schemas.microsoft.com/office/drawing/2014/main" id="{034E90C6-2533-7D7D-511D-C21E0DA321CF}"/>
                  </a:ext>
                </a:extLst>
              </p:cNvPr>
              <p:cNvSpPr>
                <a:spLocks noGrp="1" noRot="1" noMove="1" noResize="1" noEditPoints="1" noAdjustHandles="1" noChangeArrowheads="1" noChangeShapeType="1"/>
              </p:cNvSpPr>
              <p:nvPr/>
            </p:nvSpPr>
            <p:spPr>
              <a:xfrm>
                <a:off x="0" y="0"/>
                <a:ext cx="4584059" cy="406400"/>
              </a:xfrm>
              <a:custGeom>
                <a:avLst/>
                <a:gdLst/>
                <a:ahLst/>
                <a:cxnLst/>
                <a:rect l="l" t="t" r="r" b="b"/>
                <a:pathLst>
                  <a:path w="3800029" h="406400">
                    <a:moveTo>
                      <a:pt x="3596829" y="0"/>
                    </a:moveTo>
                    <a:cubicBezTo>
                      <a:pt x="3709053" y="0"/>
                      <a:pt x="3800029" y="90976"/>
                      <a:pt x="3800029" y="203200"/>
                    </a:cubicBezTo>
                    <a:cubicBezTo>
                      <a:pt x="3800029" y="315424"/>
                      <a:pt x="3709053" y="406400"/>
                      <a:pt x="3596829" y="406400"/>
                    </a:cubicBezTo>
                    <a:lnTo>
                      <a:pt x="203200" y="406400"/>
                    </a:lnTo>
                    <a:cubicBezTo>
                      <a:pt x="90976" y="406400"/>
                      <a:pt x="0" y="315424"/>
                      <a:pt x="0" y="203200"/>
                    </a:cubicBezTo>
                    <a:cubicBezTo>
                      <a:pt x="0" y="90976"/>
                      <a:pt x="90976" y="0"/>
                      <a:pt x="203200" y="0"/>
                    </a:cubicBezTo>
                    <a:close/>
                  </a:path>
                </a:pathLst>
              </a:custGeom>
              <a:solidFill>
                <a:srgbClr val="0E6672"/>
              </a:solidFill>
            </p:spPr>
            <p:txBody>
              <a:bodyPr lIns="396000"/>
              <a:lstStyle/>
              <a:p>
                <a:r>
                  <a:rPr lang="fr-CA" sz="2000" dirty="0">
                    <a:solidFill>
                      <a:schemeClr val="bg1"/>
                    </a:solidFill>
                  </a:rPr>
                  <a:t>Julie.Courcy@uquebec.ca</a:t>
                </a:r>
              </a:p>
            </p:txBody>
          </p:sp>
          <p:sp>
            <p:nvSpPr>
              <p:cNvPr id="41" name="TextBox 13">
                <a:extLst>
                  <a:ext uri="{FF2B5EF4-FFF2-40B4-BE49-F238E27FC236}">
                    <a16:creationId xmlns:a16="http://schemas.microsoft.com/office/drawing/2014/main" id="{7A02231B-2F04-FAE1-2DA7-0FA806315C0C}"/>
                  </a:ext>
                </a:extLst>
              </p:cNvPr>
              <p:cNvSpPr txBox="1">
                <a:spLocks noGrp="1" noRot="1" noMove="1" noResize="1" noEditPoints="1" noAdjustHandles="1" noChangeArrowheads="1" noChangeShapeType="1"/>
              </p:cNvSpPr>
              <p:nvPr/>
            </p:nvSpPr>
            <p:spPr>
              <a:xfrm>
                <a:off x="0" y="-57150"/>
                <a:ext cx="3800029" cy="463550"/>
              </a:xfrm>
              <a:prstGeom prst="rect">
                <a:avLst/>
              </a:prstGeom>
            </p:spPr>
            <p:txBody>
              <a:bodyPr lIns="50800" tIns="50800" rIns="50800" bIns="50800" rtlCol="0" anchor="ctr"/>
              <a:lstStyle/>
              <a:p>
                <a:pPr algn="ctr">
                  <a:lnSpc>
                    <a:spcPts val="2659"/>
                  </a:lnSpc>
                </a:pPr>
                <a:endParaRPr/>
              </a:p>
            </p:txBody>
          </p:sp>
        </p:grpSp>
        <p:sp>
          <p:nvSpPr>
            <p:cNvPr id="38" name="Freeform 18">
              <a:extLst>
                <a:ext uri="{FF2B5EF4-FFF2-40B4-BE49-F238E27FC236}">
                  <a16:creationId xmlns:a16="http://schemas.microsoft.com/office/drawing/2014/main" id="{145B2F6D-6550-2A9B-77F8-F8520F517566}"/>
                </a:ext>
              </a:extLst>
            </p:cNvPr>
            <p:cNvSpPr>
              <a:spLocks noGrp="1" noRot="1" noMove="1" noResize="1" noEditPoints="1" noAdjustHandles="1" noChangeArrowheads="1" noChangeShapeType="1"/>
            </p:cNvSpPr>
            <p:nvPr/>
          </p:nvSpPr>
          <p:spPr>
            <a:xfrm>
              <a:off x="1028700" y="7165512"/>
              <a:ext cx="953315" cy="953315"/>
            </a:xfrm>
            <a:custGeom>
              <a:avLst/>
              <a:gdLst/>
              <a:ahLst/>
              <a:cxnLst/>
              <a:rect l="l" t="t" r="r" b="b"/>
              <a:pathLst>
                <a:path w="953315" h="953315">
                  <a:moveTo>
                    <a:pt x="0" y="0"/>
                  </a:moveTo>
                  <a:lnTo>
                    <a:pt x="953315" y="0"/>
                  </a:lnTo>
                  <a:lnTo>
                    <a:pt x="953315" y="953316"/>
                  </a:lnTo>
                  <a:lnTo>
                    <a:pt x="0" y="953316"/>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outerShdw blurRad="50800" dist="50800" dir="5400000" algn="ctr" rotWithShape="0">
                <a:srgbClr val="F9BB01"/>
              </a:outerShdw>
            </a:effectLst>
          </p:spPr>
          <p:txBody>
            <a:bodyPr/>
            <a:lstStyle/>
            <a:p>
              <a:endParaRPr lang="fr-CA"/>
            </a:p>
          </p:txBody>
        </p:sp>
        <p:sp>
          <p:nvSpPr>
            <p:cNvPr id="39" name="Freeform 23">
              <a:extLst>
                <a:ext uri="{FF2B5EF4-FFF2-40B4-BE49-F238E27FC236}">
                  <a16:creationId xmlns:a16="http://schemas.microsoft.com/office/drawing/2014/main" id="{6E9F5646-E110-5F28-124D-543811DF2CCD}"/>
                </a:ext>
              </a:extLst>
            </p:cNvPr>
            <p:cNvSpPr>
              <a:spLocks noGrp="1" noRot="1" noMove="1" noResize="1" noEditPoints="1" noAdjustHandles="1" noChangeArrowheads="1" noChangeShapeType="1"/>
            </p:cNvSpPr>
            <p:nvPr/>
          </p:nvSpPr>
          <p:spPr>
            <a:xfrm>
              <a:off x="1237484" y="7462096"/>
              <a:ext cx="535748" cy="383729"/>
            </a:xfrm>
            <a:custGeom>
              <a:avLst/>
              <a:gdLst/>
              <a:ahLst/>
              <a:cxnLst/>
              <a:rect l="l" t="t" r="r" b="b"/>
              <a:pathLst>
                <a:path w="535748" h="383729">
                  <a:moveTo>
                    <a:pt x="0" y="0"/>
                  </a:moveTo>
                  <a:lnTo>
                    <a:pt x="535748" y="0"/>
                  </a:lnTo>
                  <a:lnTo>
                    <a:pt x="535748" y="383730"/>
                  </a:lnTo>
                  <a:lnTo>
                    <a:pt x="0" y="3837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CA" dirty="0"/>
            </a:p>
          </p:txBody>
        </p:sp>
      </p:grpSp>
    </p:spTree>
    <p:extLst>
      <p:ext uri="{BB962C8B-B14F-4D97-AF65-F5344CB8AC3E}">
        <p14:creationId xmlns:p14="http://schemas.microsoft.com/office/powerpoint/2010/main" val="42306530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ags/tag2.xml><?xml version="1.0" encoding="utf-8"?>
<p:tagLst xmlns:a="http://schemas.openxmlformats.org/drawingml/2006/main" xmlns:r="http://schemas.openxmlformats.org/officeDocument/2006/relationships" xmlns:p="http://schemas.openxmlformats.org/presentationml/2006/main">
  <p:tag name="NUM" val="8"/>
</p:tagLst>
</file>

<file path=ppt/tags/tag3.xml><?xml version="1.0" encoding="utf-8"?>
<p:tagLst xmlns:a="http://schemas.openxmlformats.org/drawingml/2006/main" xmlns:r="http://schemas.openxmlformats.org/officeDocument/2006/relationships" xmlns:p="http://schemas.openxmlformats.org/presentationml/2006/main">
  <p:tag name="NUM" val="9"/>
</p:tagLst>
</file>

<file path=ppt/tags/tag4.xml><?xml version="1.0" encoding="utf-8"?>
<p:tagLst xmlns:a="http://schemas.openxmlformats.org/drawingml/2006/main" xmlns:r="http://schemas.openxmlformats.org/officeDocument/2006/relationships" xmlns:p="http://schemas.openxmlformats.org/presentationml/2006/main">
  <p:tag name="NUM" val="10"/>
</p:tagLst>
</file>

<file path=ppt/tags/tag5.xml><?xml version="1.0" encoding="utf-8"?>
<p:tagLst xmlns:a="http://schemas.openxmlformats.org/drawingml/2006/main" xmlns:r="http://schemas.openxmlformats.org/officeDocument/2006/relationships" xmlns:p="http://schemas.openxmlformats.org/presentationml/2006/main">
  <p:tag name="NUM" val="1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TransitionReussie">
      <a:dk1>
        <a:sysClr val="windowText" lastClr="000000"/>
      </a:dk1>
      <a:lt1>
        <a:sysClr val="window" lastClr="FFFFFF"/>
      </a:lt1>
      <a:dk2>
        <a:srgbClr val="44546A"/>
      </a:dk2>
      <a:lt2>
        <a:srgbClr val="E7E6E6"/>
      </a:lt2>
      <a:accent1>
        <a:srgbClr val="1B8694"/>
      </a:accent1>
      <a:accent2>
        <a:srgbClr val="C65750"/>
      </a:accent2>
      <a:accent3>
        <a:srgbClr val="0E6672"/>
      </a:accent3>
      <a:accent4>
        <a:srgbClr val="FFB235"/>
      </a:accent4>
      <a:accent5>
        <a:srgbClr val="5B9BD5"/>
      </a:accent5>
      <a:accent6>
        <a:srgbClr val="70AD47"/>
      </a:accent6>
      <a:hlink>
        <a:srgbClr val="1B8694"/>
      </a:hlink>
      <a:folHlink>
        <a:srgbClr val="1B8694"/>
      </a:folHlink>
    </a:clrScheme>
    <a:fontScheme name="Aharoni Calibri">
      <a:majorFont>
        <a:latin typeface="Aharon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6C35FB9576724FB0FDB463E28A95B9" ma:contentTypeVersion="21" ma:contentTypeDescription="Crée un document." ma:contentTypeScope="" ma:versionID="c353099f73d10908cad7059de0c57258">
  <xsd:schema xmlns:xsd="http://www.w3.org/2001/XMLSchema" xmlns:xs="http://www.w3.org/2001/XMLSchema" xmlns:p="http://schemas.microsoft.com/office/2006/metadata/properties" xmlns:ns2="06a29d60-e8f5-4189-b4ab-b4b6a767fa99" xmlns:ns3="08163c0c-7434-4a4e-b3fb-d24d80045910" targetNamespace="http://schemas.microsoft.com/office/2006/metadata/properties" ma:root="true" ma:fieldsID="deeb2f056a02415b1b8cd7dcef225bd9" ns2:_="" ns3:_="">
    <xsd:import namespace="06a29d60-e8f5-4189-b4ab-b4b6a767fa99"/>
    <xsd:import namespace="08163c0c-7434-4a4e-b3fb-d24d8004591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element ref="ns2:Gravit_x00e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a29d60-e8f5-4189-b4ab-b4b6a767fa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dbc2ca11-3758-4593-94bf-6b1a5b4b2288"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Gravit_x00e9_" ma:index="25" nillable="true" ma:displayName="Gravité" ma:format="Dropdown" ma:internalName="Gravit_x00e9_">
      <xsd:simpleType>
        <xsd:restriction base="dms:Choice">
          <xsd:enumeration value="Faible"/>
          <xsd:enumeration value="Moyen"/>
          <xsd:enumeration value="Élevé"/>
          <xsd:enumeration value="Sévère"/>
          <xsd:enumeration value="Critique"/>
        </xsd:restriction>
      </xsd:simpleType>
    </xsd:element>
  </xsd:schema>
  <xsd:schema xmlns:xsd="http://www.w3.org/2001/XMLSchema" xmlns:xs="http://www.w3.org/2001/XMLSchema" xmlns:dms="http://schemas.microsoft.com/office/2006/documentManagement/types" xmlns:pc="http://schemas.microsoft.com/office/infopath/2007/PartnerControls" targetNamespace="08163c0c-7434-4a4e-b3fb-d24d8004591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6d020ca5-5cdc-4ffb-9cc4-ae7db4c0df14}" ma:internalName="TaxCatchAll" ma:showField="CatchAllData" ma:web="08163c0c-7434-4a4e-b3fb-d24d800459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8163c0c-7434-4a4e-b3fb-d24d80045910" xsi:nil="true"/>
    <lcf76f155ced4ddcb4097134ff3c332f xmlns="06a29d60-e8f5-4189-b4ab-b4b6a767fa99">
      <Terms xmlns="http://schemas.microsoft.com/office/infopath/2007/PartnerControls"/>
    </lcf76f155ced4ddcb4097134ff3c332f>
    <Gravit_x00e9_ xmlns="06a29d60-e8f5-4189-b4ab-b4b6a767fa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756E22-8BBA-407A-8D1A-D20269DD3C18}"/>
</file>

<file path=customXml/itemProps2.xml><?xml version="1.0" encoding="utf-8"?>
<ds:datastoreItem xmlns:ds="http://schemas.openxmlformats.org/officeDocument/2006/customXml" ds:itemID="{D1ADB05C-5A32-45E3-99A5-E3F98F8345CB}">
  <ds:schemaRefs>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a1253823-e13e-4a5f-8f0e-10d5fc0c9cb0"/>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26F654D7-E8FC-456B-9CAC-3B70D3FC32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2782</TotalTime>
  <Words>1887</Words>
  <Application>Microsoft Office PowerPoint</Application>
  <PresentationFormat>Grand écran</PresentationFormat>
  <Paragraphs>194</Paragraphs>
  <Slides>31</Slides>
  <Notes>31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Aharoni</vt:lpstr>
      <vt:lpstr>Arial</vt:lpstr>
      <vt:lpstr>Calibri</vt:lpstr>
      <vt:lpstr>Thème Office</vt:lpstr>
      <vt:lpstr>Comment pourriez-vous bonifier les mesures de soutien que vous proposez?</vt:lpstr>
      <vt:lpstr>Plan de l’atelier</vt:lpstr>
      <vt:lpstr>Contextualisation du projet</vt:lpstr>
      <vt:lpstr>Présentation PowerPoint</vt:lpstr>
      <vt:lpstr>Présentation PowerPoint</vt:lpstr>
      <vt:lpstr>Démocratiser le recours aux  mesures de soutien aux transitions interordres et intercycles</vt:lpstr>
      <vt:lpstr>Qu’est-ce qu’une mesure de soutien?</vt:lpstr>
      <vt:lpstr>Trois mesures documentées</vt:lpstr>
      <vt:lpstr>Boîte à outils intelligente : Ali</vt:lpstr>
      <vt:lpstr>Atelier sur l’intégrité académique  dans une université</vt:lpstr>
      <vt:lpstr>Camp préparatoire de deux jours  offert une semaine avant le début  des cours dans une université</vt:lpstr>
      <vt:lpstr>Présentation PowerPoint</vt:lpstr>
      <vt:lpstr>Atelier</vt:lpstr>
      <vt:lpstr>Selon vous, quels sont les leviers et les freins qui amènent la population étudiante à se tourner ou non vers les mesures de soutien aux transitions scolaires?</vt:lpstr>
      <vt:lpstr>Les leviers  à l’utilisation d’une mesure de soutien</vt:lpstr>
      <vt:lpstr>Les freins  à l’utilisation d’une mesure de soutien</vt:lpstr>
      <vt:lpstr>Les recommandations  émises par les personnes étudiantes pour  optimiser l’utilisation des mesures de soutien</vt:lpstr>
      <vt:lpstr>Quelles sont les mesures de soutien aux transitions scolaires que vous mettez en place dans vos milieux ?</vt:lpstr>
      <vt:lpstr>Que pourriez-vous bonifier une mesure de soutien à la transition que vous proposez ?</vt:lpstr>
      <vt:lpstr>Quelques outils… </vt:lpstr>
      <vt:lpstr>Présentation PowerPoint</vt:lpstr>
      <vt:lpstr>Présentation PowerPoint</vt:lpstr>
      <vt:lpstr>Quelles sont les stratégies que vous avez identifiées ?</vt:lpstr>
      <vt:lpstr>Présentation PowerPoint</vt:lpstr>
      <vt:lpstr>Présentation PowerPoint</vt:lpstr>
      <vt:lpstr>Présentation PowerPoint</vt:lpstr>
      <vt:lpstr>Quelles sont les stratégies que vous avez identifiées ?</vt:lpstr>
      <vt:lpstr>Présentation PowerPoint</vt:lpstr>
      <vt:lpstr>Quelles sont les stratégies que vous avez identifiées ?</vt:lpstr>
      <vt:lpstr>Période d’échanges</vt:lpstr>
      <vt:lpstr>Merci!</vt:lpstr>
    </vt:vector>
  </TitlesOfParts>
  <Company>Cegep de Jonquiere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Démocratiser le recours aux mesures de soutien aux transitions interordres et intercycles</dc:title>
  <dc:creator>Valérie Émond</dc:creator>
  <cp:lastModifiedBy>Ginette Bélisle</cp:lastModifiedBy>
  <cp:revision>223</cp:revision>
  <dcterms:created xsi:type="dcterms:W3CDTF">2024-04-11T16:22:13Z</dcterms:created>
  <dcterms:modified xsi:type="dcterms:W3CDTF">2026-03-16T14:12:32Z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0x0101003D6C35FB9576724FB0FDB463E28A95B9</vt:lpwstr>
  </property>
</Properties>
</file>