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14_A3FEA42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3D_66B2C51D.xml" ContentType="application/vnd.ms-powerpoint.comments+xml"/>
  <Override PartName="/ppt/notesSlides/notesSlide6.xml" ContentType="application/vnd.openxmlformats-officedocument.presentationml.notesSlide+xml"/>
  <Override PartName="/ppt/comments/modernComment_19F_BD9B3619.xml" ContentType="application/vnd.ms-powerpoint.comments+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comments/modernComment_18B_CB03508B.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1A2_C5BE12C9.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18_B06DD3D9.xml" ContentType="application/vnd.ms-powerpoint.comments+xml"/>
  <Override PartName="/ppt/notesSlides/notesSlide17.xml" ContentType="application/vnd.openxmlformats-officedocument.presentationml.notesSlide+xml"/>
  <Override PartName="/ppt/comments/modernComment_120_81945F95.xml" ContentType="application/vnd.ms-powerpoint.comments+xml"/>
  <Override PartName="/ppt/notesSlides/notesSlide18.xml" ContentType="application/vnd.openxmlformats-officedocument.presentationml.notesSlide+xml"/>
  <Override PartName="/ppt/comments/modernComment_121_7B4B063A.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A5_FC605F19.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3" r:id="rId4"/>
  </p:sldMasterIdLst>
  <p:notesMasterIdLst>
    <p:notesMasterId r:id="rId31"/>
  </p:notesMasterIdLst>
  <p:sldIdLst>
    <p:sldId id="256" r:id="rId5"/>
    <p:sldId id="296" r:id="rId6"/>
    <p:sldId id="276" r:id="rId7"/>
    <p:sldId id="382" r:id="rId8"/>
    <p:sldId id="317" r:id="rId9"/>
    <p:sldId id="415" r:id="rId10"/>
    <p:sldId id="389" r:id="rId11"/>
    <p:sldId id="395" r:id="rId12"/>
    <p:sldId id="342" r:id="rId13"/>
    <p:sldId id="416" r:id="rId14"/>
    <p:sldId id="396" r:id="rId15"/>
    <p:sldId id="422" r:id="rId16"/>
    <p:sldId id="417" r:id="rId17"/>
    <p:sldId id="423" r:id="rId18"/>
    <p:sldId id="418" r:id="rId19"/>
    <p:sldId id="267" r:id="rId20"/>
    <p:sldId id="419" r:id="rId21"/>
    <p:sldId id="280" r:id="rId22"/>
    <p:sldId id="420" r:id="rId23"/>
    <p:sldId id="288" r:id="rId24"/>
    <p:sldId id="289" r:id="rId25"/>
    <p:sldId id="387" r:id="rId26"/>
    <p:sldId id="421" r:id="rId27"/>
    <p:sldId id="410" r:id="rId28"/>
    <p:sldId id="407" r:id="rId29"/>
    <p:sldId id="362" r:id="rId30"/>
  </p:sldIdLst>
  <p:sldSz cx="9144000" cy="5143500" type="screen16x9"/>
  <p:notesSz cx="6858000" cy="9144000"/>
  <p:embeddedFontLst>
    <p:embeddedFont>
      <p:font typeface="Albert Sans" panose="020B0604020202020204" charset="0"/>
      <p:regular r:id="rId32"/>
      <p:bold r:id="rId33"/>
      <p:italic r:id="rId34"/>
      <p:boldItalic r:id="rId35"/>
    </p:embeddedFont>
    <p:embeddedFont>
      <p:font typeface="DM Sans" pitchFamily="2" charset="0"/>
      <p:regular r:id="rId36"/>
      <p:bold r:id="rId37"/>
      <p:italic r:id="rId38"/>
      <p:boldItalic r:id="rId39"/>
    </p:embeddedFont>
    <p:embeddedFont>
      <p:font typeface="Montserrat" panose="00000500000000000000" pitchFamily="2" charset="0"/>
      <p:regular r:id="rId40"/>
      <p:bold r:id="rId41"/>
      <p:italic r:id="rId42"/>
      <p:boldItalic r:id="rId43"/>
    </p:embeddedFont>
    <p:embeddedFont>
      <p:font typeface="OpenDyslexic" panose="020B0604020202020204" charset="0"/>
      <p:regular r:id="rId44"/>
      <p:bold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8B351A-0F01-B5DC-330F-38EFCA71A92D}" name="agutie19" initials="ag" userId="S::agutie19_gmail.com#ext#@johnabbott.onmicrosoft.com::bbb23720-66e4-43cd-80dc-2e83de5efa59" providerId="AD"/>
  <p188:author id="{1A08837B-825E-D191-757F-1759ACADFD60}" name="poncikm@gmail.com" initials="po" userId="S::urn:spo:guest#poncikm@gmail.com::" providerId="AD"/>
  <p188:author id="{40B2C7C0-269F-56D1-E8DA-D0AC6CF7D98E}" name="Meghrig Terzian" initials="MT" userId="S::Meghrig.Terzian@johnabbott.qc.ca::bf723a85-4c66-4df5-8b0b-f5441923330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1269D"/>
    <a:srgbClr val="FFEB33"/>
    <a:srgbClr val="FEFE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1AEC8EE-FCBD-4470-AC8F-F1CACF89B952}">
  <a:tblStyle styleId="{C1AEC8EE-FCBD-4470-AC8F-F1CACF89B95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08" y="5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8/10/relationships/authors" Target="authors.xml"/></Relationships>
</file>

<file path=ppt/comments/modernComment_1A2_C5BE12C9.xml><?xml version="1.0" encoding="utf-8"?>
<p188:cmLst xmlns:a="http://schemas.openxmlformats.org/drawingml/2006/main" xmlns:r="http://schemas.openxmlformats.org/officeDocument/2006/relationships" xmlns:p188="http://schemas.microsoft.com/office/powerpoint/2018/8/main">
  <p188:cm id="{71E12684-C18B-4950-9C2A-BF5D91529936}" authorId="{1A08837B-825E-D191-757F-1759ACADFD60}" status="resolved" created="2025-12-11T15:58:55.158">
    <pc:sldMkLst xmlns:pc="http://schemas.microsoft.com/office/powerpoint/2013/main/command">
      <pc:docMk/>
      <pc:sldMk cId="2751374369" sldId="276"/>
    </pc:sldMkLst>
    <p188:txBody>
      <a:bodyPr/>
      <a:lstStyle/>
      <a:p>
        <a:r>
          <a:rPr lang="en-US"/>
          <a:t>i think this section should be at the end iff we have time...I did not think we were presenting the research to them. I thought we were just running the workshop</a:t>
        </a:r>
      </a:p>
    </p188:txBody>
  </p188:cm>
</p188:cmLst>
</file>

<file path=ppt/comments/modernComment_1A5_FC605F19.xml><?xml version="1.0" encoding="utf-8"?>
<p188:cmLst xmlns:a="http://schemas.openxmlformats.org/drawingml/2006/main" xmlns:r="http://schemas.openxmlformats.org/officeDocument/2006/relationships" xmlns:p188="http://schemas.microsoft.com/office/powerpoint/2018/8/main">
  <p188:cm id="{5460B74C-ED11-4DEC-9EC1-8D5DA4501D59}" authorId="{1A08837B-825E-D191-757F-1759ACADFD60}" status="resolved" created="2025-12-11T15:58:55.158">
    <pc:sldMkLst xmlns:pc="http://schemas.microsoft.com/office/powerpoint/2013/main/command">
      <pc:docMk/>
      <pc:sldMk cId="2751374369" sldId="276"/>
    </pc:sldMkLst>
    <p188:txBody>
      <a:bodyPr/>
      <a:lstStyle/>
      <a:p>
        <a:r>
          <a:rPr lang="en-US"/>
          <a:t>i think this section should be at the end iff we have time...I did not think we were presenting the research to them. I thought we were just running the workshop</a:t>
        </a:r>
      </a:p>
    </p188:txBody>
  </p188:cm>
</p188:cmLst>
</file>

<file path=ppt/comments/modernComment_13D_66B2C51D.xml><?xml version="1.0" encoding="utf-8"?>
<p188:cmLst xmlns:a="http://schemas.openxmlformats.org/drawingml/2006/main" xmlns:r="http://schemas.openxmlformats.org/officeDocument/2006/relationships" xmlns:p188="http://schemas.microsoft.com/office/powerpoint/2018/8/main">
  <p188:cm id="{B32359C5-2592-41EE-A64B-2EA26BA6B2D9}" authorId="{858B351A-0F01-B5DC-330F-38EFCA71A92D}" status="resolved" created="2025-03-24T20:54:08.968" complete="100000">
    <ac:deMkLst xmlns:ac="http://schemas.microsoft.com/office/drawing/2013/main/command">
      <pc:docMk xmlns:pc="http://schemas.microsoft.com/office/powerpoint/2013/main/command"/>
      <pc:sldMk xmlns:pc="http://schemas.microsoft.com/office/powerpoint/2013/main/command" cId="1722991901" sldId="281"/>
      <ac:picMk id="3" creationId="{06E52DBB-2ABE-2CF2-97FE-302D65D979C3}"/>
    </ac:deMkLst>
    <p188:replyLst>
      <p188:reply id="{1F8045FA-EBB6-435F-9CFB-E2BB938A3E3A}" authorId="{40B2C7C0-269F-56D1-E8DA-D0AC6CF7D98E}" created="2025-03-29T16:40:05.974">
        <p188:txBody>
          <a:bodyPr/>
          <a:lstStyle/>
          <a:p>
            <a:r>
              <a:rPr lang="en-CA"/>
              <a:t>Yay yes
</a:t>
            </a:r>
          </a:p>
        </p188:txBody>
      </p188:reply>
    </p188:replyLst>
    <p188:txBody>
      <a:bodyPr/>
      <a:lstStyle/>
      <a:p>
        <a:r>
          <a:rPr lang="en-US"/>
          <a:t>@MeghrigTerzia how do you see this one?</a:t>
        </a:r>
      </a:p>
    </p188:txBody>
  </p188:cm>
</p188:cmLst>
</file>

<file path=ppt/comments/modernComment_18B_CB03508B.xml><?xml version="1.0" encoding="utf-8"?>
<p188:cmLst xmlns:a="http://schemas.openxmlformats.org/drawingml/2006/main" xmlns:r="http://schemas.openxmlformats.org/officeDocument/2006/relationships" xmlns:p188="http://schemas.microsoft.com/office/powerpoint/2018/8/main">
  <p188:cm id="{2BC9FB22-D515-4A45-933B-170D8DA9E516}" authorId="{1A08837B-825E-D191-757F-1759ACADFD60}" created="2026-01-12T01:51:29.878">
    <pc:sldMkLst xmlns:pc="http://schemas.microsoft.com/office/powerpoint/2013/main/command">
      <pc:docMk/>
      <pc:sldMk cId="3405992075" sldId="395"/>
    </pc:sldMkLst>
    <p188:txBody>
      <a:bodyPr/>
      <a:lstStyle/>
      <a:p>
        <a:r>
          <a:rPr lang="en-US"/>
          <a:t>Lived classroom realities, constraints, and decision-making pressure​</a:t>
        </a:r>
      </a:p>
    </p188:txBody>
  </p188:cm>
</p188:cmLst>
</file>

<file path=ppt/comments/modernComment_19F_BD9B3619.xml><?xml version="1.0" encoding="utf-8"?>
<p188:cmLst xmlns:a="http://schemas.openxmlformats.org/drawingml/2006/main" xmlns:r="http://schemas.openxmlformats.org/officeDocument/2006/relationships" xmlns:p188="http://schemas.microsoft.com/office/powerpoint/2018/8/main">
  <p188:cm id="{7B4A49F2-E27B-47A1-BE80-86B87DF4D1FC}" authorId="{1A08837B-825E-D191-757F-1759ACADFD60}" status="resolved" created="2025-12-11T15:58:55.158">
    <pc:sldMkLst xmlns:pc="http://schemas.microsoft.com/office/powerpoint/2013/main/command">
      <pc:docMk/>
      <pc:sldMk cId="2751374369" sldId="276"/>
    </pc:sldMkLst>
    <p188:txBody>
      <a:bodyPr/>
      <a:lstStyle/>
      <a:p>
        <a:r>
          <a:rPr lang="en-US"/>
          <a:t>i think this section should be at the end iff we have time...I did not think we were presenting the research to them. I thought we were just running the workshop</a:t>
        </a:r>
      </a:p>
    </p188:txBody>
  </p188:cm>
</p188:cmLst>
</file>

<file path=ppt/comments/modernComment_114_A3FEA421.xml><?xml version="1.0" encoding="utf-8"?>
<p188:cmLst xmlns:a="http://schemas.openxmlformats.org/drawingml/2006/main" xmlns:r="http://schemas.openxmlformats.org/officeDocument/2006/relationships" xmlns:p188="http://schemas.microsoft.com/office/powerpoint/2018/8/main">
  <p188:cm id="{E69D4831-9ADE-4C31-9414-6B81E01C5125}" authorId="{1A08837B-825E-D191-757F-1759ACADFD60}" status="resolved" created="2025-12-11T15:58:55.158">
    <pc:sldMkLst xmlns:pc="http://schemas.microsoft.com/office/powerpoint/2013/main/command">
      <pc:docMk/>
      <pc:sldMk cId="2751374369" sldId="276"/>
    </pc:sldMkLst>
    <p188:txBody>
      <a:bodyPr/>
      <a:lstStyle/>
      <a:p>
        <a:r>
          <a:rPr lang="en-US"/>
          <a:t>i think this section should be at the end iff we have time...I did not think we were presenting the research to them. I thought we were just running the workshop</a:t>
        </a:r>
      </a:p>
    </p188:txBody>
  </p188:cm>
</p188:cmLst>
</file>

<file path=ppt/comments/modernComment_118_B06DD3D9.xml><?xml version="1.0" encoding="utf-8"?>
<p188:cmLst xmlns:a="http://schemas.openxmlformats.org/drawingml/2006/main" xmlns:r="http://schemas.openxmlformats.org/officeDocument/2006/relationships" xmlns:p188="http://schemas.microsoft.com/office/powerpoint/2018/8/main">
  <p188:cm id="{9D180E18-4FA8-4C28-B202-DA4D63B21F26}" authorId="{40B2C7C0-269F-56D1-E8DA-D0AC6CF7D98E}" created="2025-10-15T16:04:36.032">
    <pc:sldMkLst xmlns:pc="http://schemas.microsoft.com/office/powerpoint/2013/main/command">
      <pc:docMk/>
      <pc:sldMk cId="2959987673" sldId="280"/>
    </pc:sldMkLst>
    <p188:txBody>
      <a:bodyPr/>
      <a:lstStyle/>
      <a:p>
        <a:r>
          <a:rPr lang="en-CA"/>
          <a:t>Some illusatrations</a:t>
        </a:r>
      </a:p>
    </p188:txBody>
    <p188:extLst>
      <p:ext xmlns:p="http://schemas.openxmlformats.org/presentationml/2006/main" uri="{57CB4572-C831-44C2-8A1C-0ADB6CCDFE69}">
        <p223:reactions xmlns:p223="http://schemas.microsoft.com/office/powerpoint/2022/03/main">
          <p223:rxn type="👍">
            <p223:instance time="2025-12-12T19:31:03.224" authorId="{1A08837B-825E-D191-757F-1759ACADFD60}"/>
          </p223:rxn>
        </p223:reactions>
      </p:ext>
    </p188:extLst>
  </p188:cm>
</p188:cmLst>
</file>

<file path=ppt/comments/modernComment_120_81945F95.xml><?xml version="1.0" encoding="utf-8"?>
<p188:cmLst xmlns:a="http://schemas.openxmlformats.org/drawingml/2006/main" xmlns:r="http://schemas.openxmlformats.org/officeDocument/2006/relationships" xmlns:p188="http://schemas.microsoft.com/office/powerpoint/2018/8/main">
  <p188:cm id="{B1A05725-3A3D-4C46-BFF3-2C69F20274AA}" authorId="{40B2C7C0-269F-56D1-E8DA-D0AC6CF7D98E}" created="2025-10-15T16:04:15.768">
    <pc:sldMkLst xmlns:pc="http://schemas.microsoft.com/office/powerpoint/2013/main/command">
      <pc:docMk/>
      <pc:sldMk cId="2173984661" sldId="288"/>
    </pc:sldMkLst>
    <p188:txBody>
      <a:bodyPr/>
      <a:lstStyle/>
      <a:p>
        <a:r>
          <a:rPr lang="en-CA"/>
          <a:t>Add images of our characters</a:t>
        </a:r>
      </a:p>
    </p188:txBody>
  </p188:cm>
</p188:cmLst>
</file>

<file path=ppt/comments/modernComment_121_7B4B063A.xml><?xml version="1.0" encoding="utf-8"?>
<p188:cmLst xmlns:a="http://schemas.openxmlformats.org/drawingml/2006/main" xmlns:r="http://schemas.openxmlformats.org/officeDocument/2006/relationships" xmlns:p188="http://schemas.microsoft.com/office/powerpoint/2018/8/main">
  <p188:cm id="{CE0621F5-C813-4540-9290-0C19159741D6}" authorId="{40B2C7C0-269F-56D1-E8DA-D0AC6CF7D98E}" created="2025-10-15T16:00:41.673">
    <pc:sldMkLst xmlns:pc="http://schemas.microsoft.com/office/powerpoint/2013/main/command">
      <pc:docMk/>
      <pc:sldMk cId="2068514362" sldId="289"/>
    </pc:sldMkLst>
    <p188:txBody>
      <a:bodyPr/>
      <a:lstStyle/>
      <a:p>
        <a:r>
          <a:rPr lang="en-CA"/>
          <a:t>Add the profile template as background and worksheet questions Alina please
</a:t>
        </a:r>
      </a:p>
    </p188:txBody>
  </p188:cm>
</p188:cmLst>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C412A-480A-4CE0-8F68-66036914EF3D}" type="doc">
      <dgm:prSet loTypeId="urn:microsoft.com/office/officeart/2005/8/layout/cycle5" loCatId="cycle" qsTypeId="urn:microsoft.com/office/officeart/2005/8/quickstyle/simple1" qsCatId="simple" csTypeId="urn:microsoft.com/office/officeart/2005/8/colors/accent1_4" csCatId="accent1" phldr="1"/>
      <dgm:spPr/>
      <dgm:t>
        <a:bodyPr/>
        <a:lstStyle/>
        <a:p>
          <a:endParaRPr lang="en-US"/>
        </a:p>
      </dgm:t>
    </dgm:pt>
    <dgm:pt modelId="{23DF6E08-629F-434A-A766-94BFEF1B51BC}">
      <dgm:prSet phldrT="[Text]" phldr="0"/>
      <dgm:spPr/>
      <dgm:t>
        <a:bodyPr/>
        <a:lstStyle/>
        <a:p>
          <a:pPr rtl="0"/>
          <a:r>
            <a:rPr lang="en-US">
              <a:latin typeface="OpenDyslexic" pitchFamily="50" charset="0"/>
              <a:ea typeface="OpenDyslexic" pitchFamily="50" charset="0"/>
              <a:cs typeface="OpenDyslexic" pitchFamily="50" charset="0"/>
            </a:rPr>
            <a:t>Student Experience</a:t>
          </a:r>
        </a:p>
      </dgm:t>
    </dgm:pt>
    <dgm:pt modelId="{34FE5963-DD06-43F9-BB03-0AF0CF196701}" type="parTrans" cxnId="{4E6A7C0C-C643-4B28-89FC-81D1DA35F05D}">
      <dgm:prSet/>
      <dgm:spPr/>
      <dgm:t>
        <a:bodyPr/>
        <a:lstStyle/>
        <a:p>
          <a:endParaRPr lang="en-US"/>
        </a:p>
      </dgm:t>
    </dgm:pt>
    <dgm:pt modelId="{1D95CD89-63BF-4F26-96B0-C065D310D339}" type="sibTrans" cxnId="{4E6A7C0C-C643-4B28-89FC-81D1DA35F05D}">
      <dgm:prSet/>
      <dgm:spPr/>
      <dgm:t>
        <a:bodyPr/>
        <a:lstStyle/>
        <a:p>
          <a:endParaRPr lang="en-US"/>
        </a:p>
      </dgm:t>
    </dgm:pt>
    <dgm:pt modelId="{35842DD7-4DC9-441A-BB43-A347A047F4CA}">
      <dgm:prSet phldrT="[Text]" phldr="0"/>
      <dgm:spPr/>
      <dgm:t>
        <a:bodyPr/>
        <a:lstStyle/>
        <a:p>
          <a:pPr rtl="0"/>
          <a:r>
            <a:rPr lang="en-US">
              <a:latin typeface="OpenDyslexic" pitchFamily="50" charset="0"/>
              <a:ea typeface="OpenDyslexic" pitchFamily="50" charset="0"/>
              <a:cs typeface="OpenDyslexic" pitchFamily="50" charset="0"/>
            </a:rPr>
            <a:t>Learning Science</a:t>
          </a:r>
        </a:p>
      </dgm:t>
    </dgm:pt>
    <dgm:pt modelId="{68BDE41B-3444-4068-BDC1-6F847595C58F}" type="parTrans" cxnId="{9860C4D8-12BE-4553-8A96-CCB01A5E21AE}">
      <dgm:prSet/>
      <dgm:spPr/>
      <dgm:t>
        <a:bodyPr/>
        <a:lstStyle/>
        <a:p>
          <a:endParaRPr lang="en-US"/>
        </a:p>
      </dgm:t>
    </dgm:pt>
    <dgm:pt modelId="{24D68919-E828-4308-89A8-DAF7221260D1}" type="sibTrans" cxnId="{9860C4D8-12BE-4553-8A96-CCB01A5E21AE}">
      <dgm:prSet/>
      <dgm:spPr/>
      <dgm:t>
        <a:bodyPr/>
        <a:lstStyle/>
        <a:p>
          <a:endParaRPr lang="en-US"/>
        </a:p>
      </dgm:t>
    </dgm:pt>
    <dgm:pt modelId="{626A00E7-5656-4238-9BAF-6AC55C162CD3}">
      <dgm:prSet phldr="0"/>
      <dgm:spPr/>
      <dgm:t>
        <a:bodyPr/>
        <a:lstStyle/>
        <a:p>
          <a:pPr rtl="0"/>
          <a:r>
            <a:rPr lang="en-US">
              <a:latin typeface="OpenDyslexic"/>
              <a:ea typeface="OpenDyslexic"/>
              <a:cs typeface="OpenDyslexic"/>
            </a:rPr>
            <a:t>Computer Science</a:t>
          </a:r>
        </a:p>
      </dgm:t>
    </dgm:pt>
    <dgm:pt modelId="{F22C86AE-6B7A-4E6C-A55B-18046AC47398}" type="parTrans" cxnId="{AE072D29-B1E6-41AD-A2EE-8FFC383E219E}">
      <dgm:prSet/>
      <dgm:spPr/>
      <dgm:t>
        <a:bodyPr/>
        <a:lstStyle/>
        <a:p>
          <a:endParaRPr lang="en-CA"/>
        </a:p>
      </dgm:t>
    </dgm:pt>
    <dgm:pt modelId="{56E7FFCB-76B7-4E61-B1F0-ED98A7D58CBE}" type="sibTrans" cxnId="{AE072D29-B1E6-41AD-A2EE-8FFC383E219E}">
      <dgm:prSet/>
      <dgm:spPr/>
      <dgm:t>
        <a:bodyPr/>
        <a:lstStyle/>
        <a:p>
          <a:endParaRPr lang="en-CA"/>
        </a:p>
      </dgm:t>
    </dgm:pt>
    <dgm:pt modelId="{E9BFB424-CA50-44BF-B1F8-01E458329EC2}">
      <dgm:prSet phldr="0"/>
      <dgm:spPr/>
      <dgm:t>
        <a:bodyPr/>
        <a:lstStyle/>
        <a:p>
          <a:pPr rtl="0"/>
          <a:r>
            <a:rPr lang="en-US">
              <a:latin typeface="OpenDyslexic" pitchFamily="50" charset="0"/>
              <a:ea typeface="OpenDyslexic" pitchFamily="50" charset="0"/>
              <a:cs typeface="OpenDyslexic" pitchFamily="50" charset="0"/>
            </a:rPr>
            <a:t>Neurodivergent Paradigm</a:t>
          </a:r>
        </a:p>
      </dgm:t>
    </dgm:pt>
    <dgm:pt modelId="{1E8A632C-F7A2-4049-907E-A1CB8137BF9D}" type="parTrans" cxnId="{62B39E04-3A70-4F36-B388-EC7BD15962F8}">
      <dgm:prSet/>
      <dgm:spPr/>
      <dgm:t>
        <a:bodyPr/>
        <a:lstStyle/>
        <a:p>
          <a:endParaRPr lang="en-CA"/>
        </a:p>
      </dgm:t>
    </dgm:pt>
    <dgm:pt modelId="{5FFDFB09-5105-41A1-9674-2F040F036BE0}" type="sibTrans" cxnId="{62B39E04-3A70-4F36-B388-EC7BD15962F8}">
      <dgm:prSet/>
      <dgm:spPr/>
      <dgm:t>
        <a:bodyPr/>
        <a:lstStyle/>
        <a:p>
          <a:endParaRPr lang="en-CA"/>
        </a:p>
      </dgm:t>
    </dgm:pt>
    <dgm:pt modelId="{4AB86CC3-CCEA-4E3A-A5A6-1A8A555048E9}">
      <dgm:prSet phldr="0"/>
      <dgm:spPr/>
      <dgm:t>
        <a:bodyPr/>
        <a:lstStyle/>
        <a:p>
          <a:r>
            <a:rPr lang="en-US">
              <a:latin typeface="OpenDyslexic"/>
              <a:ea typeface="OpenDyslexic"/>
              <a:cs typeface="OpenDyslexic"/>
            </a:rPr>
            <a:t>Teacher Experience</a:t>
          </a:r>
          <a:endParaRPr lang="en-US"/>
        </a:p>
      </dgm:t>
    </dgm:pt>
    <dgm:pt modelId="{229D07C6-112B-4786-8964-2C07EDA5AE0E}" type="parTrans" cxnId="{0139B13B-62AB-4489-92E6-39A12C6EDC83}">
      <dgm:prSet/>
      <dgm:spPr/>
    </dgm:pt>
    <dgm:pt modelId="{288D010E-D203-4357-B873-AEE433157665}" type="sibTrans" cxnId="{0139B13B-62AB-4489-92E6-39A12C6EDC83}">
      <dgm:prSet/>
      <dgm:spPr/>
    </dgm:pt>
    <dgm:pt modelId="{F0C57FA8-0303-4C3F-8208-48E47611A54D}" type="pres">
      <dgm:prSet presAssocID="{4D0C412A-480A-4CE0-8F68-66036914EF3D}" presName="cycle" presStyleCnt="0">
        <dgm:presLayoutVars>
          <dgm:dir/>
          <dgm:resizeHandles val="exact"/>
        </dgm:presLayoutVars>
      </dgm:prSet>
      <dgm:spPr/>
    </dgm:pt>
    <dgm:pt modelId="{7A5CA761-21C7-4200-A984-C8D1CFE61475}" type="pres">
      <dgm:prSet presAssocID="{23DF6E08-629F-434A-A766-94BFEF1B51BC}" presName="node" presStyleLbl="node1" presStyleIdx="0" presStyleCnt="5" custRadScaleRad="96804" custRadScaleInc="-1087">
        <dgm:presLayoutVars>
          <dgm:bulletEnabled val="1"/>
        </dgm:presLayoutVars>
      </dgm:prSet>
      <dgm:spPr/>
    </dgm:pt>
    <dgm:pt modelId="{E003B799-2387-45E0-A461-373F7378CE84}" type="pres">
      <dgm:prSet presAssocID="{23DF6E08-629F-434A-A766-94BFEF1B51BC}" presName="spNode" presStyleCnt="0"/>
      <dgm:spPr/>
    </dgm:pt>
    <dgm:pt modelId="{C44978D6-3445-4681-8512-46EA10D3C3FA}" type="pres">
      <dgm:prSet presAssocID="{1D95CD89-63BF-4F26-96B0-C065D310D339}" presName="sibTrans" presStyleLbl="sibTrans1D1" presStyleIdx="0" presStyleCnt="5"/>
      <dgm:spPr/>
    </dgm:pt>
    <dgm:pt modelId="{63AD160A-E791-4533-AE34-8512F33E8542}" type="pres">
      <dgm:prSet presAssocID="{626A00E7-5656-4238-9BAF-6AC55C162CD3}" presName="node" presStyleLbl="node1" presStyleIdx="1" presStyleCnt="5">
        <dgm:presLayoutVars>
          <dgm:bulletEnabled val="1"/>
        </dgm:presLayoutVars>
      </dgm:prSet>
      <dgm:spPr/>
    </dgm:pt>
    <dgm:pt modelId="{AB3FDF0E-0A30-4393-91E5-0DF38B753F79}" type="pres">
      <dgm:prSet presAssocID="{626A00E7-5656-4238-9BAF-6AC55C162CD3}" presName="spNode" presStyleCnt="0"/>
      <dgm:spPr/>
    </dgm:pt>
    <dgm:pt modelId="{0D9528DA-D4AD-449D-908B-E83D41129E0B}" type="pres">
      <dgm:prSet presAssocID="{56E7FFCB-76B7-4E61-B1F0-ED98A7D58CBE}" presName="sibTrans" presStyleLbl="sibTrans1D1" presStyleIdx="1" presStyleCnt="5"/>
      <dgm:spPr/>
    </dgm:pt>
    <dgm:pt modelId="{2B177C95-9F4E-4DF5-A921-0A2CE9CCEBC1}" type="pres">
      <dgm:prSet presAssocID="{4AB86CC3-CCEA-4E3A-A5A6-1A8A555048E9}" presName="node" presStyleLbl="node1" presStyleIdx="2" presStyleCnt="5">
        <dgm:presLayoutVars>
          <dgm:bulletEnabled val="1"/>
        </dgm:presLayoutVars>
      </dgm:prSet>
      <dgm:spPr/>
    </dgm:pt>
    <dgm:pt modelId="{85AEB43B-8670-473A-A6FF-3ED7512E7055}" type="pres">
      <dgm:prSet presAssocID="{4AB86CC3-CCEA-4E3A-A5A6-1A8A555048E9}" presName="spNode" presStyleCnt="0"/>
      <dgm:spPr/>
    </dgm:pt>
    <dgm:pt modelId="{AA441DE8-8CC2-4FC5-B4CA-BEC80CFFC2B6}" type="pres">
      <dgm:prSet presAssocID="{288D010E-D203-4357-B873-AEE433157665}" presName="sibTrans" presStyleLbl="sibTrans1D1" presStyleIdx="2" presStyleCnt="5"/>
      <dgm:spPr/>
    </dgm:pt>
    <dgm:pt modelId="{D37AE9A3-FE1C-4457-B5A5-029C8C1AF953}" type="pres">
      <dgm:prSet presAssocID="{35842DD7-4DC9-441A-BB43-A347A047F4CA}" presName="node" presStyleLbl="node1" presStyleIdx="3" presStyleCnt="5">
        <dgm:presLayoutVars>
          <dgm:bulletEnabled val="1"/>
        </dgm:presLayoutVars>
      </dgm:prSet>
      <dgm:spPr/>
    </dgm:pt>
    <dgm:pt modelId="{3A39F04B-0190-4A25-B82C-FFEC32A6E4C3}" type="pres">
      <dgm:prSet presAssocID="{35842DD7-4DC9-441A-BB43-A347A047F4CA}" presName="spNode" presStyleCnt="0"/>
      <dgm:spPr/>
    </dgm:pt>
    <dgm:pt modelId="{C79B09CF-93C5-4E92-9FFF-5D427528EAA1}" type="pres">
      <dgm:prSet presAssocID="{24D68919-E828-4308-89A8-DAF7221260D1}" presName="sibTrans" presStyleLbl="sibTrans1D1" presStyleIdx="3" presStyleCnt="5"/>
      <dgm:spPr/>
    </dgm:pt>
    <dgm:pt modelId="{AA81E295-B630-4168-AED5-25D5FED6E167}" type="pres">
      <dgm:prSet presAssocID="{E9BFB424-CA50-44BF-B1F8-01E458329EC2}" presName="node" presStyleLbl="node1" presStyleIdx="4" presStyleCnt="5">
        <dgm:presLayoutVars>
          <dgm:bulletEnabled val="1"/>
        </dgm:presLayoutVars>
      </dgm:prSet>
      <dgm:spPr/>
    </dgm:pt>
    <dgm:pt modelId="{4223F496-AD4E-46E2-A4D8-D87743073832}" type="pres">
      <dgm:prSet presAssocID="{E9BFB424-CA50-44BF-B1F8-01E458329EC2}" presName="spNode" presStyleCnt="0"/>
      <dgm:spPr/>
    </dgm:pt>
    <dgm:pt modelId="{7497803C-B44B-41C1-9AAA-40EFA0C56C85}" type="pres">
      <dgm:prSet presAssocID="{5FFDFB09-5105-41A1-9674-2F040F036BE0}" presName="sibTrans" presStyleLbl="sibTrans1D1" presStyleIdx="4" presStyleCnt="5"/>
      <dgm:spPr/>
    </dgm:pt>
  </dgm:ptLst>
  <dgm:cxnLst>
    <dgm:cxn modelId="{CD15A502-1097-4AF0-959F-2793F9FD70E0}" type="presOf" srcId="{288D010E-D203-4357-B873-AEE433157665}" destId="{AA441DE8-8CC2-4FC5-B4CA-BEC80CFFC2B6}" srcOrd="0" destOrd="0" presId="urn:microsoft.com/office/officeart/2005/8/layout/cycle5"/>
    <dgm:cxn modelId="{62B39E04-3A70-4F36-B388-EC7BD15962F8}" srcId="{4D0C412A-480A-4CE0-8F68-66036914EF3D}" destId="{E9BFB424-CA50-44BF-B1F8-01E458329EC2}" srcOrd="4" destOrd="0" parTransId="{1E8A632C-F7A2-4049-907E-A1CB8137BF9D}" sibTransId="{5FFDFB09-5105-41A1-9674-2F040F036BE0}"/>
    <dgm:cxn modelId="{4E6A7C0C-C643-4B28-89FC-81D1DA35F05D}" srcId="{4D0C412A-480A-4CE0-8F68-66036914EF3D}" destId="{23DF6E08-629F-434A-A766-94BFEF1B51BC}" srcOrd="0" destOrd="0" parTransId="{34FE5963-DD06-43F9-BB03-0AF0CF196701}" sibTransId="{1D95CD89-63BF-4F26-96B0-C065D310D339}"/>
    <dgm:cxn modelId="{8AE2B613-90FF-4A74-9258-0388B774A9D0}" type="presOf" srcId="{1D95CD89-63BF-4F26-96B0-C065D310D339}" destId="{C44978D6-3445-4681-8512-46EA10D3C3FA}" srcOrd="0" destOrd="0" presId="urn:microsoft.com/office/officeart/2005/8/layout/cycle5"/>
    <dgm:cxn modelId="{AE072D29-B1E6-41AD-A2EE-8FFC383E219E}" srcId="{4D0C412A-480A-4CE0-8F68-66036914EF3D}" destId="{626A00E7-5656-4238-9BAF-6AC55C162CD3}" srcOrd="1" destOrd="0" parTransId="{F22C86AE-6B7A-4E6C-A55B-18046AC47398}" sibTransId="{56E7FFCB-76B7-4E61-B1F0-ED98A7D58CBE}"/>
    <dgm:cxn modelId="{3291AB2F-614F-4C27-9E7F-75ABD9289158}" type="presOf" srcId="{35842DD7-4DC9-441A-BB43-A347A047F4CA}" destId="{D37AE9A3-FE1C-4457-B5A5-029C8C1AF953}" srcOrd="0" destOrd="0" presId="urn:microsoft.com/office/officeart/2005/8/layout/cycle5"/>
    <dgm:cxn modelId="{0139B13B-62AB-4489-92E6-39A12C6EDC83}" srcId="{4D0C412A-480A-4CE0-8F68-66036914EF3D}" destId="{4AB86CC3-CCEA-4E3A-A5A6-1A8A555048E9}" srcOrd="2" destOrd="0" parTransId="{229D07C6-112B-4786-8964-2C07EDA5AE0E}" sibTransId="{288D010E-D203-4357-B873-AEE433157665}"/>
    <dgm:cxn modelId="{EC9AC63F-1F52-4E07-AE1E-B119B159CD50}" type="presOf" srcId="{5FFDFB09-5105-41A1-9674-2F040F036BE0}" destId="{7497803C-B44B-41C1-9AAA-40EFA0C56C85}" srcOrd="0" destOrd="0" presId="urn:microsoft.com/office/officeart/2005/8/layout/cycle5"/>
    <dgm:cxn modelId="{07388F41-41A8-4BD9-B275-059FBB5B5F71}" type="presOf" srcId="{56E7FFCB-76B7-4E61-B1F0-ED98A7D58CBE}" destId="{0D9528DA-D4AD-449D-908B-E83D41129E0B}" srcOrd="0" destOrd="0" presId="urn:microsoft.com/office/officeart/2005/8/layout/cycle5"/>
    <dgm:cxn modelId="{05664367-248F-4CD9-8044-A6A3328420CD}" type="presOf" srcId="{E9BFB424-CA50-44BF-B1F8-01E458329EC2}" destId="{AA81E295-B630-4168-AED5-25D5FED6E167}" srcOrd="0" destOrd="0" presId="urn:microsoft.com/office/officeart/2005/8/layout/cycle5"/>
    <dgm:cxn modelId="{69A64649-869B-40A2-BE4E-41B9DE9206CA}" type="presOf" srcId="{626A00E7-5656-4238-9BAF-6AC55C162CD3}" destId="{63AD160A-E791-4533-AE34-8512F33E8542}" srcOrd="0" destOrd="0" presId="urn:microsoft.com/office/officeart/2005/8/layout/cycle5"/>
    <dgm:cxn modelId="{4B89B554-7619-4627-87D9-4DFA7F6C7A6E}" type="presOf" srcId="{24D68919-E828-4308-89A8-DAF7221260D1}" destId="{C79B09CF-93C5-4E92-9FFF-5D427528EAA1}" srcOrd="0" destOrd="0" presId="urn:microsoft.com/office/officeart/2005/8/layout/cycle5"/>
    <dgm:cxn modelId="{58F2C45A-9BA2-48DF-871F-F29E171748F9}" type="presOf" srcId="{23DF6E08-629F-434A-A766-94BFEF1B51BC}" destId="{7A5CA761-21C7-4200-A984-C8D1CFE61475}" srcOrd="0" destOrd="0" presId="urn:microsoft.com/office/officeart/2005/8/layout/cycle5"/>
    <dgm:cxn modelId="{7FF0F485-2EE7-4808-A8D9-5516AA2EB790}" type="presOf" srcId="{4D0C412A-480A-4CE0-8F68-66036914EF3D}" destId="{F0C57FA8-0303-4C3F-8208-48E47611A54D}" srcOrd="0" destOrd="0" presId="urn:microsoft.com/office/officeart/2005/8/layout/cycle5"/>
    <dgm:cxn modelId="{5E1EE28F-2A90-49FA-90AA-3E43D8DA96A4}" type="presOf" srcId="{4AB86CC3-CCEA-4E3A-A5A6-1A8A555048E9}" destId="{2B177C95-9F4E-4DF5-A921-0A2CE9CCEBC1}" srcOrd="0" destOrd="0" presId="urn:microsoft.com/office/officeart/2005/8/layout/cycle5"/>
    <dgm:cxn modelId="{9860C4D8-12BE-4553-8A96-CCB01A5E21AE}" srcId="{4D0C412A-480A-4CE0-8F68-66036914EF3D}" destId="{35842DD7-4DC9-441A-BB43-A347A047F4CA}" srcOrd="3" destOrd="0" parTransId="{68BDE41B-3444-4068-BDC1-6F847595C58F}" sibTransId="{24D68919-E828-4308-89A8-DAF7221260D1}"/>
    <dgm:cxn modelId="{A3B28ACB-2E00-4A5A-AB9D-BD4FA0CF9569}" type="presParOf" srcId="{F0C57FA8-0303-4C3F-8208-48E47611A54D}" destId="{7A5CA761-21C7-4200-A984-C8D1CFE61475}" srcOrd="0" destOrd="0" presId="urn:microsoft.com/office/officeart/2005/8/layout/cycle5"/>
    <dgm:cxn modelId="{4E630197-C13B-4A2B-BC85-4B33C4C112B9}" type="presParOf" srcId="{F0C57FA8-0303-4C3F-8208-48E47611A54D}" destId="{E003B799-2387-45E0-A461-373F7378CE84}" srcOrd="1" destOrd="0" presId="urn:microsoft.com/office/officeart/2005/8/layout/cycle5"/>
    <dgm:cxn modelId="{79F565D6-9D1A-4259-B5F1-4A5CA61E0FCC}" type="presParOf" srcId="{F0C57FA8-0303-4C3F-8208-48E47611A54D}" destId="{C44978D6-3445-4681-8512-46EA10D3C3FA}" srcOrd="2" destOrd="0" presId="urn:microsoft.com/office/officeart/2005/8/layout/cycle5"/>
    <dgm:cxn modelId="{6D3421CC-FE3D-41E3-BF23-9C88348F2B1E}" type="presParOf" srcId="{F0C57FA8-0303-4C3F-8208-48E47611A54D}" destId="{63AD160A-E791-4533-AE34-8512F33E8542}" srcOrd="3" destOrd="0" presId="urn:microsoft.com/office/officeart/2005/8/layout/cycle5"/>
    <dgm:cxn modelId="{9909352B-9669-4A04-A13F-0F9F7EC1D14B}" type="presParOf" srcId="{F0C57FA8-0303-4C3F-8208-48E47611A54D}" destId="{AB3FDF0E-0A30-4393-91E5-0DF38B753F79}" srcOrd="4" destOrd="0" presId="urn:microsoft.com/office/officeart/2005/8/layout/cycle5"/>
    <dgm:cxn modelId="{947F9FD5-8625-4587-AF4C-BD5CC4F6B369}" type="presParOf" srcId="{F0C57FA8-0303-4C3F-8208-48E47611A54D}" destId="{0D9528DA-D4AD-449D-908B-E83D41129E0B}" srcOrd="5" destOrd="0" presId="urn:microsoft.com/office/officeart/2005/8/layout/cycle5"/>
    <dgm:cxn modelId="{1BBCCFF7-C02F-45C7-B0FE-D2078A9D0690}" type="presParOf" srcId="{F0C57FA8-0303-4C3F-8208-48E47611A54D}" destId="{2B177C95-9F4E-4DF5-A921-0A2CE9CCEBC1}" srcOrd="6" destOrd="0" presId="urn:microsoft.com/office/officeart/2005/8/layout/cycle5"/>
    <dgm:cxn modelId="{21449FAA-FDD9-4DED-8433-8374498FEE82}" type="presParOf" srcId="{F0C57FA8-0303-4C3F-8208-48E47611A54D}" destId="{85AEB43B-8670-473A-A6FF-3ED7512E7055}" srcOrd="7" destOrd="0" presId="urn:microsoft.com/office/officeart/2005/8/layout/cycle5"/>
    <dgm:cxn modelId="{CEA9E4DD-9B8D-45CF-9397-E739E505C8A7}" type="presParOf" srcId="{F0C57FA8-0303-4C3F-8208-48E47611A54D}" destId="{AA441DE8-8CC2-4FC5-B4CA-BEC80CFFC2B6}" srcOrd="8" destOrd="0" presId="urn:microsoft.com/office/officeart/2005/8/layout/cycle5"/>
    <dgm:cxn modelId="{4BA4C6C8-D793-430D-8D6F-0FCCC69DF5BE}" type="presParOf" srcId="{F0C57FA8-0303-4C3F-8208-48E47611A54D}" destId="{D37AE9A3-FE1C-4457-B5A5-029C8C1AF953}" srcOrd="9" destOrd="0" presId="urn:microsoft.com/office/officeart/2005/8/layout/cycle5"/>
    <dgm:cxn modelId="{A060C327-222F-4D65-B191-A05E505C47D8}" type="presParOf" srcId="{F0C57FA8-0303-4C3F-8208-48E47611A54D}" destId="{3A39F04B-0190-4A25-B82C-FFEC32A6E4C3}" srcOrd="10" destOrd="0" presId="urn:microsoft.com/office/officeart/2005/8/layout/cycle5"/>
    <dgm:cxn modelId="{6769C085-986C-449B-B8D1-C0CF2FAD11E3}" type="presParOf" srcId="{F0C57FA8-0303-4C3F-8208-48E47611A54D}" destId="{C79B09CF-93C5-4E92-9FFF-5D427528EAA1}" srcOrd="11" destOrd="0" presId="urn:microsoft.com/office/officeart/2005/8/layout/cycle5"/>
    <dgm:cxn modelId="{27863C6B-3037-4575-BA21-B64E5DA29E18}" type="presParOf" srcId="{F0C57FA8-0303-4C3F-8208-48E47611A54D}" destId="{AA81E295-B630-4168-AED5-25D5FED6E167}" srcOrd="12" destOrd="0" presId="urn:microsoft.com/office/officeart/2005/8/layout/cycle5"/>
    <dgm:cxn modelId="{97395FB1-E110-46A9-A1DC-223A39F1D4E9}" type="presParOf" srcId="{F0C57FA8-0303-4C3F-8208-48E47611A54D}" destId="{4223F496-AD4E-46E2-A4D8-D87743073832}" srcOrd="13" destOrd="0" presId="urn:microsoft.com/office/officeart/2005/8/layout/cycle5"/>
    <dgm:cxn modelId="{DA8B4398-022C-41C1-828E-DCB976DD655B}" type="presParOf" srcId="{F0C57FA8-0303-4C3F-8208-48E47611A54D}" destId="{7497803C-B44B-41C1-9AAA-40EFA0C56C85}"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5CA761-21C7-4200-A984-C8D1CFE61475}">
      <dsp:nvSpPr>
        <dsp:cNvPr id="0" name=""/>
        <dsp:cNvSpPr/>
      </dsp:nvSpPr>
      <dsp:spPr>
        <a:xfrm>
          <a:off x="1904693" y="54179"/>
          <a:ext cx="1258050" cy="817732"/>
        </a:xfrm>
        <a:prstGeom prst="round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kern="1200">
              <a:latin typeface="OpenDyslexic" pitchFamily="50" charset="0"/>
              <a:ea typeface="OpenDyslexic" pitchFamily="50" charset="0"/>
              <a:cs typeface="OpenDyslexic" pitchFamily="50" charset="0"/>
            </a:rPr>
            <a:t>Student Experience</a:t>
          </a:r>
        </a:p>
      </dsp:txBody>
      <dsp:txXfrm>
        <a:off x="1944611" y="94097"/>
        <a:ext cx="1178214" cy="737896"/>
      </dsp:txXfrm>
    </dsp:sp>
    <dsp:sp modelId="{C44978D6-3445-4681-8512-46EA10D3C3FA}">
      <dsp:nvSpPr>
        <dsp:cNvPr id="0" name=""/>
        <dsp:cNvSpPr/>
      </dsp:nvSpPr>
      <dsp:spPr>
        <a:xfrm>
          <a:off x="964890" y="489524"/>
          <a:ext cx="3265189" cy="3265189"/>
        </a:xfrm>
        <a:custGeom>
          <a:avLst/>
          <a:gdLst/>
          <a:ahLst/>
          <a:cxnLst/>
          <a:rect l="0" t="0" r="0" b="0"/>
          <a:pathLst>
            <a:path>
              <a:moveTo>
                <a:pt x="2364530" y="173267"/>
              </a:moveTo>
              <a:arcTo wR="1632594" hR="1632594" stAng="17798184" swAng="1173892"/>
            </a:path>
          </a:pathLst>
        </a:custGeom>
        <a:noFill/>
        <a:ln w="1270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3AD160A-E791-4533-AE34-8512F33E8542}">
      <dsp:nvSpPr>
        <dsp:cNvPr id="0" name=""/>
        <dsp:cNvSpPr/>
      </dsp:nvSpPr>
      <dsp:spPr>
        <a:xfrm>
          <a:off x="3464578" y="1130080"/>
          <a:ext cx="1258050" cy="817732"/>
        </a:xfrm>
        <a:prstGeom prst="roundRect">
          <a:avLst/>
        </a:prstGeom>
        <a:solidFill>
          <a:schemeClr val="accent1">
            <a:shade val="50000"/>
            <a:hueOff val="235860"/>
            <a:satOff val="-24791"/>
            <a:lumOff val="213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kern="1200">
              <a:latin typeface="OpenDyslexic"/>
              <a:ea typeface="OpenDyslexic"/>
              <a:cs typeface="OpenDyslexic"/>
            </a:rPr>
            <a:t>Computer Science</a:t>
          </a:r>
        </a:p>
      </dsp:txBody>
      <dsp:txXfrm>
        <a:off x="3504496" y="1169998"/>
        <a:ext cx="1178214" cy="737896"/>
      </dsp:txXfrm>
    </dsp:sp>
    <dsp:sp modelId="{0D9528DA-D4AD-449D-908B-E83D41129E0B}">
      <dsp:nvSpPr>
        <dsp:cNvPr id="0" name=""/>
        <dsp:cNvSpPr/>
      </dsp:nvSpPr>
      <dsp:spPr>
        <a:xfrm>
          <a:off x="908319" y="410852"/>
          <a:ext cx="3265189" cy="3265189"/>
        </a:xfrm>
        <a:custGeom>
          <a:avLst/>
          <a:gdLst/>
          <a:ahLst/>
          <a:cxnLst/>
          <a:rect l="0" t="0" r="0" b="0"/>
          <a:pathLst>
            <a:path>
              <a:moveTo>
                <a:pt x="3261264" y="1745732"/>
              </a:moveTo>
              <a:arcTo wR="1632594" hR="1632594" stAng="21838426" swAng="1359107"/>
            </a:path>
          </a:pathLst>
        </a:custGeom>
        <a:noFill/>
        <a:ln w="12700" cap="flat" cmpd="sng" algn="ctr">
          <a:solidFill>
            <a:schemeClr val="accent1">
              <a:shade val="90000"/>
              <a:hueOff val="239713"/>
              <a:satOff val="-23280"/>
              <a:lumOff val="1960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B177C95-9F4E-4DF5-A921-0A2CE9CCEBC1}">
      <dsp:nvSpPr>
        <dsp:cNvPr id="0" name=""/>
        <dsp:cNvSpPr/>
      </dsp:nvSpPr>
      <dsp:spPr>
        <a:xfrm>
          <a:off x="2871504" y="2955377"/>
          <a:ext cx="1258050" cy="817732"/>
        </a:xfrm>
        <a:prstGeom prst="roundRect">
          <a:avLst/>
        </a:prstGeom>
        <a:solidFill>
          <a:schemeClr val="accent1">
            <a:shade val="50000"/>
            <a:hueOff val="471719"/>
            <a:satOff val="-49582"/>
            <a:lumOff val="427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latin typeface="OpenDyslexic"/>
              <a:ea typeface="OpenDyslexic"/>
              <a:cs typeface="OpenDyslexic"/>
            </a:rPr>
            <a:t>Teacher Experience</a:t>
          </a:r>
          <a:endParaRPr lang="en-US" sz="700" kern="1200"/>
        </a:p>
      </dsp:txBody>
      <dsp:txXfrm>
        <a:off x="2911422" y="2995295"/>
        <a:ext cx="1178214" cy="737896"/>
      </dsp:txXfrm>
    </dsp:sp>
    <dsp:sp modelId="{AA441DE8-8CC2-4FC5-B4CA-BEC80CFFC2B6}">
      <dsp:nvSpPr>
        <dsp:cNvPr id="0" name=""/>
        <dsp:cNvSpPr/>
      </dsp:nvSpPr>
      <dsp:spPr>
        <a:xfrm>
          <a:off x="908319" y="410852"/>
          <a:ext cx="3265189" cy="3265189"/>
        </a:xfrm>
        <a:custGeom>
          <a:avLst/>
          <a:gdLst/>
          <a:ahLst/>
          <a:cxnLst/>
          <a:rect l="0" t="0" r="0" b="0"/>
          <a:pathLst>
            <a:path>
              <a:moveTo>
                <a:pt x="1832745" y="3252873"/>
              </a:moveTo>
              <a:arcTo wR="1632594" hR="1632594" stAng="4977480" swAng="845040"/>
            </a:path>
          </a:pathLst>
        </a:custGeom>
        <a:noFill/>
        <a:ln w="12700" cap="flat" cmpd="sng" algn="ctr">
          <a:solidFill>
            <a:schemeClr val="accent1">
              <a:shade val="90000"/>
              <a:hueOff val="479426"/>
              <a:satOff val="-46561"/>
              <a:lumOff val="3921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D37AE9A3-FE1C-4457-B5A5-029C8C1AF953}">
      <dsp:nvSpPr>
        <dsp:cNvPr id="0" name=""/>
        <dsp:cNvSpPr/>
      </dsp:nvSpPr>
      <dsp:spPr>
        <a:xfrm>
          <a:off x="952274" y="2955377"/>
          <a:ext cx="1258050" cy="817732"/>
        </a:xfrm>
        <a:prstGeom prst="roundRect">
          <a:avLst/>
        </a:prstGeom>
        <a:solidFill>
          <a:schemeClr val="accent1">
            <a:shade val="50000"/>
            <a:hueOff val="471719"/>
            <a:satOff val="-49582"/>
            <a:lumOff val="4278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kern="1200">
              <a:latin typeface="OpenDyslexic" pitchFamily="50" charset="0"/>
              <a:ea typeface="OpenDyslexic" pitchFamily="50" charset="0"/>
              <a:cs typeface="OpenDyslexic" pitchFamily="50" charset="0"/>
            </a:rPr>
            <a:t>Learning Science</a:t>
          </a:r>
        </a:p>
      </dsp:txBody>
      <dsp:txXfrm>
        <a:off x="992192" y="2995295"/>
        <a:ext cx="1178214" cy="737896"/>
      </dsp:txXfrm>
    </dsp:sp>
    <dsp:sp modelId="{C79B09CF-93C5-4E92-9FFF-5D427528EAA1}">
      <dsp:nvSpPr>
        <dsp:cNvPr id="0" name=""/>
        <dsp:cNvSpPr/>
      </dsp:nvSpPr>
      <dsp:spPr>
        <a:xfrm>
          <a:off x="908319" y="410852"/>
          <a:ext cx="3265189" cy="3265189"/>
        </a:xfrm>
        <a:custGeom>
          <a:avLst/>
          <a:gdLst/>
          <a:ahLst/>
          <a:cxnLst/>
          <a:rect l="0" t="0" r="0" b="0"/>
          <a:pathLst>
            <a:path>
              <a:moveTo>
                <a:pt x="173129" y="2364254"/>
              </a:moveTo>
              <a:arcTo wR="1632594" hR="1632594" stAng="9202467" swAng="1359107"/>
            </a:path>
          </a:pathLst>
        </a:custGeom>
        <a:noFill/>
        <a:ln w="12700" cap="flat" cmpd="sng" algn="ctr">
          <a:solidFill>
            <a:schemeClr val="accent1">
              <a:shade val="90000"/>
              <a:hueOff val="479426"/>
              <a:satOff val="-46561"/>
              <a:lumOff val="3921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A81E295-B630-4168-AED5-25D5FED6E167}">
      <dsp:nvSpPr>
        <dsp:cNvPr id="0" name=""/>
        <dsp:cNvSpPr/>
      </dsp:nvSpPr>
      <dsp:spPr>
        <a:xfrm>
          <a:off x="359199" y="1130080"/>
          <a:ext cx="1258050" cy="817732"/>
        </a:xfrm>
        <a:prstGeom prst="roundRect">
          <a:avLst/>
        </a:prstGeom>
        <a:solidFill>
          <a:schemeClr val="accent1">
            <a:shade val="50000"/>
            <a:hueOff val="235860"/>
            <a:satOff val="-24791"/>
            <a:lumOff val="2139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kern="1200">
              <a:latin typeface="OpenDyslexic" pitchFamily="50" charset="0"/>
              <a:ea typeface="OpenDyslexic" pitchFamily="50" charset="0"/>
              <a:cs typeface="OpenDyslexic" pitchFamily="50" charset="0"/>
            </a:rPr>
            <a:t>Neurodivergent Paradigm</a:t>
          </a:r>
        </a:p>
      </dsp:txBody>
      <dsp:txXfrm>
        <a:off x="399117" y="1169998"/>
        <a:ext cx="1178214" cy="737896"/>
      </dsp:txXfrm>
    </dsp:sp>
    <dsp:sp modelId="{7497803C-B44B-41C1-9AAA-40EFA0C56C85}">
      <dsp:nvSpPr>
        <dsp:cNvPr id="0" name=""/>
        <dsp:cNvSpPr/>
      </dsp:nvSpPr>
      <dsp:spPr>
        <a:xfrm>
          <a:off x="850825" y="490730"/>
          <a:ext cx="3265189" cy="3265189"/>
        </a:xfrm>
        <a:custGeom>
          <a:avLst/>
          <a:gdLst/>
          <a:ahLst/>
          <a:cxnLst/>
          <a:rect l="0" t="0" r="0" b="0"/>
          <a:pathLst>
            <a:path>
              <a:moveTo>
                <a:pt x="453164" y="503741"/>
              </a:moveTo>
              <a:arcTo wR="1632594" hR="1632594" stAng="13424687" swAng="1153285"/>
            </a:path>
          </a:pathLst>
        </a:custGeom>
        <a:noFill/>
        <a:ln w="12700" cap="flat" cmpd="sng" algn="ctr">
          <a:solidFill>
            <a:schemeClr val="accent1">
              <a:shade val="90000"/>
              <a:hueOff val="239713"/>
              <a:satOff val="-23280"/>
              <a:lumOff val="19608"/>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g22a3d5dd5f1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6" name="Google Shape;546;g22a3d5dd5f1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Welcome everyone, and thank you for being here. Today we will explore how neurodivergent students experience the classroom, and how small changes in interpretation and response can significantly shift learning outcomes. </a:t>
            </a:r>
            <a:endParaRPr lang="en-CA"/>
          </a:p>
        </p:txBody>
      </p:sp>
      <p:sp>
        <p:nvSpPr>
          <p:cNvPr id="4" name="Slide Number Placeholder 3"/>
          <p:cNvSpPr>
            <a:spLocks noGrp="1"/>
          </p:cNvSpPr>
          <p:nvPr>
            <p:ph type="sldNum" sz="quarter" idx="5"/>
          </p:nvPr>
        </p:nvSpPr>
        <p:spPr/>
        <p:txBody>
          <a:bodyPr/>
          <a:lstStyle/>
          <a:p>
            <a:fld id="{6B94D525-4DBD-420F-AB4F-0D52150D3958}" type="slidenum">
              <a:rPr lang="en-CA" smtClean="0"/>
              <a:t>2</a:t>
            </a:fld>
            <a:endParaRPr lang="en-CA"/>
          </a:p>
        </p:txBody>
      </p:sp>
    </p:spTree>
    <p:extLst>
      <p:ext uri="{BB962C8B-B14F-4D97-AF65-F5344CB8AC3E}">
        <p14:creationId xmlns:p14="http://schemas.microsoft.com/office/powerpoint/2010/main" val="2058295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a:effectLst/>
                <a:latin typeface="Aptos" panose="020B0004020202020204" pitchFamily="34" charset="0"/>
                <a:ea typeface="Aptos" panose="020B0004020202020204" pitchFamily="34" charset="0"/>
                <a:cs typeface="Times New Roman" panose="02020603050405020304" pitchFamily="18" charset="0"/>
              </a:rPr>
              <a:t>Before we dive into the </a:t>
            </a:r>
            <a:r>
              <a:rPr lang="en-US" i="1"/>
              <a:t>workshop and resources we created </a:t>
            </a:r>
            <a:r>
              <a:rPr lang="en-CA" sz="1200" kern="100">
                <a:effectLst/>
                <a:latin typeface="Aptos" panose="020B0004020202020204" pitchFamily="34" charset="0"/>
                <a:ea typeface="Aptos" panose="020B0004020202020204" pitchFamily="34" charset="0"/>
                <a:cs typeface="Times New Roman" panose="02020603050405020304" pitchFamily="18" charset="0"/>
              </a:rPr>
              <a:t>I want to take a moment to explain why this work is important.</a:t>
            </a:r>
          </a:p>
          <a:p>
            <a:endParaRPr lang="en-CA"/>
          </a:p>
        </p:txBody>
      </p:sp>
      <p:sp>
        <p:nvSpPr>
          <p:cNvPr id="4" name="Slide Number Placeholder 3"/>
          <p:cNvSpPr>
            <a:spLocks noGrp="1"/>
          </p:cNvSpPr>
          <p:nvPr>
            <p:ph type="sldNum" sz="quarter" idx="5"/>
          </p:nvPr>
        </p:nvSpPr>
        <p:spPr/>
        <p:txBody>
          <a:bodyPr/>
          <a:lstStyle/>
          <a:p>
            <a:fld id="{6B94D525-4DBD-420F-AB4F-0D52150D3958}" type="slidenum">
              <a:rPr lang="en-CA" smtClean="0"/>
              <a:t>3</a:t>
            </a:fld>
            <a:endParaRPr lang="en-CA"/>
          </a:p>
        </p:txBody>
      </p:sp>
    </p:spTree>
    <p:extLst>
      <p:ext uri="{BB962C8B-B14F-4D97-AF65-F5344CB8AC3E}">
        <p14:creationId xmlns:p14="http://schemas.microsoft.com/office/powerpoint/2010/main" val="122685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a:t>Many neurodivergent students are naturally drawn to computing and tech-related fields due to their structured, logical, and predictable nature. (Shah et al., 2024)</a:t>
            </a:r>
          </a:p>
          <a:p>
            <a:pPr marL="0" indent="0">
              <a:buNone/>
            </a:pPr>
            <a:endParaRPr lang="en-US"/>
          </a:p>
          <a:p>
            <a:pPr marL="0" indent="0">
              <a:buNone/>
            </a:pPr>
            <a:r>
              <a:rPr lang="en-US" b="1"/>
              <a:t>Structured</a:t>
            </a:r>
            <a:r>
              <a:rPr lang="en-US"/>
              <a:t>: programming, data analysis, or systems design involve </a:t>
            </a:r>
            <a:r>
              <a:rPr lang="en-US" b="1"/>
              <a:t>clear rules, patterns and processes</a:t>
            </a:r>
            <a:r>
              <a:rPr lang="en-US"/>
              <a:t>. Neurodivergent students thrive in environments with </a:t>
            </a:r>
            <a:r>
              <a:rPr lang="en-US" b="1"/>
              <a:t>minimal ambiguity</a:t>
            </a:r>
            <a:r>
              <a:rPr lang="en-US"/>
              <a:t>.</a:t>
            </a:r>
          </a:p>
          <a:p>
            <a:pPr marL="0" indent="0">
              <a:buNone/>
            </a:pPr>
            <a:endParaRPr lang="en-US"/>
          </a:p>
          <a:p>
            <a:pPr marL="0" indent="0">
              <a:buNone/>
            </a:pPr>
            <a:r>
              <a:rPr lang="en-US" b="1"/>
              <a:t>Logical</a:t>
            </a:r>
            <a:r>
              <a:rPr lang="en-US"/>
              <a:t>: Neurodivergent students excel in logical reasoning and pattern recognition. These skills are highly needed in tech fields, where solving problems is a core part of the work.</a:t>
            </a:r>
          </a:p>
          <a:p>
            <a:pPr marL="0" indent="0">
              <a:buNone/>
            </a:pPr>
            <a:endParaRPr lang="en-US"/>
          </a:p>
          <a:p>
            <a:pPr marL="0" indent="0">
              <a:buNone/>
            </a:pPr>
            <a:r>
              <a:rPr lang="en-US" sz="1200" b="1">
                <a:latin typeface="Albert Sans"/>
              </a:rPr>
              <a:t>Predictable</a:t>
            </a:r>
            <a:r>
              <a:rPr lang="en-US" sz="1200">
                <a:latin typeface="Albert Sans"/>
              </a:rPr>
              <a:t>: </a:t>
            </a:r>
            <a:r>
              <a:rPr lang="en-US"/>
              <a:t>tech-related tasks often have well-defined problems and outcomes.</a:t>
            </a:r>
          </a:p>
          <a:p>
            <a:pPr marL="0" indent="0">
              <a:buNone/>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i="1"/>
              <a:t>The cognitive fit is strong, but social and executive demands may create barriers to success.</a:t>
            </a:r>
          </a:p>
          <a:p>
            <a:pPr marL="0" indent="0">
              <a:buNone/>
            </a:pPr>
            <a:endParaRPr lang="en-US"/>
          </a:p>
          <a:p>
            <a:pPr marL="0" indent="0">
              <a:buNone/>
            </a:pPr>
            <a:r>
              <a:rPr lang="en-US"/>
              <a:t>Why: increased awareness, improved diagnostic criteria, and more accessible information</a:t>
            </a:r>
            <a:endParaRPr lang="en-US" b="0" i="0">
              <a:solidFill>
                <a:srgbClr val="001D35"/>
              </a:solidFill>
              <a:effectLst/>
              <a:latin typeface="Google Sans"/>
            </a:endParaRPr>
          </a:p>
          <a:p>
            <a:pPr marL="0" indent="0">
              <a:buNone/>
            </a:pPr>
            <a:endParaRPr lang="en-US" b="0" i="0">
              <a:solidFill>
                <a:srgbClr val="001D35"/>
              </a:solidFill>
              <a:effectLst/>
              <a:latin typeface="Google Sans"/>
            </a:endParaRPr>
          </a:p>
          <a:p>
            <a:pPr marL="0" indent="0">
              <a:buNone/>
            </a:pPr>
            <a:r>
              <a:rPr lang="en-US" b="0" i="0">
                <a:solidFill>
                  <a:srgbClr val="001D35"/>
                </a:solidFill>
                <a:effectLst/>
                <a:latin typeface="Google Sans"/>
              </a:rPr>
              <a:t>Access center: </a:t>
            </a:r>
            <a:r>
              <a:rPr lang="en-US" b="0" i="0">
                <a:solidFill>
                  <a:srgbClr val="000000"/>
                </a:solidFill>
                <a:effectLst/>
                <a:latin typeface="Montserrat" panose="00000500000000000000" pitchFamily="2" charset="0"/>
              </a:rPr>
              <a:t>offer accommodations to students who have limitations and/or incapacities resulting from a specific diagnosis and/or medical condition.</a:t>
            </a:r>
            <a:r>
              <a:rPr lang="en-US"/>
              <a:t> </a:t>
            </a:r>
          </a:p>
          <a:p>
            <a:pPr marL="0" indent="0">
              <a:buNone/>
            </a:pPr>
            <a:endParaRPr lang="en-US" i="1"/>
          </a:p>
          <a:p>
            <a:endParaRPr lang="en-CA"/>
          </a:p>
        </p:txBody>
      </p:sp>
      <p:sp>
        <p:nvSpPr>
          <p:cNvPr id="4" name="Slide Number Placeholder 3"/>
          <p:cNvSpPr>
            <a:spLocks noGrp="1"/>
          </p:cNvSpPr>
          <p:nvPr>
            <p:ph type="sldNum" sz="quarter" idx="5"/>
          </p:nvPr>
        </p:nvSpPr>
        <p:spPr/>
        <p:txBody>
          <a:bodyPr/>
          <a:lstStyle/>
          <a:p>
            <a:fld id="{6B94D525-4DBD-420F-AB4F-0D52150D3958}" type="slidenum">
              <a:rPr lang="en-CA" smtClean="0"/>
              <a:t>4</a:t>
            </a:fld>
            <a:endParaRPr lang="en-CA"/>
          </a:p>
        </p:txBody>
      </p:sp>
    </p:spTree>
    <p:extLst>
      <p:ext uri="{BB962C8B-B14F-4D97-AF65-F5344CB8AC3E}">
        <p14:creationId xmlns:p14="http://schemas.microsoft.com/office/powerpoint/2010/main" val="2853115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970D-F890-9F91-FEA9-F67B2B8A2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2F7AF-07A4-731E-4777-71FAD4C0A5C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DE1F7D-1D60-8DE1-5F9A-B80314EE5794}"/>
              </a:ext>
            </a:extLst>
          </p:cNvPr>
          <p:cNvSpPr>
            <a:spLocks noGrp="1"/>
          </p:cNvSpPr>
          <p:nvPr>
            <p:ph type="body" idx="1"/>
          </p:nvPr>
        </p:nvSpPr>
        <p:spPr/>
        <p:txBody>
          <a:bodyPr/>
          <a:lstStyle/>
          <a:p>
            <a:endParaRPr lang="en-GB" sz="1800"/>
          </a:p>
        </p:txBody>
      </p:sp>
      <p:sp>
        <p:nvSpPr>
          <p:cNvPr id="4" name="Slide Number Placeholder 3">
            <a:extLst>
              <a:ext uri="{FF2B5EF4-FFF2-40B4-BE49-F238E27FC236}">
                <a16:creationId xmlns:a16="http://schemas.microsoft.com/office/drawing/2014/main" id="{F5241CD5-338B-D2F4-02EC-E519A199FD0A}"/>
              </a:ext>
            </a:extLst>
          </p:cNvPr>
          <p:cNvSpPr>
            <a:spLocks noGrp="1"/>
          </p:cNvSpPr>
          <p:nvPr>
            <p:ph type="sldNum" sz="quarter" idx="5"/>
          </p:nvPr>
        </p:nvSpPr>
        <p:spPr/>
        <p:txBody>
          <a:bodyPr/>
          <a:lstStyle/>
          <a:p>
            <a:fld id="{2BE424E9-0953-AB49-B1AB-1FC052AC947C}" type="slidenum">
              <a:rPr lang="en-US" smtClean="0"/>
              <a:t>5</a:t>
            </a:fld>
            <a:endParaRPr lang="en-US"/>
          </a:p>
        </p:txBody>
      </p:sp>
    </p:spTree>
    <p:extLst>
      <p:ext uri="{BB962C8B-B14F-4D97-AF65-F5344CB8AC3E}">
        <p14:creationId xmlns:p14="http://schemas.microsoft.com/office/powerpoint/2010/main" val="3555245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20925-1598-F30D-1354-ADB6A7F86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AAE9E-8418-C349-6823-25C4B06D354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B8A771-0F9F-132D-412C-E8B9BAA800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a:effectLst/>
                <a:latin typeface="Aptos" panose="020B0004020202020204" pitchFamily="34" charset="0"/>
                <a:ea typeface="Aptos" panose="020B0004020202020204" pitchFamily="34" charset="0"/>
                <a:cs typeface="Times New Roman" panose="02020603050405020304" pitchFamily="18" charset="0"/>
              </a:rPr>
              <a:t>Before we dive into the </a:t>
            </a:r>
            <a:r>
              <a:rPr lang="en-US" i="1"/>
              <a:t>workshop and resources we created </a:t>
            </a:r>
            <a:r>
              <a:rPr lang="en-CA" sz="1200" kern="100">
                <a:effectLst/>
                <a:latin typeface="Aptos" panose="020B0004020202020204" pitchFamily="34" charset="0"/>
                <a:ea typeface="Aptos" panose="020B0004020202020204" pitchFamily="34" charset="0"/>
                <a:cs typeface="Times New Roman" panose="02020603050405020304" pitchFamily="18" charset="0"/>
              </a:rPr>
              <a:t>I want to take a moment to explain why this work is important.</a:t>
            </a:r>
          </a:p>
          <a:p>
            <a:endParaRPr lang="en-CA"/>
          </a:p>
        </p:txBody>
      </p:sp>
      <p:sp>
        <p:nvSpPr>
          <p:cNvPr id="4" name="Slide Number Placeholder 3">
            <a:extLst>
              <a:ext uri="{FF2B5EF4-FFF2-40B4-BE49-F238E27FC236}">
                <a16:creationId xmlns:a16="http://schemas.microsoft.com/office/drawing/2014/main" id="{9DC09DCB-E1DF-6303-669D-3AE0173C0E0E}"/>
              </a:ext>
            </a:extLst>
          </p:cNvPr>
          <p:cNvSpPr>
            <a:spLocks noGrp="1"/>
          </p:cNvSpPr>
          <p:nvPr>
            <p:ph type="sldNum" sz="quarter" idx="5"/>
          </p:nvPr>
        </p:nvSpPr>
        <p:spPr/>
        <p:txBody>
          <a:bodyPr/>
          <a:lstStyle/>
          <a:p>
            <a:fld id="{6B94D525-4DBD-420F-AB4F-0D52150D3958}" type="slidenum">
              <a:rPr lang="en-CA" smtClean="0"/>
              <a:t>6</a:t>
            </a:fld>
            <a:endParaRPr lang="en-CA"/>
          </a:p>
        </p:txBody>
      </p:sp>
    </p:spTree>
    <p:extLst>
      <p:ext uri="{BB962C8B-B14F-4D97-AF65-F5344CB8AC3E}">
        <p14:creationId xmlns:p14="http://schemas.microsoft.com/office/powerpoint/2010/main" val="3098389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F3782-EAB5-941C-1A0E-5256DD893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F92C7-4FA8-166A-450A-78E04759A27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0FBDB4-2432-1B2D-CAAA-35B53D82BE3A}"/>
              </a:ext>
            </a:extLst>
          </p:cNvPr>
          <p:cNvSpPr>
            <a:spLocks noGrp="1"/>
          </p:cNvSpPr>
          <p:nvPr>
            <p:ph type="body" idx="1"/>
          </p:nvPr>
        </p:nvSpPr>
        <p:spPr/>
        <p:txBody>
          <a:bodyPr/>
          <a:lstStyle/>
          <a:p>
            <a:pPr marL="0" indent="0">
              <a:buNone/>
            </a:pPr>
            <a:endParaRPr lang="en-US" sz="1800"/>
          </a:p>
        </p:txBody>
      </p:sp>
      <p:sp>
        <p:nvSpPr>
          <p:cNvPr id="4" name="Slide Number Placeholder 3">
            <a:extLst>
              <a:ext uri="{FF2B5EF4-FFF2-40B4-BE49-F238E27FC236}">
                <a16:creationId xmlns:a16="http://schemas.microsoft.com/office/drawing/2014/main" id="{431BEBBF-835C-1F44-2612-5FC5C1BAA9FF}"/>
              </a:ext>
            </a:extLst>
          </p:cNvPr>
          <p:cNvSpPr>
            <a:spLocks noGrp="1"/>
          </p:cNvSpPr>
          <p:nvPr>
            <p:ph type="sldNum" sz="quarter" idx="5"/>
          </p:nvPr>
        </p:nvSpPr>
        <p:spPr/>
        <p:txBody>
          <a:bodyPr/>
          <a:lstStyle/>
          <a:p>
            <a:fld id="{2BE424E9-0953-AB49-B1AB-1FC052AC947C}" type="slidenum">
              <a:rPr lang="en-US" smtClean="0"/>
              <a:t>7</a:t>
            </a:fld>
            <a:endParaRPr lang="en-US"/>
          </a:p>
        </p:txBody>
      </p:sp>
    </p:spTree>
    <p:extLst>
      <p:ext uri="{BB962C8B-B14F-4D97-AF65-F5344CB8AC3E}">
        <p14:creationId xmlns:p14="http://schemas.microsoft.com/office/powerpoint/2010/main" val="2054457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a:extLst>
            <a:ext uri="{FF2B5EF4-FFF2-40B4-BE49-F238E27FC236}">
              <a16:creationId xmlns:a16="http://schemas.microsoft.com/office/drawing/2014/main" id="{F8680123-1D20-C807-506D-F90ACE96E7D9}"/>
            </a:ext>
          </a:extLst>
        </p:cNvPr>
        <p:cNvGrpSpPr/>
        <p:nvPr/>
      </p:nvGrpSpPr>
      <p:grpSpPr>
        <a:xfrm>
          <a:off x="0" y="0"/>
          <a:ext cx="0" cy="0"/>
          <a:chOff x="0" y="0"/>
          <a:chExt cx="0" cy="0"/>
        </a:xfrm>
      </p:grpSpPr>
      <p:sp>
        <p:nvSpPr>
          <p:cNvPr id="1295" name="Google Shape;1295;g21656589907_0_688:notes">
            <a:extLst>
              <a:ext uri="{FF2B5EF4-FFF2-40B4-BE49-F238E27FC236}">
                <a16:creationId xmlns:a16="http://schemas.microsoft.com/office/drawing/2014/main" id="{B8ED70BD-3C57-029D-49F1-09C8D24617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6" name="Google Shape;1296;g21656589907_0_688:notes">
            <a:extLst>
              <a:ext uri="{FF2B5EF4-FFF2-40B4-BE49-F238E27FC236}">
                <a16:creationId xmlns:a16="http://schemas.microsoft.com/office/drawing/2014/main" id="{2284E2B5-F9AD-6A92-03C0-8FC39051F4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a:p>
          <a:p>
            <a:pPr>
              <a:buNone/>
            </a:pPr>
            <a:endParaRPr lang="en-US"/>
          </a:p>
        </p:txBody>
      </p:sp>
    </p:spTree>
    <p:extLst>
      <p:ext uri="{BB962C8B-B14F-4D97-AF65-F5344CB8AC3E}">
        <p14:creationId xmlns:p14="http://schemas.microsoft.com/office/powerpoint/2010/main" val="4132098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a:extLst>
            <a:ext uri="{FF2B5EF4-FFF2-40B4-BE49-F238E27FC236}">
              <a16:creationId xmlns:a16="http://schemas.microsoft.com/office/drawing/2014/main" id="{4E7698B1-A021-234A-E14C-2A039925E17A}"/>
            </a:ext>
          </a:extLst>
        </p:cNvPr>
        <p:cNvGrpSpPr/>
        <p:nvPr/>
      </p:nvGrpSpPr>
      <p:grpSpPr>
        <a:xfrm>
          <a:off x="0" y="0"/>
          <a:ext cx="0" cy="0"/>
          <a:chOff x="0" y="0"/>
          <a:chExt cx="0" cy="0"/>
        </a:xfrm>
      </p:grpSpPr>
      <p:sp>
        <p:nvSpPr>
          <p:cNvPr id="1295" name="Google Shape;1295;g21656589907_0_688:notes">
            <a:extLst>
              <a:ext uri="{FF2B5EF4-FFF2-40B4-BE49-F238E27FC236}">
                <a16:creationId xmlns:a16="http://schemas.microsoft.com/office/drawing/2014/main" id="{2DA53ED8-BFF7-B521-4FDD-A19BE7CF58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6" name="Google Shape;1296;g21656589907_0_688:notes">
            <a:extLst>
              <a:ext uri="{FF2B5EF4-FFF2-40B4-BE49-F238E27FC236}">
                <a16:creationId xmlns:a16="http://schemas.microsoft.com/office/drawing/2014/main" id="{92128400-1369-791A-FEB9-E4C50BBCC4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a:p>
          <a:p>
            <a:pPr marL="0" indent="0">
              <a:buNone/>
            </a:pPr>
            <a:endParaRPr lang="en-US"/>
          </a:p>
          <a:p>
            <a:pPr>
              <a:buNone/>
            </a:pPr>
            <a:endParaRPr lang="en-US"/>
          </a:p>
        </p:txBody>
      </p:sp>
    </p:spTree>
    <p:extLst>
      <p:ext uri="{BB962C8B-B14F-4D97-AF65-F5344CB8AC3E}">
        <p14:creationId xmlns:p14="http://schemas.microsoft.com/office/powerpoint/2010/main" val="83675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a:extLst>
            <a:ext uri="{FF2B5EF4-FFF2-40B4-BE49-F238E27FC236}">
              <a16:creationId xmlns:a16="http://schemas.microsoft.com/office/drawing/2014/main" id="{355FE5FC-7627-553B-1459-357D867776E8}"/>
            </a:ext>
          </a:extLst>
        </p:cNvPr>
        <p:cNvGrpSpPr/>
        <p:nvPr/>
      </p:nvGrpSpPr>
      <p:grpSpPr>
        <a:xfrm>
          <a:off x="0" y="0"/>
          <a:ext cx="0" cy="0"/>
          <a:chOff x="0" y="0"/>
          <a:chExt cx="0" cy="0"/>
        </a:xfrm>
      </p:grpSpPr>
      <p:sp>
        <p:nvSpPr>
          <p:cNvPr id="1295" name="Google Shape;1295;g21656589907_0_688:notes">
            <a:extLst>
              <a:ext uri="{FF2B5EF4-FFF2-40B4-BE49-F238E27FC236}">
                <a16:creationId xmlns:a16="http://schemas.microsoft.com/office/drawing/2014/main" id="{4E0D4001-F5F7-F766-C14C-95CC180A42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6" name="Google Shape;1296;g21656589907_0_688:notes">
            <a:extLst>
              <a:ext uri="{FF2B5EF4-FFF2-40B4-BE49-F238E27FC236}">
                <a16:creationId xmlns:a16="http://schemas.microsoft.com/office/drawing/2014/main" id="{0755D95E-545A-1072-ABB4-1386DF1AF0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a:t>The goal was not to change who teachers are but to expand what feels possible in the classroom.</a:t>
            </a:r>
          </a:p>
          <a:p>
            <a:pPr>
              <a:buNone/>
            </a:pPr>
            <a:endParaRPr lang="en-US"/>
          </a:p>
        </p:txBody>
      </p:sp>
    </p:spTree>
    <p:extLst>
      <p:ext uri="{BB962C8B-B14F-4D97-AF65-F5344CB8AC3E}">
        <p14:creationId xmlns:p14="http://schemas.microsoft.com/office/powerpoint/2010/main" val="58393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268B3-7C15-94EA-3A16-24CD5BFB2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D2C8B-9989-D790-3FD5-69C7FE5FEA0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361C2E3-5FA6-87C1-F71D-C675A4609E89}"/>
              </a:ext>
            </a:extLst>
          </p:cNvPr>
          <p:cNvSpPr>
            <a:spLocks noGrp="1"/>
          </p:cNvSpPr>
          <p:nvPr>
            <p:ph type="body" idx="1"/>
          </p:nvPr>
        </p:nvSpPr>
        <p:spPr/>
        <p:txBody>
          <a:bodyPr/>
          <a:lstStyle/>
          <a:p>
            <a:pPr marL="158750" indent="0">
              <a:buNone/>
            </a:pPr>
            <a:r>
              <a:rPr lang="en-US"/>
              <a:t>Strategies were selected and positioned </a:t>
            </a:r>
            <a:r>
              <a:rPr lang="en-US" b="1"/>
              <a:t>based on classroom moments and mental load</a:t>
            </a:r>
            <a:r>
              <a:rPr lang="en-US"/>
              <a:t>, not as generic best practices.</a:t>
            </a:r>
            <a:endParaRPr lang="en-CA"/>
          </a:p>
          <a:p>
            <a:endParaRPr lang="en-CA"/>
          </a:p>
        </p:txBody>
      </p:sp>
      <p:sp>
        <p:nvSpPr>
          <p:cNvPr id="4" name="Slide Number Placeholder 3">
            <a:extLst>
              <a:ext uri="{FF2B5EF4-FFF2-40B4-BE49-F238E27FC236}">
                <a16:creationId xmlns:a16="http://schemas.microsoft.com/office/drawing/2014/main" id="{1653C0FC-A481-72AD-1CD2-0CCC5B6EB518}"/>
              </a:ext>
            </a:extLst>
          </p:cNvPr>
          <p:cNvSpPr>
            <a:spLocks noGrp="1"/>
          </p:cNvSpPr>
          <p:nvPr>
            <p:ph type="sldNum" sz="quarter" idx="5"/>
          </p:nvPr>
        </p:nvSpPr>
        <p:spPr/>
        <p:txBody>
          <a:bodyPr/>
          <a:lstStyle/>
          <a:p>
            <a:fld id="{6B94D525-4DBD-420F-AB4F-0D52150D3958}" type="slidenum">
              <a:rPr lang="en-CA" smtClean="0"/>
              <a:t>12</a:t>
            </a:fld>
            <a:endParaRPr lang="en-CA"/>
          </a:p>
        </p:txBody>
      </p:sp>
    </p:spTree>
    <p:extLst>
      <p:ext uri="{BB962C8B-B14F-4D97-AF65-F5344CB8AC3E}">
        <p14:creationId xmlns:p14="http://schemas.microsoft.com/office/powerpoint/2010/main" val="1356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C03AB-AA2C-D9CF-E4B4-AB8167194C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D4174-43E3-06AE-868F-600B19483E9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CF17EA2-40D0-30AA-060F-81E469C044C3}"/>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6971291C-F5E6-BA18-5B57-A862F1E5A2D3}"/>
              </a:ext>
            </a:extLst>
          </p:cNvPr>
          <p:cNvSpPr>
            <a:spLocks noGrp="1"/>
          </p:cNvSpPr>
          <p:nvPr>
            <p:ph type="sldNum" sz="quarter" idx="5"/>
          </p:nvPr>
        </p:nvSpPr>
        <p:spPr/>
        <p:txBody>
          <a:bodyPr/>
          <a:lstStyle/>
          <a:p>
            <a:fld id="{6B94D525-4DBD-420F-AB4F-0D52150D3958}" type="slidenum">
              <a:rPr lang="en-CA" smtClean="0"/>
              <a:t>13</a:t>
            </a:fld>
            <a:endParaRPr lang="en-CA"/>
          </a:p>
        </p:txBody>
      </p:sp>
    </p:spTree>
    <p:extLst>
      <p:ext uri="{BB962C8B-B14F-4D97-AF65-F5344CB8AC3E}">
        <p14:creationId xmlns:p14="http://schemas.microsoft.com/office/powerpoint/2010/main" val="3294572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1CF48-0C28-E358-708C-351789D35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67D13-6637-4512-1F19-426D71B82F0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C6ED41-3E02-22AF-2665-D219B6502876}"/>
              </a:ext>
            </a:extLst>
          </p:cNvPr>
          <p:cNvSpPr>
            <a:spLocks noGrp="1"/>
          </p:cNvSpPr>
          <p:nvPr>
            <p:ph type="body" idx="1"/>
          </p:nvPr>
        </p:nvSpPr>
        <p:spPr/>
        <p:txBody>
          <a:bodyPr/>
          <a:lstStyle/>
          <a:p>
            <a:pPr algn="ctr">
              <a:buNone/>
            </a:pPr>
            <a:r>
              <a:rPr lang="en-US">
                <a:solidFill>
                  <a:srgbClr val="21269D"/>
                </a:solidFill>
              </a:rPr>
              <a:t>The DBR process itself functioned as an intervention and a scaffolding space for educators, where knowledge evolved through dialogue.</a:t>
            </a:r>
            <a:endParaRPr lang="en-US">
              <a:solidFill>
                <a:srgbClr val="444444"/>
              </a:solidFill>
            </a:endParaRPr>
          </a:p>
          <a:p>
            <a:pPr marL="0" indent="0">
              <a:buNone/>
            </a:pPr>
            <a:endParaRPr lang="en-US">
              <a:solidFill>
                <a:srgbClr val="444444"/>
              </a:solidFill>
            </a:endParaRPr>
          </a:p>
          <a:p>
            <a:pPr marL="158750" indent="0">
              <a:buNone/>
            </a:pPr>
            <a:endParaRPr lang="en-CA"/>
          </a:p>
        </p:txBody>
      </p:sp>
      <p:sp>
        <p:nvSpPr>
          <p:cNvPr id="4" name="Slide Number Placeholder 3">
            <a:extLst>
              <a:ext uri="{FF2B5EF4-FFF2-40B4-BE49-F238E27FC236}">
                <a16:creationId xmlns:a16="http://schemas.microsoft.com/office/drawing/2014/main" id="{2C514846-71D0-6D44-EECA-BD34CDE7FE91}"/>
              </a:ext>
            </a:extLst>
          </p:cNvPr>
          <p:cNvSpPr>
            <a:spLocks noGrp="1"/>
          </p:cNvSpPr>
          <p:nvPr>
            <p:ph type="sldNum" sz="quarter" idx="5"/>
          </p:nvPr>
        </p:nvSpPr>
        <p:spPr/>
        <p:txBody>
          <a:bodyPr/>
          <a:lstStyle/>
          <a:p>
            <a:fld id="{6B94D525-4DBD-420F-AB4F-0D52150D3958}" type="slidenum">
              <a:rPr lang="en-CA" smtClean="0"/>
              <a:t>14</a:t>
            </a:fld>
            <a:endParaRPr lang="en-CA"/>
          </a:p>
        </p:txBody>
      </p:sp>
    </p:spTree>
    <p:extLst>
      <p:ext uri="{BB962C8B-B14F-4D97-AF65-F5344CB8AC3E}">
        <p14:creationId xmlns:p14="http://schemas.microsoft.com/office/powerpoint/2010/main" val="2070939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9DE8C-A1E2-E442-73A6-7752B0AAE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22AA37-A683-AABD-2805-97C088001AF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501250B-9170-DDF7-832F-E2754695D19A}"/>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B185AFD-C7DD-A09D-B12C-AEB5EF18DC75}"/>
              </a:ext>
            </a:extLst>
          </p:cNvPr>
          <p:cNvSpPr>
            <a:spLocks noGrp="1"/>
          </p:cNvSpPr>
          <p:nvPr>
            <p:ph type="sldNum" sz="quarter" idx="5"/>
          </p:nvPr>
        </p:nvSpPr>
        <p:spPr/>
        <p:txBody>
          <a:bodyPr/>
          <a:lstStyle/>
          <a:p>
            <a:fld id="{6B94D525-4DBD-420F-AB4F-0D52150D3958}" type="slidenum">
              <a:rPr lang="en-CA" smtClean="0"/>
              <a:t>15</a:t>
            </a:fld>
            <a:endParaRPr lang="en-CA"/>
          </a:p>
        </p:txBody>
      </p:sp>
    </p:spTree>
    <p:extLst>
      <p:ext uri="{BB962C8B-B14F-4D97-AF65-F5344CB8AC3E}">
        <p14:creationId xmlns:p14="http://schemas.microsoft.com/office/powerpoint/2010/main" val="42615437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sz="1100" b="0" i="0" u="none" strike="noStrike" cap="none">
              <a:solidFill>
                <a:srgbClr val="000000"/>
              </a:solidFill>
              <a:effectLst/>
              <a:latin typeface="Arial"/>
              <a:ea typeface="Arial"/>
              <a:cs typeface="Arial"/>
            </a:endParaRPr>
          </a:p>
        </p:txBody>
      </p:sp>
      <p:sp>
        <p:nvSpPr>
          <p:cNvPr id="4" name="Slide Number Placeholder 3"/>
          <p:cNvSpPr>
            <a:spLocks noGrp="1"/>
          </p:cNvSpPr>
          <p:nvPr>
            <p:ph type="sldNum" sz="quarter" idx="5"/>
          </p:nvPr>
        </p:nvSpPr>
        <p:spPr/>
        <p:txBody>
          <a:bodyPr/>
          <a:lstStyle/>
          <a:p>
            <a:fld id="{6B94D525-4DBD-420F-AB4F-0D52150D3958}" type="slidenum">
              <a:rPr lang="en-CA" smtClean="0"/>
              <a:t>16</a:t>
            </a:fld>
            <a:endParaRPr lang="en-CA"/>
          </a:p>
        </p:txBody>
      </p:sp>
    </p:spTree>
    <p:extLst>
      <p:ext uri="{BB962C8B-B14F-4D97-AF65-F5344CB8AC3E}">
        <p14:creationId xmlns:p14="http://schemas.microsoft.com/office/powerpoint/2010/main" val="2446975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1D54B-AABD-29A5-69B4-C99DC669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6CBE2-59F1-DE60-A3A6-64F9B700EC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8003387-4C0F-1512-0495-2BB93301027B}"/>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A778C0BD-1703-0161-8F47-2B657570512F}"/>
              </a:ext>
            </a:extLst>
          </p:cNvPr>
          <p:cNvSpPr>
            <a:spLocks noGrp="1"/>
          </p:cNvSpPr>
          <p:nvPr>
            <p:ph type="sldNum" sz="quarter" idx="5"/>
          </p:nvPr>
        </p:nvSpPr>
        <p:spPr/>
        <p:txBody>
          <a:bodyPr/>
          <a:lstStyle/>
          <a:p>
            <a:fld id="{6B94D525-4DBD-420F-AB4F-0D52150D3958}" type="slidenum">
              <a:rPr lang="en-CA" smtClean="0"/>
              <a:t>17</a:t>
            </a:fld>
            <a:endParaRPr lang="en-CA"/>
          </a:p>
        </p:txBody>
      </p:sp>
    </p:spTree>
    <p:extLst>
      <p:ext uri="{BB962C8B-B14F-4D97-AF65-F5344CB8AC3E}">
        <p14:creationId xmlns:p14="http://schemas.microsoft.com/office/powerpoint/2010/main" val="419211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E0F0B-7B94-2E8B-C112-28A5D142C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43A8AE-0EE4-D82A-952E-92C642BDD29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1D0B98C-C345-1702-F494-9C99401FDE98}"/>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3C674641-B0AF-F5DE-5B8E-53584675C4F7}"/>
              </a:ext>
            </a:extLst>
          </p:cNvPr>
          <p:cNvSpPr>
            <a:spLocks noGrp="1"/>
          </p:cNvSpPr>
          <p:nvPr>
            <p:ph type="sldNum" sz="quarter" idx="5"/>
          </p:nvPr>
        </p:nvSpPr>
        <p:spPr/>
        <p:txBody>
          <a:bodyPr/>
          <a:lstStyle/>
          <a:p>
            <a:fld id="{6B94D525-4DBD-420F-AB4F-0D52150D3958}" type="slidenum">
              <a:rPr lang="en-CA" smtClean="0"/>
              <a:t>19</a:t>
            </a:fld>
            <a:endParaRPr lang="en-CA"/>
          </a:p>
        </p:txBody>
      </p:sp>
    </p:spTree>
    <p:extLst>
      <p:ext uri="{BB962C8B-B14F-4D97-AF65-F5344CB8AC3E}">
        <p14:creationId xmlns:p14="http://schemas.microsoft.com/office/powerpoint/2010/main" val="35463029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94D525-4DBD-420F-AB4F-0D52150D3958}" type="slidenum">
              <a:rPr lang="en-CA" smtClean="0"/>
              <a:t>21</a:t>
            </a:fld>
            <a:endParaRPr lang="en-CA"/>
          </a:p>
        </p:txBody>
      </p:sp>
    </p:spTree>
    <p:extLst>
      <p:ext uri="{BB962C8B-B14F-4D97-AF65-F5344CB8AC3E}">
        <p14:creationId xmlns:p14="http://schemas.microsoft.com/office/powerpoint/2010/main" val="691052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94D525-4DBD-420F-AB4F-0D52150D3958}" type="slidenum">
              <a:rPr lang="en-CA" smtClean="0"/>
              <a:t>22</a:t>
            </a:fld>
            <a:endParaRPr lang="en-CA"/>
          </a:p>
        </p:txBody>
      </p:sp>
    </p:spTree>
    <p:extLst>
      <p:ext uri="{BB962C8B-B14F-4D97-AF65-F5344CB8AC3E}">
        <p14:creationId xmlns:p14="http://schemas.microsoft.com/office/powerpoint/2010/main" val="1184938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1671D-9EAD-BF2D-31F8-3614D1401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6504B-2C2B-9857-4843-0F0830C4306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210669-0B76-E115-BB2D-FCA75BD225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a:effectLst/>
                <a:latin typeface="Aptos" panose="020B0004020202020204" pitchFamily="34" charset="0"/>
                <a:ea typeface="Aptos" panose="020B0004020202020204" pitchFamily="34" charset="0"/>
                <a:cs typeface="Times New Roman" panose="02020603050405020304" pitchFamily="18" charset="0"/>
              </a:rPr>
              <a:t>Before we dive into the </a:t>
            </a:r>
            <a:r>
              <a:rPr lang="en-US" i="1"/>
              <a:t>workshop and resources we created </a:t>
            </a:r>
            <a:r>
              <a:rPr lang="en-CA" sz="1200" kern="100">
                <a:effectLst/>
                <a:latin typeface="Aptos" panose="020B0004020202020204" pitchFamily="34" charset="0"/>
                <a:ea typeface="Aptos" panose="020B0004020202020204" pitchFamily="34" charset="0"/>
                <a:cs typeface="Times New Roman" panose="02020603050405020304" pitchFamily="18" charset="0"/>
              </a:rPr>
              <a:t>I want to take a moment to explain why this work is important.</a:t>
            </a:r>
          </a:p>
          <a:p>
            <a:endParaRPr lang="en-CA"/>
          </a:p>
        </p:txBody>
      </p:sp>
      <p:sp>
        <p:nvSpPr>
          <p:cNvPr id="4" name="Slide Number Placeholder 3">
            <a:extLst>
              <a:ext uri="{FF2B5EF4-FFF2-40B4-BE49-F238E27FC236}">
                <a16:creationId xmlns:a16="http://schemas.microsoft.com/office/drawing/2014/main" id="{2DB3FBC7-8DF6-4CF7-AB33-AD5C7EF1E7E2}"/>
              </a:ext>
            </a:extLst>
          </p:cNvPr>
          <p:cNvSpPr>
            <a:spLocks noGrp="1"/>
          </p:cNvSpPr>
          <p:nvPr>
            <p:ph type="sldNum" sz="quarter" idx="5"/>
          </p:nvPr>
        </p:nvSpPr>
        <p:spPr/>
        <p:txBody>
          <a:bodyPr/>
          <a:lstStyle/>
          <a:p>
            <a:fld id="{6B94D525-4DBD-420F-AB4F-0D52150D3958}" type="slidenum">
              <a:rPr lang="en-CA" smtClean="0"/>
              <a:t>23</a:t>
            </a:fld>
            <a:endParaRPr lang="en-CA"/>
          </a:p>
        </p:txBody>
      </p:sp>
    </p:spTree>
    <p:extLst>
      <p:ext uri="{BB962C8B-B14F-4D97-AF65-F5344CB8AC3E}">
        <p14:creationId xmlns:p14="http://schemas.microsoft.com/office/powerpoint/2010/main" val="3744073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g21656589907_0_6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6" name="Google Shape;1296;g21656589907_0_6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1" kern="0">
                <a:solidFill>
                  <a:srgbClr val="21269D"/>
                </a:solidFill>
                <a:effectLst/>
                <a:latin typeface="DM Sans" pitchFamily="2" charset="77"/>
                <a:ea typeface="Times New Roman" panose="02020603050405020304" pitchFamily="18" charset="0"/>
                <a:cs typeface="Times New Roman"/>
              </a:rPr>
              <a:t>A holistic approach where mental health and learning needs of all students are met, will foster better academic outcomes, improve student well-being, and promote a more positive learning experience.</a:t>
            </a:r>
            <a:endParaRPr lang="en-CA" sz="1100" b="1" kern="100">
              <a:solidFill>
                <a:srgbClr val="21269D"/>
              </a:solidFill>
              <a:effectLst/>
              <a:latin typeface="DM Sans" pitchFamily="2" charset="77"/>
              <a:ea typeface="Aptos" panose="020B0004020202020204" pitchFamily="34" charset="0"/>
              <a:cs typeface="Times New Roman"/>
            </a:endParaRPr>
          </a:p>
          <a:p>
            <a:endParaRPr lang="en-CA"/>
          </a:p>
        </p:txBody>
      </p:sp>
    </p:spTree>
    <p:extLst>
      <p:ext uri="{BB962C8B-B14F-4D97-AF65-F5344CB8AC3E}">
        <p14:creationId xmlns:p14="http://schemas.microsoft.com/office/powerpoint/2010/main" val="3551006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C3BA-A14C-FE44-CF7E-3D0A35B3713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9483578B-20B4-88C0-EAE2-CC05520FCEC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1FE03CF-9FDE-D2B2-DDAA-6DB12DA4CA82}"/>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5" name="Footer Placeholder 4">
            <a:extLst>
              <a:ext uri="{FF2B5EF4-FFF2-40B4-BE49-F238E27FC236}">
                <a16:creationId xmlns:a16="http://schemas.microsoft.com/office/drawing/2014/main" id="{D071A7F2-CD27-F4CD-9AA0-7E0D3019C88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D7C4EB7-F511-62D0-96B9-6F3253B57349}"/>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179376861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6FDF-0B73-EE1B-D9E0-2F85465769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0BAFFEB-0B45-5641-3691-723DF4F5D6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06E09FD-D8BD-EEFA-F810-41721FAC1EE8}"/>
              </a:ext>
            </a:extLst>
          </p:cNvPr>
          <p:cNvSpPr>
            <a:spLocks noGrp="1"/>
          </p:cNvSpPr>
          <p:nvPr>
            <p:ph type="dt" sz="half" idx="10"/>
          </p:nvPr>
        </p:nvSpPr>
        <p:spPr/>
        <p:txBody>
          <a:bodyPr/>
          <a:lstStyle/>
          <a:p>
            <a:fld id="{C764DE79-268F-4C1A-8933-263129D2AF90}" type="datetimeFigureOut">
              <a:rPr lang="en-US" smtClean="0"/>
              <a:t>3/16/2026</a:t>
            </a:fld>
            <a:endParaRPr lang="en-US"/>
          </a:p>
        </p:txBody>
      </p:sp>
      <p:sp>
        <p:nvSpPr>
          <p:cNvPr id="5" name="Footer Placeholder 4">
            <a:extLst>
              <a:ext uri="{FF2B5EF4-FFF2-40B4-BE49-F238E27FC236}">
                <a16:creationId xmlns:a16="http://schemas.microsoft.com/office/drawing/2014/main" id="{56333A07-973C-0DF4-C0F0-F8902AF59B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C12BF-2849-8A7C-94D2-35D3152BB8B1}"/>
              </a:ext>
            </a:extLst>
          </p:cNvPr>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3062974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75A0-B2FE-69B8-DA8C-7F614D8AB97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D9EEB13-C1D6-8726-31CB-151026ABF0B0}"/>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5688DF-9E34-574C-5FC6-5D76180CD607}"/>
              </a:ext>
            </a:extLst>
          </p:cNvPr>
          <p:cNvSpPr>
            <a:spLocks noGrp="1"/>
          </p:cNvSpPr>
          <p:nvPr>
            <p:ph type="dt" sz="half" idx="10"/>
          </p:nvPr>
        </p:nvSpPr>
        <p:spPr/>
        <p:txBody>
          <a:bodyPr/>
          <a:lstStyle/>
          <a:p>
            <a:fld id="{1212BB75-840B-4836-B382-671AB89475B6}" type="datetimeFigureOut">
              <a:rPr lang="en-CA" smtClean="0"/>
              <a:t>2026-03-16</a:t>
            </a:fld>
            <a:endParaRPr lang="en-CA"/>
          </a:p>
        </p:txBody>
      </p:sp>
      <p:sp>
        <p:nvSpPr>
          <p:cNvPr id="5" name="Footer Placeholder 4">
            <a:extLst>
              <a:ext uri="{FF2B5EF4-FFF2-40B4-BE49-F238E27FC236}">
                <a16:creationId xmlns:a16="http://schemas.microsoft.com/office/drawing/2014/main" id="{4FA2268E-862E-9B71-20D5-354E33D351F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927E012-FA99-6587-3203-6C695B8C2349}"/>
              </a:ext>
            </a:extLst>
          </p:cNvPr>
          <p:cNvSpPr>
            <a:spLocks noGrp="1"/>
          </p:cNvSpPr>
          <p:nvPr>
            <p:ph type="sldNum" sz="quarter" idx="12"/>
          </p:nvPr>
        </p:nvSpPr>
        <p:spPr/>
        <p:txBody>
          <a:bodyPr/>
          <a:lstStyle/>
          <a:p>
            <a:fld id="{7E2F7408-CEBD-4445-9A83-05ACB8FAB75C}" type="slidenum">
              <a:rPr lang="en-CA" smtClean="0"/>
              <a:t>‹N°›</a:t>
            </a:fld>
            <a:endParaRPr lang="en-CA"/>
          </a:p>
        </p:txBody>
      </p:sp>
    </p:spTree>
    <p:extLst>
      <p:ext uri="{BB962C8B-B14F-4D97-AF65-F5344CB8AC3E}">
        <p14:creationId xmlns:p14="http://schemas.microsoft.com/office/powerpoint/2010/main" val="3787032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3934-FE63-7447-7B0F-EA4192463FE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3087589-9EB5-D1E8-27B5-C401082A75A4}"/>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90B0507-7724-15E9-582D-A4B75DC637C1}"/>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F2F776B7-F4AF-B537-AE6C-FE9A8B64E9E8}"/>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6" name="Footer Placeholder 5">
            <a:extLst>
              <a:ext uri="{FF2B5EF4-FFF2-40B4-BE49-F238E27FC236}">
                <a16:creationId xmlns:a16="http://schemas.microsoft.com/office/drawing/2014/main" id="{BE110E7A-9097-AF1E-FB91-E8686359C7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7BEEB7C-C2A9-3F0B-E5C4-CA3D531E679F}"/>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12954527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BEEE-E481-5850-9D9E-74AFCEC7D89A}"/>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C295A71-3F23-AF71-27DA-79419427A9C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5308814-F81C-BEC8-66B7-CBA12270B58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77DDEB5-FB03-4690-F930-9934328DD14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295D2F6-BC00-7786-D573-B74D137D672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7CA46B7F-0818-5233-FDF0-91E1196D9A94}"/>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8" name="Footer Placeholder 7">
            <a:extLst>
              <a:ext uri="{FF2B5EF4-FFF2-40B4-BE49-F238E27FC236}">
                <a16:creationId xmlns:a16="http://schemas.microsoft.com/office/drawing/2014/main" id="{2B61A1AD-EBBE-6DF3-13A5-9CCE97BBA9FB}"/>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9157FFE9-3828-6276-A724-3928298BB6C1}"/>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423898566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7B851-0E66-88B1-8A22-AFDF9AF3A22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B6B67BB-BAB7-A81F-D286-E16A14725AE2}"/>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4" name="Footer Placeholder 3">
            <a:extLst>
              <a:ext uri="{FF2B5EF4-FFF2-40B4-BE49-F238E27FC236}">
                <a16:creationId xmlns:a16="http://schemas.microsoft.com/office/drawing/2014/main" id="{1BBB2C54-3E6C-7CA0-D724-84105C900F31}"/>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E845C7A-B61F-4F74-2E36-FD98C9E7354F}"/>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418472401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6AD0B-3379-BD62-6D8C-5E6C3CDD8BD2}"/>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3" name="Footer Placeholder 2">
            <a:extLst>
              <a:ext uri="{FF2B5EF4-FFF2-40B4-BE49-F238E27FC236}">
                <a16:creationId xmlns:a16="http://schemas.microsoft.com/office/drawing/2014/main" id="{F71E42C1-DDC9-D203-D12D-7612F89540BB}"/>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18BFC38-F4B8-DD46-E42C-4269CF617674}"/>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112860778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B5D1C-F642-531E-4F2E-D248B84FC04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1CDAB0-74D6-1A98-DFF8-CA1210AD21C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119549A-595E-C7BC-C91D-DF4277E86AF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1796D32-4837-8542-6558-2EFF97FF4A7D}"/>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6" name="Footer Placeholder 5">
            <a:extLst>
              <a:ext uri="{FF2B5EF4-FFF2-40B4-BE49-F238E27FC236}">
                <a16:creationId xmlns:a16="http://schemas.microsoft.com/office/drawing/2014/main" id="{66563136-04D6-E28E-1F2F-A336C3070FD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384FF0B-674D-8A94-1E0D-B02FE664CD77}"/>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191635332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0D128-5DE9-A66B-C419-F9206B11049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00E21C47-32A4-C165-BE25-47F1D8182B5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6AE03ED0-0493-F58C-DCA4-C40AA6E3550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FD8EB1B-B1DC-00AF-BF33-7096B9537851}"/>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6" name="Footer Placeholder 5">
            <a:extLst>
              <a:ext uri="{FF2B5EF4-FFF2-40B4-BE49-F238E27FC236}">
                <a16:creationId xmlns:a16="http://schemas.microsoft.com/office/drawing/2014/main" id="{E462A588-0DDE-6A2E-5A21-CF4E181B376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4C08613-DFCA-217E-35C7-2DCF3C93536E}"/>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160218373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893A0-2FF1-0D1C-13EC-4DD5CE302B1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FDC5090-5507-E507-208B-ACC3BB0B99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574B2A6-951F-ABA4-6786-8C973694EBB6}"/>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5" name="Footer Placeholder 4">
            <a:extLst>
              <a:ext uri="{FF2B5EF4-FFF2-40B4-BE49-F238E27FC236}">
                <a16:creationId xmlns:a16="http://schemas.microsoft.com/office/drawing/2014/main" id="{A4784E4A-CD5C-7538-DA84-41A941AABBC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CF49716-3D33-F367-178C-53E3706FB460}"/>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381124968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95D9BB-2F35-57B4-8762-ACEA41D865F3}"/>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A9B0D91-72A8-6AB2-E969-7A6B82F7A361}"/>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B385FD2-F6F5-32E6-4A5F-FB107A388FF7}"/>
              </a:ext>
            </a:extLst>
          </p:cNvPr>
          <p:cNvSpPr>
            <a:spLocks noGrp="1"/>
          </p:cNvSpPr>
          <p:nvPr>
            <p:ph type="dt" sz="half" idx="10"/>
          </p:nvPr>
        </p:nvSpPr>
        <p:spPr/>
        <p:txBody>
          <a:bodyPr/>
          <a:lstStyle/>
          <a:p>
            <a:fld id="{DA3CA3EA-9327-421D-81D6-7D9EF4AA6C2E}" type="datetimeFigureOut">
              <a:rPr lang="en-CA" smtClean="0"/>
              <a:t>2026-03-16</a:t>
            </a:fld>
            <a:endParaRPr lang="en-CA"/>
          </a:p>
        </p:txBody>
      </p:sp>
      <p:sp>
        <p:nvSpPr>
          <p:cNvPr id="5" name="Footer Placeholder 4">
            <a:extLst>
              <a:ext uri="{FF2B5EF4-FFF2-40B4-BE49-F238E27FC236}">
                <a16:creationId xmlns:a16="http://schemas.microsoft.com/office/drawing/2014/main" id="{BDFCA6E4-EE1D-D549-1C6A-1C91716018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3D036A1-DED6-E490-500B-61A7C270FDFF}"/>
              </a:ext>
            </a:extLst>
          </p:cNvPr>
          <p:cNvSpPr>
            <a:spLocks noGrp="1"/>
          </p:cNvSpPr>
          <p:nvPr>
            <p:ph type="sldNum" sz="quarter" idx="12"/>
          </p:nvPr>
        </p:nvSpPr>
        <p:spPr/>
        <p:txBody>
          <a:bodyPr/>
          <a:lstStyle/>
          <a:p>
            <a:fld id="{0ECB6D28-9323-4F32-A648-092A5F0276F5}" type="slidenum">
              <a:rPr lang="en-CA" smtClean="0"/>
              <a:t>‹N°›</a:t>
            </a:fld>
            <a:endParaRPr lang="en-CA"/>
          </a:p>
        </p:txBody>
      </p:sp>
    </p:spTree>
    <p:extLst>
      <p:ext uri="{BB962C8B-B14F-4D97-AF65-F5344CB8AC3E}">
        <p14:creationId xmlns:p14="http://schemas.microsoft.com/office/powerpoint/2010/main" val="41181899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22"/>
        <p:cNvGrpSpPr/>
        <p:nvPr/>
      </p:nvGrpSpPr>
      <p:grpSpPr>
        <a:xfrm>
          <a:off x="0" y="0"/>
          <a:ext cx="0" cy="0"/>
          <a:chOff x="0" y="0"/>
          <a:chExt cx="0" cy="0"/>
        </a:xfrm>
      </p:grpSpPr>
      <p:sp>
        <p:nvSpPr>
          <p:cNvPr id="123" name="Google Shape;123;p11"/>
          <p:cNvSpPr txBox="1">
            <a:spLocks noGrp="1"/>
          </p:cNvSpPr>
          <p:nvPr>
            <p:ph type="title" hasCustomPrompt="1"/>
          </p:nvPr>
        </p:nvSpPr>
        <p:spPr>
          <a:xfrm>
            <a:off x="720000" y="1407400"/>
            <a:ext cx="4735800" cy="1209900"/>
          </a:xfrm>
          <a:prstGeom prst="rect">
            <a:avLst/>
          </a:prstGeom>
        </p:spPr>
        <p:txBody>
          <a:bodyPr spcFirstLastPara="1" wrap="square" lIns="91425" tIns="91425" rIns="91425" bIns="91425" anchor="t" anchorCtr="0">
            <a:noAutofit/>
          </a:bodyPr>
          <a:lstStyle>
            <a:lvl1pPr lvl="0" rtl="0">
              <a:spcBef>
                <a:spcPts val="0"/>
              </a:spcBef>
              <a:spcAft>
                <a:spcPts val="0"/>
              </a:spcAft>
              <a:buSzPts val="9600"/>
              <a:buNone/>
              <a:defRPr sz="8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124" name="Google Shape;124;p11"/>
          <p:cNvSpPr txBox="1">
            <a:spLocks noGrp="1"/>
          </p:cNvSpPr>
          <p:nvPr>
            <p:ph type="subTitle" idx="1"/>
          </p:nvPr>
        </p:nvSpPr>
        <p:spPr>
          <a:xfrm>
            <a:off x="720001" y="2693275"/>
            <a:ext cx="4735500" cy="426900"/>
          </a:xfrm>
          <a:prstGeom prst="rect">
            <a:avLst/>
          </a:prstGeom>
          <a:no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extLst>
      <p:ext uri="{BB962C8B-B14F-4D97-AF65-F5344CB8AC3E}">
        <p14:creationId xmlns:p14="http://schemas.microsoft.com/office/powerpoint/2010/main" val="593349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575E3F-9727-0D95-5FDB-83524CFB047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2BA24F3-9866-3CEC-EFEC-012606A176B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FA9ED2B-B56C-DF3F-D502-745F1F997B7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DA3CA3EA-9327-421D-81D6-7D9EF4AA6C2E}" type="datetimeFigureOut">
              <a:rPr lang="en-CA" smtClean="0"/>
              <a:t>2026-03-16</a:t>
            </a:fld>
            <a:endParaRPr lang="en-CA"/>
          </a:p>
        </p:txBody>
      </p:sp>
      <p:sp>
        <p:nvSpPr>
          <p:cNvPr id="5" name="Footer Placeholder 4">
            <a:extLst>
              <a:ext uri="{FF2B5EF4-FFF2-40B4-BE49-F238E27FC236}">
                <a16:creationId xmlns:a16="http://schemas.microsoft.com/office/drawing/2014/main" id="{AF63C176-FCA2-18ED-6370-B8CCF9A512E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055E2255-9CC2-5762-40FD-D781E5F0650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0ECB6D28-9323-4F32-A648-092A5F0276F5}" type="slidenum">
              <a:rPr lang="en-CA" smtClean="0"/>
              <a:t>‹N°›</a:t>
            </a:fld>
            <a:endParaRPr lang="en-CA"/>
          </a:p>
        </p:txBody>
      </p:sp>
    </p:spTree>
    <p:extLst>
      <p:ext uri="{BB962C8B-B14F-4D97-AF65-F5344CB8AC3E}">
        <p14:creationId xmlns:p14="http://schemas.microsoft.com/office/powerpoint/2010/main" val="227764334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6"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14_A3FEA42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3D_66B2C51D.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9F_BD9B3619.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8B_CB03508B.xm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microsoft.com/office/2018/10/relationships/comments" Target="../comments/modernComment_1A2_C5BE12C9.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18_B06DD3D9.xml"/><Relationship Id="rId1" Type="http://schemas.openxmlformats.org/officeDocument/2006/relationships/slideLayout" Target="../slideLayouts/slideLayout2.xml"/><Relationship Id="rId4" Type="http://schemas.openxmlformats.org/officeDocument/2006/relationships/hyperlink" Target="https://youtu.be/Q6XQOcLQPmI?si=1mkeisKKHgZvBYC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jpeg"/><Relationship Id="rId7" Type="http://schemas.openxmlformats.org/officeDocument/2006/relationships/image" Target="../media/image31.png"/><Relationship Id="rId2" Type="http://schemas.microsoft.com/office/2018/10/relationships/comments" Target="../comments/modernComment_120_81945F9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microsoft.com/office/2018/10/relationships/comments" Target="../comments/modernComment_121_7B4B063A.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5.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microsoft.com/office/2018/10/relationships/comments" Target="../comments/modernComment_1A5_FC605F19.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Shape 547"/>
        <p:cNvGrpSpPr/>
        <p:nvPr/>
      </p:nvGrpSpPr>
      <p:grpSpPr>
        <a:xfrm>
          <a:off x="0" y="0"/>
          <a:ext cx="0" cy="0"/>
          <a:chOff x="0" y="0"/>
          <a:chExt cx="0" cy="0"/>
        </a:xfrm>
      </p:grpSpPr>
      <p:sp>
        <p:nvSpPr>
          <p:cNvPr id="550" name="Google Shape;550;p38"/>
          <p:cNvSpPr txBox="1">
            <a:spLocks noGrp="1"/>
          </p:cNvSpPr>
          <p:nvPr>
            <p:ph type="ctrTitle"/>
          </p:nvPr>
        </p:nvSpPr>
        <p:spPr>
          <a:xfrm>
            <a:off x="382348" y="716053"/>
            <a:ext cx="8090545" cy="1050855"/>
          </a:xfrm>
          <a:prstGeom prst="rect">
            <a:avLst/>
          </a:prstGeom>
        </p:spPr>
        <p:txBody>
          <a:bodyPr spcFirstLastPara="1" wrap="square" lIns="91425" tIns="45700" rIns="0" bIns="91425" anchor="t" anchorCtr="0">
            <a:noAutofit/>
          </a:bodyPr>
          <a:lstStyle/>
          <a:p>
            <a:pPr algn="ctr">
              <a:buSzPts val="1100"/>
            </a:pPr>
            <a:r>
              <a:rPr lang="en" sz="2400">
                <a:solidFill>
                  <a:srgbClr val="21269D"/>
                </a:solidFill>
                <a:latin typeface="OpenDyslexic"/>
                <a:ea typeface="OpenDyslexic"/>
                <a:cs typeface="OpenDyslexic"/>
              </a:rPr>
              <a:t>Guidelines to Create</a:t>
            </a:r>
            <a:br>
              <a:rPr lang="en" sz="2400">
                <a:latin typeface="OpenDyslexic" pitchFamily="50" charset="0"/>
                <a:ea typeface="OpenDyslexic" pitchFamily="50" charset="0"/>
                <a:cs typeface="OpenDyslexic" pitchFamily="50" charset="0"/>
              </a:rPr>
            </a:br>
            <a:r>
              <a:rPr lang="en" sz="2400">
                <a:solidFill>
                  <a:srgbClr val="21269D"/>
                </a:solidFill>
                <a:latin typeface="OpenDyslexic"/>
                <a:ea typeface="OpenDyslexic"/>
                <a:cs typeface="OpenDyslexic"/>
              </a:rPr>
              <a:t>Inclusive Classrooms</a:t>
            </a:r>
            <a:br>
              <a:rPr lang="en" sz="2400">
                <a:latin typeface="OpenDyslexic" pitchFamily="50" charset="0"/>
                <a:ea typeface="OpenDyslexic" pitchFamily="50" charset="0"/>
                <a:cs typeface="OpenDyslexic" pitchFamily="50" charset="0"/>
              </a:rPr>
            </a:br>
            <a:r>
              <a:rPr lang="en" sz="2400">
                <a:solidFill>
                  <a:srgbClr val="21269D"/>
                </a:solidFill>
                <a:latin typeface="OpenDyslexic"/>
                <a:ea typeface="OpenDyslexic"/>
                <a:cs typeface="OpenDyslexic"/>
              </a:rPr>
              <a:t>for Neurodiverse Learners</a:t>
            </a:r>
            <a:br>
              <a:rPr lang="en-US" sz="2400">
                <a:latin typeface="OpenDyslexic" pitchFamily="50" charset="0"/>
                <a:ea typeface="OpenDyslexic" pitchFamily="50" charset="0"/>
                <a:cs typeface="OpenDyslexic" pitchFamily="50" charset="0"/>
              </a:rPr>
            </a:br>
            <a:endParaRPr lang="en" sz="2400">
              <a:solidFill>
                <a:srgbClr val="21269D"/>
              </a:solidFill>
              <a:latin typeface="OpenDyslexic" pitchFamily="50" charset="0"/>
              <a:ea typeface="OpenDyslexic" pitchFamily="50" charset="0"/>
              <a:cs typeface="OpenDyslexic" pitchFamily="50" charset="0"/>
            </a:endParaRPr>
          </a:p>
        </p:txBody>
      </p:sp>
      <p:pic>
        <p:nvPicPr>
          <p:cNvPr id="6" name="Picture 5" descr="Blue letters on a black background&#10;&#10;AI-generated content may be incorrect.">
            <a:extLst>
              <a:ext uri="{FF2B5EF4-FFF2-40B4-BE49-F238E27FC236}">
                <a16:creationId xmlns:a16="http://schemas.microsoft.com/office/drawing/2014/main" id="{E8BFC8D6-A958-0908-5B89-ED3CCACF9C12}"/>
              </a:ext>
            </a:extLst>
          </p:cNvPr>
          <p:cNvPicPr>
            <a:picLocks noChangeAspect="1"/>
          </p:cNvPicPr>
          <p:nvPr/>
        </p:nvPicPr>
        <p:blipFill>
          <a:blip r:embed="rId3"/>
          <a:stretch>
            <a:fillRect/>
          </a:stretch>
        </p:blipFill>
        <p:spPr>
          <a:xfrm>
            <a:off x="5633513" y="4025364"/>
            <a:ext cx="1639592" cy="329824"/>
          </a:xfrm>
          <a:prstGeom prst="rect">
            <a:avLst/>
          </a:prstGeom>
        </p:spPr>
      </p:pic>
      <p:pic>
        <p:nvPicPr>
          <p:cNvPr id="11" name="Picture 10" descr="A black and gold sign with red letters&#10;&#10;AI-generated content may be incorrect.">
            <a:extLst>
              <a:ext uri="{FF2B5EF4-FFF2-40B4-BE49-F238E27FC236}">
                <a16:creationId xmlns:a16="http://schemas.microsoft.com/office/drawing/2014/main" id="{D076C714-B5B6-DC7C-209C-18306F39ED8B}"/>
              </a:ext>
            </a:extLst>
          </p:cNvPr>
          <p:cNvPicPr>
            <a:picLocks noChangeAspect="1"/>
          </p:cNvPicPr>
          <p:nvPr/>
        </p:nvPicPr>
        <p:blipFill>
          <a:blip r:embed="rId4"/>
          <a:stretch>
            <a:fillRect/>
          </a:stretch>
        </p:blipFill>
        <p:spPr>
          <a:xfrm>
            <a:off x="1530013" y="3954130"/>
            <a:ext cx="1812010" cy="320138"/>
          </a:xfrm>
          <a:prstGeom prst="rect">
            <a:avLst/>
          </a:prstGeom>
        </p:spPr>
      </p:pic>
      <p:pic>
        <p:nvPicPr>
          <p:cNvPr id="14" name="Picture 13" descr="A black background with a black square&#10;&#10;AI-generated content may be incorrect.">
            <a:extLst>
              <a:ext uri="{FF2B5EF4-FFF2-40B4-BE49-F238E27FC236}">
                <a16:creationId xmlns:a16="http://schemas.microsoft.com/office/drawing/2014/main" id="{9B178798-5509-44AE-0426-CCA47B3F0085}"/>
              </a:ext>
            </a:extLst>
          </p:cNvPr>
          <p:cNvPicPr>
            <a:picLocks noChangeAspect="1"/>
          </p:cNvPicPr>
          <p:nvPr/>
        </p:nvPicPr>
        <p:blipFill>
          <a:blip r:embed="rId5"/>
          <a:stretch>
            <a:fillRect/>
          </a:stretch>
        </p:blipFill>
        <p:spPr>
          <a:xfrm>
            <a:off x="3683858" y="4025364"/>
            <a:ext cx="1607820" cy="306491"/>
          </a:xfrm>
          <a:prstGeom prst="rect">
            <a:avLst/>
          </a:prstGeom>
        </p:spPr>
      </p:pic>
      <p:grpSp>
        <p:nvGrpSpPr>
          <p:cNvPr id="15" name="Group 14">
            <a:extLst>
              <a:ext uri="{FF2B5EF4-FFF2-40B4-BE49-F238E27FC236}">
                <a16:creationId xmlns:a16="http://schemas.microsoft.com/office/drawing/2014/main" id="{CA60C971-A50E-FADF-F354-F142697569A2}"/>
              </a:ext>
            </a:extLst>
          </p:cNvPr>
          <p:cNvGrpSpPr/>
          <p:nvPr/>
        </p:nvGrpSpPr>
        <p:grpSpPr>
          <a:xfrm>
            <a:off x="1200356" y="2411612"/>
            <a:ext cx="6402423" cy="1193107"/>
            <a:chOff x="508944" y="2598075"/>
            <a:chExt cx="6402423" cy="1193107"/>
          </a:xfrm>
        </p:grpSpPr>
        <p:grpSp>
          <p:nvGrpSpPr>
            <p:cNvPr id="16" name="Group 15">
              <a:extLst>
                <a:ext uri="{FF2B5EF4-FFF2-40B4-BE49-F238E27FC236}">
                  <a16:creationId xmlns:a16="http://schemas.microsoft.com/office/drawing/2014/main" id="{A07C3B71-DEBF-DC79-3CF1-B9CDAA2A826C}"/>
                </a:ext>
              </a:extLst>
            </p:cNvPr>
            <p:cNvGrpSpPr/>
            <p:nvPr/>
          </p:nvGrpSpPr>
          <p:grpSpPr>
            <a:xfrm>
              <a:off x="508944" y="2648217"/>
              <a:ext cx="1956622" cy="1088918"/>
              <a:chOff x="508944" y="2648217"/>
              <a:chExt cx="1956622" cy="1088918"/>
            </a:xfrm>
          </p:grpSpPr>
          <p:pic>
            <p:nvPicPr>
              <p:cNvPr id="27" name="Picture 26">
                <a:extLst>
                  <a:ext uri="{FF2B5EF4-FFF2-40B4-BE49-F238E27FC236}">
                    <a16:creationId xmlns:a16="http://schemas.microsoft.com/office/drawing/2014/main" id="{941E0E84-9024-652B-E183-B17A5B14B710}"/>
                  </a:ext>
                </a:extLst>
              </p:cNvPr>
              <p:cNvPicPr>
                <a:picLocks noChangeAspect="1"/>
              </p:cNvPicPr>
              <p:nvPr/>
            </p:nvPicPr>
            <p:blipFill>
              <a:blip r:embed="rId6"/>
              <a:srcRect/>
              <a:stretch/>
            </p:blipFill>
            <p:spPr>
              <a:xfrm>
                <a:off x="1071873" y="2648217"/>
                <a:ext cx="747831" cy="747732"/>
              </a:xfrm>
              <a:custGeom>
                <a:avLst/>
                <a:gdLst/>
                <a:ahLst/>
                <a:cxnLst/>
                <a:rect l="l" t="t" r="r" b="b"/>
                <a:pathLst>
                  <a:path w="2013902" h="2013902">
                    <a:moveTo>
                      <a:pt x="1006951" y="0"/>
                    </a:moveTo>
                    <a:cubicBezTo>
                      <a:pt x="1563075" y="0"/>
                      <a:pt x="2013902" y="450827"/>
                      <a:pt x="2013902" y="1006951"/>
                    </a:cubicBezTo>
                    <a:cubicBezTo>
                      <a:pt x="2013902" y="1563075"/>
                      <a:pt x="1563075" y="2013902"/>
                      <a:pt x="1006951" y="2013902"/>
                    </a:cubicBezTo>
                    <a:cubicBezTo>
                      <a:pt x="450827" y="2013902"/>
                      <a:pt x="0" y="1563075"/>
                      <a:pt x="0" y="1006951"/>
                    </a:cubicBezTo>
                    <a:cubicBezTo>
                      <a:pt x="0" y="450827"/>
                      <a:pt x="450827" y="0"/>
                      <a:pt x="1006951" y="0"/>
                    </a:cubicBezTo>
                    <a:close/>
                  </a:path>
                </a:pathLst>
              </a:custGeom>
            </p:spPr>
          </p:pic>
          <p:sp>
            <p:nvSpPr>
              <p:cNvPr id="28" name="TextBox 18">
                <a:extLst>
                  <a:ext uri="{FF2B5EF4-FFF2-40B4-BE49-F238E27FC236}">
                    <a16:creationId xmlns:a16="http://schemas.microsoft.com/office/drawing/2014/main" id="{2E7AB205-AF50-DE9C-AABB-E1B3C55092B9}"/>
                  </a:ext>
                </a:extLst>
              </p:cNvPr>
              <p:cNvSpPr txBox="1"/>
              <p:nvPr/>
            </p:nvSpPr>
            <p:spPr>
              <a:xfrm>
                <a:off x="508944" y="3460136"/>
                <a:ext cx="1956622" cy="27699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600" b="1">
                    <a:latin typeface="OpenDyslexic" pitchFamily="50" charset="0"/>
                    <a:ea typeface="OpenDyslexic" pitchFamily="50" charset="0"/>
                    <a:cs typeface="OpenDyslexic" pitchFamily="50" charset="0"/>
                  </a:rPr>
                  <a:t>Dr. Ann-Louise Davidson</a:t>
                </a:r>
              </a:p>
              <a:p>
                <a:pPr marL="0" indent="0" algn="ctr">
                  <a:buNone/>
                </a:pPr>
                <a:r>
                  <a:rPr lang="en-US" sz="600">
                    <a:latin typeface="OpenDyslexic" pitchFamily="50" charset="0"/>
                    <a:ea typeface="OpenDyslexic" pitchFamily="50" charset="0"/>
                    <a:cs typeface="OpenDyslexic" pitchFamily="50" charset="0"/>
                  </a:rPr>
                  <a:t>Concordia University</a:t>
                </a:r>
              </a:p>
            </p:txBody>
          </p:sp>
        </p:grpSp>
        <p:grpSp>
          <p:nvGrpSpPr>
            <p:cNvPr id="17" name="Group 16">
              <a:extLst>
                <a:ext uri="{FF2B5EF4-FFF2-40B4-BE49-F238E27FC236}">
                  <a16:creationId xmlns:a16="http://schemas.microsoft.com/office/drawing/2014/main" id="{0243CBC6-300D-12B6-851B-45A8A9089FB6}"/>
                </a:ext>
              </a:extLst>
            </p:cNvPr>
            <p:cNvGrpSpPr/>
            <p:nvPr/>
          </p:nvGrpSpPr>
          <p:grpSpPr>
            <a:xfrm>
              <a:off x="2225647" y="2630656"/>
              <a:ext cx="1592654" cy="1106479"/>
              <a:chOff x="2306088" y="2630656"/>
              <a:chExt cx="1592654" cy="1106479"/>
            </a:xfrm>
          </p:grpSpPr>
          <p:pic>
            <p:nvPicPr>
              <p:cNvPr id="25" name="Picture 24">
                <a:extLst>
                  <a:ext uri="{FF2B5EF4-FFF2-40B4-BE49-F238E27FC236}">
                    <a16:creationId xmlns:a16="http://schemas.microsoft.com/office/drawing/2014/main" id="{B7F120F9-24E8-A474-560D-A1CEB27C0760}"/>
                  </a:ext>
                </a:extLst>
              </p:cNvPr>
              <p:cNvPicPr>
                <a:picLocks noChangeAspect="1"/>
              </p:cNvPicPr>
              <p:nvPr/>
            </p:nvPicPr>
            <p:blipFill>
              <a:blip r:embed="rId7"/>
              <a:stretch>
                <a:fillRect/>
              </a:stretch>
            </p:blipFill>
            <p:spPr>
              <a:xfrm>
                <a:off x="2771780" y="2630656"/>
                <a:ext cx="752177" cy="752292"/>
              </a:xfrm>
              <a:prstGeom prst="ellipse">
                <a:avLst/>
              </a:prstGeom>
            </p:spPr>
          </p:pic>
          <p:sp>
            <p:nvSpPr>
              <p:cNvPr id="26" name="TextBox 20">
                <a:extLst>
                  <a:ext uri="{FF2B5EF4-FFF2-40B4-BE49-F238E27FC236}">
                    <a16:creationId xmlns:a16="http://schemas.microsoft.com/office/drawing/2014/main" id="{26642798-AA6F-C93F-037C-DE53100BF2A9}"/>
                  </a:ext>
                </a:extLst>
              </p:cNvPr>
              <p:cNvSpPr txBox="1"/>
              <p:nvPr/>
            </p:nvSpPr>
            <p:spPr>
              <a:xfrm>
                <a:off x="2306088" y="3460136"/>
                <a:ext cx="1592654"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600" b="1">
                    <a:latin typeface="OpenDyslexic" pitchFamily="50" charset="0"/>
                    <a:ea typeface="OpenDyslexic" pitchFamily="50" charset="0"/>
                    <a:cs typeface="OpenDyslexic" pitchFamily="50" charset="0"/>
                  </a:rPr>
                  <a:t>Dr. Meghrig Terzian</a:t>
                </a:r>
              </a:p>
              <a:p>
                <a:pPr marL="0" indent="0" algn="ctr">
                  <a:buNone/>
                </a:pPr>
                <a:r>
                  <a:rPr lang="en-US" sz="600">
                    <a:latin typeface="OpenDyslexic" pitchFamily="50" charset="0"/>
                    <a:ea typeface="OpenDyslexic" pitchFamily="50" charset="0"/>
                    <a:cs typeface="OpenDyslexic" pitchFamily="50" charset="0"/>
                  </a:rPr>
                  <a:t>John Abbott College</a:t>
                </a:r>
              </a:p>
            </p:txBody>
          </p:sp>
        </p:grpSp>
        <p:grpSp>
          <p:nvGrpSpPr>
            <p:cNvPr id="19" name="Group 18">
              <a:extLst>
                <a:ext uri="{FF2B5EF4-FFF2-40B4-BE49-F238E27FC236}">
                  <a16:creationId xmlns:a16="http://schemas.microsoft.com/office/drawing/2014/main" id="{9D1375FD-E746-A30E-C1C1-6132947C45ED}"/>
                </a:ext>
              </a:extLst>
            </p:cNvPr>
            <p:cNvGrpSpPr/>
            <p:nvPr/>
          </p:nvGrpSpPr>
          <p:grpSpPr>
            <a:xfrm>
              <a:off x="5222395" y="2598075"/>
              <a:ext cx="1688972" cy="1172616"/>
              <a:chOff x="5474585" y="2598075"/>
              <a:chExt cx="1688972" cy="1172616"/>
            </a:xfrm>
          </p:grpSpPr>
          <p:pic>
            <p:nvPicPr>
              <p:cNvPr id="23" name="Picture 22" descr="A person holding markers in her hand&#10;&#10;AI-generated content may be incorrect.">
                <a:extLst>
                  <a:ext uri="{FF2B5EF4-FFF2-40B4-BE49-F238E27FC236}">
                    <a16:creationId xmlns:a16="http://schemas.microsoft.com/office/drawing/2014/main" id="{B40A8EA4-8918-8B1D-5450-43751916A8C7}"/>
                  </a:ext>
                </a:extLst>
              </p:cNvPr>
              <p:cNvPicPr>
                <a:picLocks noChangeAspect="1"/>
              </p:cNvPicPr>
              <p:nvPr/>
            </p:nvPicPr>
            <p:blipFill>
              <a:blip r:embed="rId8">
                <a:extLst>
                  <a:ext uri="{28A0092B-C50C-407E-A947-70E740481C1C}">
                    <a14:useLocalDpi xmlns:a14="http://schemas.microsoft.com/office/drawing/2010/main" val="0"/>
                  </a:ext>
                </a:extLst>
              </a:blip>
              <a:srcRect r="-7" b="25995"/>
              <a:stretch/>
            </p:blipFill>
            <p:spPr>
              <a:xfrm>
                <a:off x="5776084" y="2598075"/>
                <a:ext cx="716636" cy="718080"/>
              </a:xfrm>
              <a:custGeom>
                <a:avLst/>
                <a:gdLst/>
                <a:ahLst/>
                <a:cxnLst/>
                <a:rect l="l" t="t" r="r" b="b"/>
                <a:pathLst>
                  <a:path w="2228656" h="2228656">
                    <a:moveTo>
                      <a:pt x="1114328" y="0"/>
                    </a:moveTo>
                    <a:cubicBezTo>
                      <a:pt x="1729754" y="0"/>
                      <a:pt x="2228656" y="498902"/>
                      <a:pt x="2228656" y="1114328"/>
                    </a:cubicBezTo>
                    <a:cubicBezTo>
                      <a:pt x="2228656" y="1729754"/>
                      <a:pt x="1729754" y="2228656"/>
                      <a:pt x="1114328" y="2228656"/>
                    </a:cubicBezTo>
                    <a:cubicBezTo>
                      <a:pt x="498902" y="2228656"/>
                      <a:pt x="0" y="1729754"/>
                      <a:pt x="0" y="1114328"/>
                    </a:cubicBezTo>
                    <a:cubicBezTo>
                      <a:pt x="0" y="498902"/>
                      <a:pt x="498902" y="0"/>
                      <a:pt x="1114328" y="0"/>
                    </a:cubicBezTo>
                    <a:close/>
                  </a:path>
                </a:pathLst>
              </a:custGeom>
            </p:spPr>
          </p:pic>
          <p:sp>
            <p:nvSpPr>
              <p:cNvPr id="24" name="TextBox 22">
                <a:extLst>
                  <a:ext uri="{FF2B5EF4-FFF2-40B4-BE49-F238E27FC236}">
                    <a16:creationId xmlns:a16="http://schemas.microsoft.com/office/drawing/2014/main" id="{3C54F567-4B1C-C974-3962-2CF1EC037EE1}"/>
                  </a:ext>
                </a:extLst>
              </p:cNvPr>
              <p:cNvSpPr txBox="1"/>
              <p:nvPr/>
            </p:nvSpPr>
            <p:spPr>
              <a:xfrm>
                <a:off x="5474585" y="3401359"/>
                <a:ext cx="1688972"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600" b="1">
                    <a:latin typeface="OpenDyslexic" pitchFamily="50" charset="0"/>
                    <a:ea typeface="OpenDyslexic" pitchFamily="50" charset="0"/>
                    <a:cs typeface="OpenDyslexic" pitchFamily="50" charset="0"/>
                  </a:rPr>
                  <a:t>Alina Gutiérrez</a:t>
                </a:r>
              </a:p>
              <a:p>
                <a:pPr marL="0" indent="0" algn="ctr">
                  <a:buNone/>
                </a:pPr>
                <a:r>
                  <a:rPr lang="en-US" sz="600">
                    <a:latin typeface="OpenDyslexic" pitchFamily="50" charset="0"/>
                    <a:ea typeface="OpenDyslexic" pitchFamily="50" charset="0"/>
                    <a:cs typeface="OpenDyslexic" pitchFamily="50" charset="0"/>
                  </a:rPr>
                  <a:t>Research Assistant</a:t>
                </a:r>
              </a:p>
              <a:p>
                <a:pPr marL="0" indent="0" algn="ctr">
                  <a:buNone/>
                </a:pPr>
                <a:r>
                  <a:rPr lang="en-US" sz="600">
                    <a:latin typeface="OpenDyslexic" pitchFamily="50" charset="0"/>
                    <a:ea typeface="OpenDyslexic" pitchFamily="50" charset="0"/>
                    <a:cs typeface="OpenDyslexic" pitchFamily="50" charset="0"/>
                  </a:rPr>
                  <a:t> Concordia University</a:t>
                </a:r>
              </a:p>
            </p:txBody>
          </p:sp>
        </p:grpSp>
        <p:grpSp>
          <p:nvGrpSpPr>
            <p:cNvPr id="20" name="Group 19">
              <a:extLst>
                <a:ext uri="{FF2B5EF4-FFF2-40B4-BE49-F238E27FC236}">
                  <a16:creationId xmlns:a16="http://schemas.microsoft.com/office/drawing/2014/main" id="{61F6F98C-3F9D-E3E8-8B80-AE70269B6037}"/>
                </a:ext>
              </a:extLst>
            </p:cNvPr>
            <p:cNvGrpSpPr/>
            <p:nvPr/>
          </p:nvGrpSpPr>
          <p:grpSpPr>
            <a:xfrm>
              <a:off x="3629741" y="2616764"/>
              <a:ext cx="1961981" cy="1174418"/>
              <a:chOff x="3882503" y="2616764"/>
              <a:chExt cx="1961981" cy="1174418"/>
            </a:xfrm>
          </p:grpSpPr>
          <p:pic>
            <p:nvPicPr>
              <p:cNvPr id="21" name="Picture 20" descr="Medium shot of a person&#10;&#10;AI-generated content may be incorrect.">
                <a:extLst>
                  <a:ext uri="{FF2B5EF4-FFF2-40B4-BE49-F238E27FC236}">
                    <a16:creationId xmlns:a16="http://schemas.microsoft.com/office/drawing/2014/main" id="{924C08B5-52FD-F6D4-B49C-E9BE07E18818}"/>
                  </a:ext>
                </a:extLst>
              </p:cNvPr>
              <p:cNvPicPr>
                <a:picLocks noChangeAspect="1"/>
              </p:cNvPicPr>
              <p:nvPr/>
            </p:nvPicPr>
            <p:blipFill>
              <a:blip r:embed="rId9"/>
              <a:srcRect t="7601" b="17340"/>
              <a:stretch>
                <a:fillRect/>
              </a:stretch>
            </p:blipFill>
            <p:spPr>
              <a:xfrm>
                <a:off x="4444349" y="2616764"/>
                <a:ext cx="750514" cy="768882"/>
              </a:xfrm>
              <a:custGeom>
                <a:avLst/>
                <a:gdLst/>
                <a:ahLst/>
                <a:cxnLst/>
                <a:rect l="l" t="t" r="r" b="b"/>
                <a:pathLst>
                  <a:path w="2255084" h="2255084">
                    <a:moveTo>
                      <a:pt x="1127542" y="0"/>
                    </a:moveTo>
                    <a:cubicBezTo>
                      <a:pt x="1750266" y="0"/>
                      <a:pt x="2255084" y="504818"/>
                      <a:pt x="2255084" y="1127542"/>
                    </a:cubicBezTo>
                    <a:cubicBezTo>
                      <a:pt x="2255084" y="1750266"/>
                      <a:pt x="1750266" y="2255084"/>
                      <a:pt x="1127542" y="2255084"/>
                    </a:cubicBezTo>
                    <a:cubicBezTo>
                      <a:pt x="504818" y="2255084"/>
                      <a:pt x="0" y="1750266"/>
                      <a:pt x="0" y="1127542"/>
                    </a:cubicBezTo>
                    <a:cubicBezTo>
                      <a:pt x="0" y="504818"/>
                      <a:pt x="504818" y="0"/>
                      <a:pt x="1127542" y="0"/>
                    </a:cubicBezTo>
                    <a:close/>
                  </a:path>
                </a:pathLst>
              </a:custGeom>
            </p:spPr>
          </p:pic>
          <p:sp>
            <p:nvSpPr>
              <p:cNvPr id="22" name="TextBox 24">
                <a:extLst>
                  <a:ext uri="{FF2B5EF4-FFF2-40B4-BE49-F238E27FC236}">
                    <a16:creationId xmlns:a16="http://schemas.microsoft.com/office/drawing/2014/main" id="{7005C9B3-3B7A-E5EF-339A-C7FBA4A4CAC0}"/>
                  </a:ext>
                </a:extLst>
              </p:cNvPr>
              <p:cNvSpPr txBox="1"/>
              <p:nvPr/>
            </p:nvSpPr>
            <p:spPr>
              <a:xfrm>
                <a:off x="3882503" y="3421850"/>
                <a:ext cx="196198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indent="0" algn="ctr">
                  <a:buNone/>
                </a:pPr>
                <a:r>
                  <a:rPr lang="en-US" sz="600" b="1">
                    <a:latin typeface="OpenDyslexic" pitchFamily="50" charset="0"/>
                    <a:ea typeface="OpenDyslexic" pitchFamily="50" charset="0"/>
                    <a:cs typeface="OpenDyslexic" pitchFamily="50" charset="0"/>
                  </a:rPr>
                  <a:t>Monia Poncik</a:t>
                </a:r>
              </a:p>
              <a:p>
                <a:pPr marL="0" indent="0" algn="ctr">
                  <a:buNone/>
                </a:pPr>
                <a:r>
                  <a:rPr lang="en-US" sz="600">
                    <a:latin typeface="OpenDyslexic" pitchFamily="50" charset="0"/>
                    <a:ea typeface="OpenDyslexic" pitchFamily="50" charset="0"/>
                    <a:cs typeface="OpenDyslexic" pitchFamily="50" charset="0"/>
                  </a:rPr>
                  <a:t>Research Assistant</a:t>
                </a:r>
              </a:p>
              <a:p>
                <a:pPr algn="ctr"/>
                <a:r>
                  <a:rPr lang="en-US" sz="600">
                    <a:latin typeface="OpenDyslexic" pitchFamily="50" charset="0"/>
                    <a:ea typeface="OpenDyslexic" pitchFamily="50" charset="0"/>
                    <a:cs typeface="OpenDyslexic" pitchFamily="50" charset="0"/>
                  </a:rPr>
                  <a:t>Concordia University</a:t>
                </a: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FE66C-CF24-7283-FD6E-A6C472DD3878}"/>
              </a:ext>
            </a:extLst>
          </p:cNvPr>
          <p:cNvSpPr>
            <a:spLocks noGrp="1"/>
          </p:cNvSpPr>
          <p:nvPr>
            <p:ph type="title"/>
          </p:nvPr>
        </p:nvSpPr>
        <p:spPr/>
        <p:txBody>
          <a:bodyPr/>
          <a:lstStyle/>
          <a:p>
            <a:r>
              <a:rPr lang="en-CA" sz="2400">
                <a:solidFill>
                  <a:srgbClr val="1800AD"/>
                </a:solidFill>
                <a:latin typeface="OpenDyslexic" pitchFamily="50" charset="0"/>
                <a:ea typeface="OpenDyslexic" pitchFamily="50" charset="0"/>
                <a:cs typeface="OpenDyslexic" pitchFamily="50" charset="0"/>
              </a:rPr>
              <a:t>Agenda</a:t>
            </a:r>
          </a:p>
        </p:txBody>
      </p:sp>
      <p:sp>
        <p:nvSpPr>
          <p:cNvPr id="3" name="Content Placeholder 2">
            <a:extLst>
              <a:ext uri="{FF2B5EF4-FFF2-40B4-BE49-F238E27FC236}">
                <a16:creationId xmlns:a16="http://schemas.microsoft.com/office/drawing/2014/main" id="{1C9449DD-9F79-7C77-249E-8380D8FACB29}"/>
              </a:ext>
            </a:extLst>
          </p:cNvPr>
          <p:cNvSpPr>
            <a:spLocks noGrp="1"/>
          </p:cNvSpPr>
          <p:nvPr>
            <p:ph idx="1"/>
          </p:nvPr>
        </p:nvSpPr>
        <p:spPr>
          <a:xfrm>
            <a:off x="795627" y="1386231"/>
            <a:ext cx="7704000" cy="3416400"/>
          </a:xfrm>
        </p:spPr>
        <p:txBody>
          <a:bodyPr spcFirstLastPara="1" vert="horz" wrap="square" lIns="68580" tIns="34290" rIns="68580" bIns="34290" rtlCol="0" anchor="t" anchorCtr="0">
            <a:normAutofit/>
          </a:bodyPr>
          <a:lstStyle/>
          <a:p>
            <a:pPr marL="0" indent="0">
              <a:buNone/>
            </a:pPr>
            <a:r>
              <a:rPr lang="en-CA" sz="1200" b="1">
                <a:latin typeface="OpenDyslexic" pitchFamily="50" charset="0"/>
                <a:ea typeface="OpenDyslexic" pitchFamily="50" charset="0"/>
                <a:cs typeface="OpenDyslexic" pitchFamily="50" charset="0"/>
              </a:rPr>
              <a:t>10:00 - </a:t>
            </a:r>
            <a:r>
              <a:rPr lang="en-CA" sz="1200">
                <a:latin typeface="OpenDyslexic" pitchFamily="50" charset="0"/>
                <a:ea typeface="OpenDyslexic" pitchFamily="50" charset="0"/>
                <a:cs typeface="OpenDyslexic" pitchFamily="50" charset="0"/>
              </a:rPr>
              <a:t>About the Project &amp; Methodology</a:t>
            </a:r>
          </a:p>
          <a:p>
            <a:pPr marL="0" indent="0">
              <a:buNone/>
            </a:pPr>
            <a:r>
              <a:rPr lang="en-CA" sz="1200" b="1">
                <a:latin typeface="OpenDyslexic" pitchFamily="50" charset="0"/>
                <a:ea typeface="OpenDyslexic" pitchFamily="50" charset="0"/>
                <a:cs typeface="OpenDyslexic" pitchFamily="50" charset="0"/>
              </a:rPr>
              <a:t>10:05</a:t>
            </a:r>
            <a:r>
              <a:rPr lang="en-CA" sz="1200">
                <a:latin typeface="OpenDyslexic" pitchFamily="50" charset="0"/>
                <a:ea typeface="OpenDyslexic" pitchFamily="50" charset="0"/>
                <a:cs typeface="OpenDyslexic" pitchFamily="50" charset="0"/>
              </a:rPr>
              <a:t> - What we created</a:t>
            </a:r>
          </a:p>
          <a:p>
            <a:pPr marL="0" indent="0">
              <a:buNone/>
            </a:pPr>
            <a:r>
              <a:rPr lang="en-CA" sz="1200" b="1">
                <a:latin typeface="OpenDyslexic" pitchFamily="50" charset="0"/>
                <a:ea typeface="OpenDyslexic" pitchFamily="50" charset="0"/>
                <a:cs typeface="OpenDyslexic" pitchFamily="50" charset="0"/>
              </a:rPr>
              <a:t>10:10</a:t>
            </a:r>
            <a:r>
              <a:rPr lang="en-CA" sz="1200">
                <a:latin typeface="OpenDyslexic" pitchFamily="50" charset="0"/>
                <a:ea typeface="OpenDyslexic" pitchFamily="50" charset="0"/>
                <a:cs typeface="OpenDyslexic" pitchFamily="50" charset="0"/>
              </a:rPr>
              <a:t> -</a:t>
            </a:r>
            <a:r>
              <a:rPr lang="en-CA" sz="1200">
                <a:solidFill>
                  <a:srgbClr val="1800AD"/>
                </a:solidFill>
                <a:latin typeface="OpenDyslexic" pitchFamily="50" charset="0"/>
                <a:ea typeface="OpenDyslexic" pitchFamily="50" charset="0"/>
                <a:cs typeface="OpenDyslexic" pitchFamily="50" charset="0"/>
              </a:rPr>
              <a:t> Teach With the Brains in Mind </a:t>
            </a:r>
          </a:p>
          <a:p>
            <a:pPr marL="0" indent="0">
              <a:buNone/>
            </a:pPr>
            <a:r>
              <a:rPr lang="en-CA" sz="1200" i="1">
                <a:solidFill>
                  <a:srgbClr val="1800AD"/>
                </a:solidFill>
                <a:latin typeface="OpenDyslexic" pitchFamily="50" charset="0"/>
                <a:ea typeface="OpenDyslexic" pitchFamily="50" charset="0"/>
                <a:cs typeface="OpenDyslexic" pitchFamily="50" charset="0"/>
              </a:rPr>
              <a:t>	</a:t>
            </a:r>
            <a:r>
              <a:rPr lang="en-CA" sz="1200" i="1">
                <a:latin typeface="OpenDyslexic" pitchFamily="50" charset="0"/>
                <a:ea typeface="OpenDyslexic" pitchFamily="50" charset="0"/>
                <a:cs typeface="OpenDyslexic" pitchFamily="50" charset="0"/>
              </a:rPr>
              <a:t>Learning Insights Module </a:t>
            </a:r>
          </a:p>
          <a:p>
            <a:pPr marL="0" indent="0">
              <a:buNone/>
            </a:pPr>
            <a:r>
              <a:rPr lang="en-CA" sz="1200" b="1">
                <a:latin typeface="OpenDyslexic" pitchFamily="50" charset="0"/>
                <a:ea typeface="OpenDyslexic" pitchFamily="50" charset="0"/>
                <a:cs typeface="OpenDyslexic" pitchFamily="50" charset="0"/>
              </a:rPr>
              <a:t>10:15</a:t>
            </a:r>
            <a:r>
              <a:rPr lang="en-CA" sz="1200">
                <a:latin typeface="OpenDyslexic" pitchFamily="50" charset="0"/>
                <a:ea typeface="OpenDyslexic" pitchFamily="50" charset="0"/>
                <a:cs typeface="OpenDyslexic" pitchFamily="50" charset="0"/>
              </a:rPr>
              <a:t> - </a:t>
            </a:r>
            <a:r>
              <a:rPr lang="en-CA" sz="1200">
                <a:solidFill>
                  <a:srgbClr val="1800AD"/>
                </a:solidFill>
                <a:latin typeface="OpenDyslexic" pitchFamily="50" charset="0"/>
                <a:ea typeface="OpenDyslexic" pitchFamily="50" charset="0"/>
                <a:cs typeface="OpenDyslexic" pitchFamily="50" charset="0"/>
              </a:rPr>
              <a:t>Teach With the Brains in Mind</a:t>
            </a:r>
          </a:p>
          <a:p>
            <a:pPr marL="0" indent="0">
              <a:buNone/>
            </a:pPr>
            <a:r>
              <a:rPr lang="en-CA" sz="1200" i="1">
                <a:solidFill>
                  <a:srgbClr val="1800AD"/>
                </a:solidFill>
                <a:latin typeface="OpenDyslexic" pitchFamily="50" charset="0"/>
                <a:ea typeface="OpenDyslexic" pitchFamily="50" charset="0"/>
                <a:cs typeface="OpenDyslexic" pitchFamily="50" charset="0"/>
              </a:rPr>
              <a:t>	</a:t>
            </a:r>
            <a:r>
              <a:rPr lang="en-CA" sz="1200" i="1">
                <a:solidFill>
                  <a:schemeClr val="tx1"/>
                </a:solidFill>
                <a:latin typeface="OpenDyslexic" pitchFamily="50" charset="0"/>
                <a:ea typeface="OpenDyslexic" pitchFamily="50" charset="0"/>
                <a:cs typeface="OpenDyslexic" pitchFamily="50" charset="0"/>
              </a:rPr>
              <a:t>Identifying Cues Module</a:t>
            </a:r>
            <a:endParaRPr lang="en-CA" sz="1200">
              <a:solidFill>
                <a:schemeClr val="tx1"/>
              </a:solidFill>
              <a:latin typeface="OpenDyslexic" pitchFamily="50" charset="0"/>
              <a:ea typeface="OpenDyslexic" pitchFamily="50" charset="0"/>
              <a:cs typeface="OpenDyslexic" pitchFamily="50" charset="0"/>
            </a:endParaRPr>
          </a:p>
          <a:p>
            <a:pPr marL="0" indent="0">
              <a:buNone/>
            </a:pPr>
            <a:r>
              <a:rPr lang="en-CA" sz="1200" b="1">
                <a:latin typeface="OpenDyslexic" pitchFamily="50" charset="0"/>
                <a:ea typeface="OpenDyslexic" pitchFamily="50" charset="0"/>
                <a:cs typeface="OpenDyslexic" pitchFamily="50" charset="0"/>
              </a:rPr>
              <a:t>10:50</a:t>
            </a:r>
            <a:r>
              <a:rPr lang="en-CA" sz="1200">
                <a:latin typeface="OpenDyslexic" pitchFamily="50" charset="0"/>
                <a:ea typeface="OpenDyslexic" pitchFamily="50" charset="0"/>
                <a:cs typeface="OpenDyslexic" pitchFamily="50" charset="0"/>
              </a:rPr>
              <a:t> - </a:t>
            </a:r>
            <a:r>
              <a:rPr lang="en-CA" sz="1200">
                <a:solidFill>
                  <a:srgbClr val="1800AD"/>
                </a:solidFill>
                <a:latin typeface="OpenDyslexic" pitchFamily="50" charset="0"/>
                <a:ea typeface="OpenDyslexic" pitchFamily="50" charset="0"/>
                <a:cs typeface="OpenDyslexic" pitchFamily="50" charset="0"/>
              </a:rPr>
              <a:t>Teach With the Brains in Mind</a:t>
            </a:r>
          </a:p>
          <a:p>
            <a:pPr marL="0" indent="0">
              <a:buNone/>
            </a:pPr>
            <a:r>
              <a:rPr lang="en-CA" sz="1200" i="1">
                <a:solidFill>
                  <a:srgbClr val="1800AD"/>
                </a:solidFill>
                <a:latin typeface="OpenDyslexic" pitchFamily="50" charset="0"/>
                <a:ea typeface="OpenDyslexic" pitchFamily="50" charset="0"/>
                <a:cs typeface="OpenDyslexic" pitchFamily="50" charset="0"/>
              </a:rPr>
              <a:t>	</a:t>
            </a:r>
            <a:r>
              <a:rPr lang="en-CA" sz="1200" i="1">
                <a:solidFill>
                  <a:schemeClr val="tx1"/>
                </a:solidFill>
                <a:latin typeface="OpenDyslexic" pitchFamily="50" charset="0"/>
                <a:ea typeface="OpenDyslexic" pitchFamily="50" charset="0"/>
                <a:cs typeface="OpenDyslexic" pitchFamily="50" charset="0"/>
              </a:rPr>
              <a:t>Support Module</a:t>
            </a:r>
            <a:endParaRPr lang="en-CA" sz="1200">
              <a:solidFill>
                <a:schemeClr val="tx1"/>
              </a:solidFill>
              <a:latin typeface="OpenDyslexic" pitchFamily="50" charset="0"/>
              <a:ea typeface="OpenDyslexic" pitchFamily="50" charset="0"/>
              <a:cs typeface="OpenDyslexic" pitchFamily="50" charset="0"/>
            </a:endParaRPr>
          </a:p>
          <a:p>
            <a:pPr marL="0" indent="0">
              <a:buNone/>
            </a:pPr>
            <a:r>
              <a:rPr lang="en-CA" sz="1200" b="1">
                <a:latin typeface="OpenDyslexic" pitchFamily="50" charset="0"/>
                <a:ea typeface="OpenDyslexic" pitchFamily="50" charset="0"/>
                <a:cs typeface="OpenDyslexic" pitchFamily="50" charset="0"/>
              </a:rPr>
              <a:t>10:55</a:t>
            </a:r>
            <a:r>
              <a:rPr lang="en-CA" sz="1200">
                <a:latin typeface="OpenDyslexic" pitchFamily="50" charset="0"/>
                <a:ea typeface="OpenDyslexic" pitchFamily="50" charset="0"/>
                <a:cs typeface="OpenDyslexic" pitchFamily="50" charset="0"/>
              </a:rPr>
              <a:t> - </a:t>
            </a:r>
            <a:r>
              <a:rPr lang="en-CA" sz="1200">
                <a:solidFill>
                  <a:schemeClr val="tx1"/>
                </a:solidFill>
                <a:latin typeface="OpenDyslexic" pitchFamily="50" charset="0"/>
                <a:ea typeface="OpenDyslexic" pitchFamily="50" charset="0"/>
                <a:cs typeface="OpenDyslexic" pitchFamily="50" charset="0"/>
              </a:rPr>
              <a:t>Q&amp;A </a:t>
            </a:r>
          </a:p>
        </p:txBody>
      </p:sp>
    </p:spTree>
    <p:extLst>
      <p:ext uri="{BB962C8B-B14F-4D97-AF65-F5344CB8AC3E}">
        <p14:creationId xmlns:p14="http://schemas.microsoft.com/office/powerpoint/2010/main" val="1087569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8E855C-8868-D1A9-2E6A-6CAC0AAAFE6F}"/>
              </a:ext>
            </a:extLst>
          </p:cNvPr>
          <p:cNvSpPr>
            <a:spLocks noGrp="1"/>
          </p:cNvSpPr>
          <p:nvPr/>
        </p:nvSpPr>
        <p:spPr>
          <a:xfrm>
            <a:off x="2460979" y="495487"/>
            <a:ext cx="4222042" cy="1506014"/>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 sz="2400">
                <a:solidFill>
                  <a:srgbClr val="21269D"/>
                </a:solidFill>
                <a:latin typeface="OpenDyslexic" pitchFamily="50" charset="0"/>
                <a:ea typeface="OpenDyslexic" pitchFamily="50" charset="0"/>
                <a:cs typeface="OpenDyslexic" pitchFamily="50" charset="0"/>
              </a:rPr>
              <a:t>WHY IS THIS RESEARCH IMPORTANT AND RELEVANT?</a:t>
            </a:r>
            <a:endParaRPr lang="en-US" sz="2400">
              <a:solidFill>
                <a:srgbClr val="21269D"/>
              </a:solidFill>
              <a:latin typeface="OpenDyslexic" pitchFamily="50" charset="0"/>
              <a:ea typeface="OpenDyslexic" pitchFamily="50" charset="0"/>
              <a:cs typeface="OpenDyslexic" pitchFamily="50" charset="0"/>
            </a:endParaRPr>
          </a:p>
        </p:txBody>
      </p:sp>
      <p:sp>
        <p:nvSpPr>
          <p:cNvPr id="7" name="Subtitle 3">
            <a:extLst>
              <a:ext uri="{FF2B5EF4-FFF2-40B4-BE49-F238E27FC236}">
                <a16:creationId xmlns:a16="http://schemas.microsoft.com/office/drawing/2014/main" id="{2D13CE38-4DAD-FF49-55C6-93FB19A07EF5}"/>
              </a:ext>
            </a:extLst>
          </p:cNvPr>
          <p:cNvSpPr>
            <a:spLocks noGrp="1"/>
          </p:cNvSpPr>
          <p:nvPr/>
        </p:nvSpPr>
        <p:spPr>
          <a:xfrm>
            <a:off x="1010652" y="3935508"/>
            <a:ext cx="7252266" cy="382020"/>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1pPr>
            <a:lvl2pPr marL="914400" marR="0" lvl="1"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2pPr>
            <a:lvl3pPr marL="1371600" marR="0" lvl="2"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3pPr>
            <a:lvl4pPr marL="1828800" marR="0" lvl="3"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4pPr>
            <a:lvl5pPr marL="2286000" marR="0" lvl="4"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5pPr>
            <a:lvl6pPr marL="2743200" marR="0" lvl="5"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6pPr>
            <a:lvl7pPr marL="3200400" marR="0" lvl="6"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7pPr>
            <a:lvl8pPr marL="3657600" marR="0" lvl="7"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8pPr>
            <a:lvl9pPr marL="4114800" marR="0" lvl="8" indent="-317500" algn="r" rtl="0">
              <a:lnSpc>
                <a:spcPct val="115000"/>
              </a:lnSpc>
              <a:spcBef>
                <a:spcPts val="0"/>
              </a:spcBef>
              <a:spcAft>
                <a:spcPts val="0"/>
              </a:spcAft>
              <a:buClr>
                <a:schemeClr val="dk1"/>
              </a:buClr>
              <a:buSzPts val="1400"/>
              <a:buFont typeface="Albert Sans Medium"/>
              <a:buNone/>
              <a:defRPr sz="1400" b="0" i="0" u="none" strike="noStrike" cap="none">
                <a:solidFill>
                  <a:schemeClr val="dk1"/>
                </a:solidFill>
                <a:latin typeface="Albert Sans Medium"/>
                <a:ea typeface="Albert Sans Medium"/>
                <a:cs typeface="Albert Sans Medium"/>
                <a:sym typeface="Albert Sans Medium"/>
              </a:defRPr>
            </a:lvl9pPr>
          </a:lstStyle>
          <a:p>
            <a:pPr>
              <a:lnSpc>
                <a:spcPct val="114999"/>
              </a:lnSpc>
            </a:pPr>
            <a:r>
              <a:rPr lang="en" sz="1050" b="1">
                <a:solidFill>
                  <a:schemeClr val="bg2">
                    <a:lumMod val="49000"/>
                  </a:schemeClr>
                </a:solidFill>
                <a:latin typeface="OpenDyslexic" pitchFamily="50" charset="0"/>
                <a:ea typeface="OpenDyslexic" pitchFamily="50" charset="0"/>
                <a:cs typeface="OpenDyslexic" pitchFamily="50" charset="0"/>
              </a:rPr>
              <a:t>Neurodivergent Students in Computer Science: Fit with Friction</a:t>
            </a:r>
            <a:endParaRPr lang="en-US" sz="1050">
              <a:solidFill>
                <a:schemeClr val="bg2">
                  <a:lumMod val="49000"/>
                </a:schemeClr>
              </a:solidFill>
              <a:latin typeface="OpenDyslexic" pitchFamily="50" charset="0"/>
              <a:ea typeface="OpenDyslexic" pitchFamily="50" charset="0"/>
              <a:cs typeface="OpenDyslexic" pitchFamily="50" charset="0"/>
            </a:endParaRPr>
          </a:p>
        </p:txBody>
      </p:sp>
      <p:pic>
        <p:nvPicPr>
          <p:cNvPr id="8" name="Picture 7">
            <a:extLst>
              <a:ext uri="{FF2B5EF4-FFF2-40B4-BE49-F238E27FC236}">
                <a16:creationId xmlns:a16="http://schemas.microsoft.com/office/drawing/2014/main" id="{58826327-78EB-9D5E-E550-55917A415425}"/>
              </a:ext>
            </a:extLst>
          </p:cNvPr>
          <p:cNvPicPr>
            <a:picLocks noChangeAspect="1"/>
          </p:cNvPicPr>
          <p:nvPr/>
        </p:nvPicPr>
        <p:blipFill>
          <a:blip r:embed="rId4"/>
          <a:stretch>
            <a:fillRect/>
          </a:stretch>
        </p:blipFill>
        <p:spPr>
          <a:xfrm>
            <a:off x="1375137" y="2109569"/>
            <a:ext cx="6282665" cy="1398271"/>
          </a:xfrm>
          <a:prstGeom prst="rect">
            <a:avLst/>
          </a:prstGeom>
        </p:spPr>
      </p:pic>
    </p:spTree>
    <p:extLst>
      <p:ext uri="{BB962C8B-B14F-4D97-AF65-F5344CB8AC3E}">
        <p14:creationId xmlns:p14="http://schemas.microsoft.com/office/powerpoint/2010/main" val="275137436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A8432F-90F6-D117-5B0A-437EF1CC00EA}"/>
              </a:ext>
            </a:extLst>
          </p:cNvPr>
          <p:cNvSpPr txBox="1"/>
          <p:nvPr/>
        </p:nvSpPr>
        <p:spPr>
          <a:xfrm>
            <a:off x="1842415" y="2937978"/>
            <a:ext cx="5237254" cy="160813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100">
                <a:latin typeface="OpenDyslexic" pitchFamily="50" charset="0"/>
                <a:ea typeface="OpenDyslexic" pitchFamily="50" charset="0"/>
                <a:cs typeface="OpenDyslexic" pitchFamily="50" charset="0"/>
              </a:rPr>
              <a:t>Many neurodivergent students are naturally drawn to computing and tech-related fields due to their structured, logical, and predictable nature.</a:t>
            </a:r>
          </a:p>
          <a:p>
            <a:endParaRPr lang="en-US" sz="1100">
              <a:latin typeface="OpenDyslexic" pitchFamily="50" charset="0"/>
              <a:ea typeface="OpenDyslexic" pitchFamily="50" charset="0"/>
              <a:cs typeface="OpenDyslexic" pitchFamily="50" charset="0"/>
            </a:endParaRPr>
          </a:p>
          <a:p>
            <a:r>
              <a:rPr lang="en-US" sz="1050" i="1">
                <a:latin typeface="OpenDyslexic" pitchFamily="50" charset="0"/>
                <a:ea typeface="OpenDyslexic" pitchFamily="50" charset="0"/>
                <a:cs typeface="OpenDyslexic" pitchFamily="50" charset="0"/>
              </a:rPr>
              <a:t>The cognitive fit is strong, but social and executive demands may create barriers to success.</a:t>
            </a:r>
          </a:p>
          <a:p>
            <a:endParaRPr lang="en-US" sz="1100">
              <a:latin typeface="OpenDyslexic" pitchFamily="50" charset="0"/>
              <a:ea typeface="OpenDyslexic" pitchFamily="50" charset="0"/>
              <a:cs typeface="OpenDyslexic" pitchFamily="50" charset="0"/>
            </a:endParaRPr>
          </a:p>
        </p:txBody>
      </p:sp>
      <p:grpSp>
        <p:nvGrpSpPr>
          <p:cNvPr id="5" name="Google Shape;1037;p47">
            <a:extLst>
              <a:ext uri="{FF2B5EF4-FFF2-40B4-BE49-F238E27FC236}">
                <a16:creationId xmlns:a16="http://schemas.microsoft.com/office/drawing/2014/main" id="{32539D27-0E82-FDF5-3EC0-292BFD6BC18C}"/>
              </a:ext>
            </a:extLst>
          </p:cNvPr>
          <p:cNvGrpSpPr/>
          <p:nvPr/>
        </p:nvGrpSpPr>
        <p:grpSpPr>
          <a:xfrm rot="5400000" flipH="1">
            <a:off x="4520206" y="1922718"/>
            <a:ext cx="555131" cy="857100"/>
            <a:chOff x="471975" y="2728100"/>
            <a:chExt cx="778275" cy="1628575"/>
          </a:xfrm>
          <a:solidFill>
            <a:srgbClr val="FFEB33"/>
          </a:solidFill>
        </p:grpSpPr>
        <p:sp>
          <p:nvSpPr>
            <p:cNvPr id="6" name="Google Shape;1038;p47">
              <a:extLst>
                <a:ext uri="{FF2B5EF4-FFF2-40B4-BE49-F238E27FC236}">
                  <a16:creationId xmlns:a16="http://schemas.microsoft.com/office/drawing/2014/main" id="{1D6EC730-886E-73C9-8A81-A7806055570E}"/>
                </a:ext>
              </a:extLst>
            </p:cNvPr>
            <p:cNvSpPr/>
            <p:nvPr/>
          </p:nvSpPr>
          <p:spPr>
            <a:xfrm>
              <a:off x="597675" y="2728100"/>
              <a:ext cx="23150" cy="183950"/>
            </a:xfrm>
            <a:custGeom>
              <a:avLst/>
              <a:gdLst/>
              <a:ahLst/>
              <a:cxnLst/>
              <a:rect l="l" t="t" r="r" b="b"/>
              <a:pathLst>
                <a:path w="926" h="7358" extrusionOk="0">
                  <a:moveTo>
                    <a:pt x="481" y="0"/>
                  </a:moveTo>
                  <a:cubicBezTo>
                    <a:pt x="186" y="0"/>
                    <a:pt x="1" y="222"/>
                    <a:pt x="1" y="444"/>
                  </a:cubicBezTo>
                  <a:lnTo>
                    <a:pt x="1" y="6877"/>
                  </a:lnTo>
                  <a:cubicBezTo>
                    <a:pt x="1" y="7172"/>
                    <a:pt x="223" y="7357"/>
                    <a:pt x="481" y="7357"/>
                  </a:cubicBezTo>
                  <a:cubicBezTo>
                    <a:pt x="740" y="7357"/>
                    <a:pt x="925" y="7172"/>
                    <a:pt x="925" y="6877"/>
                  </a:cubicBezTo>
                  <a:lnTo>
                    <a:pt x="925" y="444"/>
                  </a:lnTo>
                  <a:cubicBezTo>
                    <a:pt x="925" y="185"/>
                    <a:pt x="703" y="0"/>
                    <a:pt x="481"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7" name="Google Shape;1039;p47">
              <a:extLst>
                <a:ext uri="{FF2B5EF4-FFF2-40B4-BE49-F238E27FC236}">
                  <a16:creationId xmlns:a16="http://schemas.microsoft.com/office/drawing/2014/main" id="{D5656AF8-22ED-88F2-1E2B-74703CA8D73D}"/>
                </a:ext>
              </a:extLst>
            </p:cNvPr>
            <p:cNvSpPr/>
            <p:nvPr/>
          </p:nvSpPr>
          <p:spPr>
            <a:xfrm>
              <a:off x="518200" y="2808500"/>
              <a:ext cx="183950" cy="23125"/>
            </a:xfrm>
            <a:custGeom>
              <a:avLst/>
              <a:gdLst/>
              <a:ahLst/>
              <a:cxnLst/>
              <a:rect l="l" t="t" r="r" b="b"/>
              <a:pathLst>
                <a:path w="7358" h="925" extrusionOk="0">
                  <a:moveTo>
                    <a:pt x="444" y="1"/>
                  </a:moveTo>
                  <a:cubicBezTo>
                    <a:pt x="185" y="1"/>
                    <a:pt x="0" y="259"/>
                    <a:pt x="0" y="481"/>
                  </a:cubicBezTo>
                  <a:cubicBezTo>
                    <a:pt x="0" y="740"/>
                    <a:pt x="222" y="925"/>
                    <a:pt x="444" y="925"/>
                  </a:cubicBezTo>
                  <a:lnTo>
                    <a:pt x="6877" y="925"/>
                  </a:lnTo>
                  <a:cubicBezTo>
                    <a:pt x="7099" y="925"/>
                    <a:pt x="7284" y="740"/>
                    <a:pt x="7357" y="481"/>
                  </a:cubicBezTo>
                  <a:cubicBezTo>
                    <a:pt x="7357" y="185"/>
                    <a:pt x="7099" y="1"/>
                    <a:pt x="6877" y="1"/>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8" name="Google Shape;1040;p47">
              <a:extLst>
                <a:ext uri="{FF2B5EF4-FFF2-40B4-BE49-F238E27FC236}">
                  <a16:creationId xmlns:a16="http://schemas.microsoft.com/office/drawing/2014/main" id="{284AAF27-BC18-FB7D-C792-5C9EEC6E7466}"/>
                </a:ext>
              </a:extLst>
            </p:cNvPr>
            <p:cNvSpPr/>
            <p:nvPr/>
          </p:nvSpPr>
          <p:spPr>
            <a:xfrm>
              <a:off x="1159625" y="2946225"/>
              <a:ext cx="20375" cy="161775"/>
            </a:xfrm>
            <a:custGeom>
              <a:avLst/>
              <a:gdLst/>
              <a:ahLst/>
              <a:cxnLst/>
              <a:rect l="l" t="t" r="r" b="b"/>
              <a:pathLst>
                <a:path w="815" h="6471" extrusionOk="0">
                  <a:moveTo>
                    <a:pt x="408" y="0"/>
                  </a:moveTo>
                  <a:cubicBezTo>
                    <a:pt x="186" y="0"/>
                    <a:pt x="1" y="185"/>
                    <a:pt x="1" y="407"/>
                  </a:cubicBezTo>
                  <a:lnTo>
                    <a:pt x="1" y="6063"/>
                  </a:lnTo>
                  <a:cubicBezTo>
                    <a:pt x="1" y="6285"/>
                    <a:pt x="186" y="6470"/>
                    <a:pt x="408" y="6470"/>
                  </a:cubicBezTo>
                  <a:cubicBezTo>
                    <a:pt x="629" y="6470"/>
                    <a:pt x="814" y="6285"/>
                    <a:pt x="814" y="6063"/>
                  </a:cubicBezTo>
                  <a:lnTo>
                    <a:pt x="814" y="407"/>
                  </a:lnTo>
                  <a:cubicBezTo>
                    <a:pt x="814" y="185"/>
                    <a:pt x="629" y="0"/>
                    <a:pt x="408"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9" name="Google Shape;1041;p47">
              <a:extLst>
                <a:ext uri="{FF2B5EF4-FFF2-40B4-BE49-F238E27FC236}">
                  <a16:creationId xmlns:a16="http://schemas.microsoft.com/office/drawing/2014/main" id="{7CEE18F0-6018-271A-2204-D32B489B0EDE}"/>
                </a:ext>
              </a:extLst>
            </p:cNvPr>
            <p:cNvSpPr/>
            <p:nvPr/>
          </p:nvSpPr>
          <p:spPr>
            <a:xfrm>
              <a:off x="1088475" y="3016450"/>
              <a:ext cx="161775" cy="21300"/>
            </a:xfrm>
            <a:custGeom>
              <a:avLst/>
              <a:gdLst/>
              <a:ahLst/>
              <a:cxnLst/>
              <a:rect l="l" t="t" r="r" b="b"/>
              <a:pathLst>
                <a:path w="6471" h="852" extrusionOk="0">
                  <a:moveTo>
                    <a:pt x="444" y="1"/>
                  </a:moveTo>
                  <a:cubicBezTo>
                    <a:pt x="185" y="1"/>
                    <a:pt x="0" y="186"/>
                    <a:pt x="0" y="445"/>
                  </a:cubicBezTo>
                  <a:cubicBezTo>
                    <a:pt x="0" y="666"/>
                    <a:pt x="185" y="851"/>
                    <a:pt x="444" y="851"/>
                  </a:cubicBezTo>
                  <a:lnTo>
                    <a:pt x="6100" y="851"/>
                  </a:lnTo>
                  <a:cubicBezTo>
                    <a:pt x="6285" y="851"/>
                    <a:pt x="6470" y="666"/>
                    <a:pt x="6470" y="445"/>
                  </a:cubicBezTo>
                  <a:cubicBezTo>
                    <a:pt x="6470" y="186"/>
                    <a:pt x="6285" y="1"/>
                    <a:pt x="6063" y="1"/>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0" name="Google Shape;1042;p47">
              <a:extLst>
                <a:ext uri="{FF2B5EF4-FFF2-40B4-BE49-F238E27FC236}">
                  <a16:creationId xmlns:a16="http://schemas.microsoft.com/office/drawing/2014/main" id="{478C7897-60E9-1B9D-D647-106174C364E8}"/>
                </a:ext>
              </a:extLst>
            </p:cNvPr>
            <p:cNvSpPr/>
            <p:nvPr/>
          </p:nvSpPr>
          <p:spPr>
            <a:xfrm>
              <a:off x="598600" y="3176825"/>
              <a:ext cx="469550" cy="1179850"/>
            </a:xfrm>
            <a:custGeom>
              <a:avLst/>
              <a:gdLst/>
              <a:ahLst/>
              <a:cxnLst/>
              <a:rect l="l" t="t" r="r" b="b"/>
              <a:pathLst>
                <a:path w="18782" h="47194" extrusionOk="0">
                  <a:moveTo>
                    <a:pt x="9377" y="0"/>
                  </a:moveTo>
                  <a:cubicBezTo>
                    <a:pt x="9225" y="0"/>
                    <a:pt x="9077" y="56"/>
                    <a:pt x="8985" y="167"/>
                  </a:cubicBezTo>
                  <a:lnTo>
                    <a:pt x="186" y="10334"/>
                  </a:lnTo>
                  <a:cubicBezTo>
                    <a:pt x="38" y="10482"/>
                    <a:pt x="1" y="10703"/>
                    <a:pt x="112" y="10888"/>
                  </a:cubicBezTo>
                  <a:cubicBezTo>
                    <a:pt x="186" y="11073"/>
                    <a:pt x="370" y="11221"/>
                    <a:pt x="592" y="11221"/>
                  </a:cubicBezTo>
                  <a:lnTo>
                    <a:pt x="4437" y="11221"/>
                  </a:lnTo>
                  <a:lnTo>
                    <a:pt x="4437" y="46639"/>
                  </a:lnTo>
                  <a:cubicBezTo>
                    <a:pt x="4437" y="46972"/>
                    <a:pt x="4733" y="47194"/>
                    <a:pt x="4992" y="47194"/>
                  </a:cubicBezTo>
                  <a:cubicBezTo>
                    <a:pt x="5288" y="47194"/>
                    <a:pt x="5509" y="46972"/>
                    <a:pt x="5509" y="46602"/>
                  </a:cubicBezTo>
                  <a:lnTo>
                    <a:pt x="5509" y="10666"/>
                  </a:lnTo>
                  <a:cubicBezTo>
                    <a:pt x="5509" y="10334"/>
                    <a:pt x="5214" y="10112"/>
                    <a:pt x="4955" y="10112"/>
                  </a:cubicBezTo>
                  <a:lnTo>
                    <a:pt x="1701" y="10112"/>
                  </a:lnTo>
                  <a:lnTo>
                    <a:pt x="9354" y="1313"/>
                  </a:lnTo>
                  <a:lnTo>
                    <a:pt x="16970" y="10112"/>
                  </a:lnTo>
                  <a:lnTo>
                    <a:pt x="13606" y="10112"/>
                  </a:lnTo>
                  <a:cubicBezTo>
                    <a:pt x="13273" y="10112"/>
                    <a:pt x="13051" y="10371"/>
                    <a:pt x="13051" y="10666"/>
                  </a:cubicBezTo>
                  <a:lnTo>
                    <a:pt x="13051" y="36250"/>
                  </a:lnTo>
                  <a:cubicBezTo>
                    <a:pt x="13051" y="36583"/>
                    <a:pt x="13310" y="36805"/>
                    <a:pt x="13606" y="36805"/>
                  </a:cubicBezTo>
                  <a:cubicBezTo>
                    <a:pt x="13902" y="36805"/>
                    <a:pt x="14161" y="36546"/>
                    <a:pt x="14161" y="36250"/>
                  </a:cubicBezTo>
                  <a:lnTo>
                    <a:pt x="14161" y="11221"/>
                  </a:lnTo>
                  <a:lnTo>
                    <a:pt x="18153" y="11221"/>
                  </a:lnTo>
                  <a:cubicBezTo>
                    <a:pt x="18412" y="11221"/>
                    <a:pt x="18597" y="11073"/>
                    <a:pt x="18671" y="10888"/>
                  </a:cubicBezTo>
                  <a:cubicBezTo>
                    <a:pt x="18782" y="10703"/>
                    <a:pt x="18708" y="10482"/>
                    <a:pt x="18597" y="10334"/>
                  </a:cubicBezTo>
                  <a:lnTo>
                    <a:pt x="9798" y="167"/>
                  </a:lnTo>
                  <a:cubicBezTo>
                    <a:pt x="9687" y="56"/>
                    <a:pt x="9530" y="0"/>
                    <a:pt x="9377"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1" name="Google Shape;1043;p47">
              <a:extLst>
                <a:ext uri="{FF2B5EF4-FFF2-40B4-BE49-F238E27FC236}">
                  <a16:creationId xmlns:a16="http://schemas.microsoft.com/office/drawing/2014/main" id="{C2C3D99A-7EE6-C347-B75B-27BBF1EE8B38}"/>
                </a:ext>
              </a:extLst>
            </p:cNvPr>
            <p:cNvSpPr/>
            <p:nvPr/>
          </p:nvSpPr>
          <p:spPr>
            <a:xfrm>
              <a:off x="1143925" y="3401400"/>
              <a:ext cx="49925" cy="49500"/>
            </a:xfrm>
            <a:custGeom>
              <a:avLst/>
              <a:gdLst/>
              <a:ahLst/>
              <a:cxnLst/>
              <a:rect l="l" t="t" r="r" b="b"/>
              <a:pathLst>
                <a:path w="1997" h="1980" extrusionOk="0">
                  <a:moveTo>
                    <a:pt x="587" y="0"/>
                  </a:moveTo>
                  <a:cubicBezTo>
                    <a:pt x="467" y="0"/>
                    <a:pt x="341" y="46"/>
                    <a:pt x="222" y="131"/>
                  </a:cubicBezTo>
                  <a:cubicBezTo>
                    <a:pt x="0" y="316"/>
                    <a:pt x="0" y="648"/>
                    <a:pt x="185" y="870"/>
                  </a:cubicBezTo>
                  <a:lnTo>
                    <a:pt x="1036" y="1794"/>
                  </a:lnTo>
                  <a:cubicBezTo>
                    <a:pt x="1184" y="1942"/>
                    <a:pt x="1294" y="1979"/>
                    <a:pt x="1442" y="1979"/>
                  </a:cubicBezTo>
                  <a:cubicBezTo>
                    <a:pt x="1590" y="1979"/>
                    <a:pt x="1738" y="1942"/>
                    <a:pt x="1775" y="1868"/>
                  </a:cubicBezTo>
                  <a:cubicBezTo>
                    <a:pt x="1997" y="1683"/>
                    <a:pt x="1997" y="1351"/>
                    <a:pt x="1812" y="1129"/>
                  </a:cubicBezTo>
                  <a:lnTo>
                    <a:pt x="962" y="205"/>
                  </a:lnTo>
                  <a:cubicBezTo>
                    <a:pt x="862" y="64"/>
                    <a:pt x="729" y="0"/>
                    <a:pt x="587"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2" name="Google Shape;1044;p47">
              <a:extLst>
                <a:ext uri="{FF2B5EF4-FFF2-40B4-BE49-F238E27FC236}">
                  <a16:creationId xmlns:a16="http://schemas.microsoft.com/office/drawing/2014/main" id="{162846D2-4F42-C114-E239-30EA80981251}"/>
                </a:ext>
              </a:extLst>
            </p:cNvPr>
            <p:cNvSpPr/>
            <p:nvPr/>
          </p:nvSpPr>
          <p:spPr>
            <a:xfrm>
              <a:off x="882350" y="3103675"/>
              <a:ext cx="247725" cy="275125"/>
            </a:xfrm>
            <a:custGeom>
              <a:avLst/>
              <a:gdLst/>
              <a:ahLst/>
              <a:cxnLst/>
              <a:rect l="l" t="t" r="r" b="b"/>
              <a:pathLst>
                <a:path w="9909" h="11005" extrusionOk="0">
                  <a:moveTo>
                    <a:pt x="588" y="1"/>
                  </a:moveTo>
                  <a:cubicBezTo>
                    <a:pt x="460" y="1"/>
                    <a:pt x="328" y="47"/>
                    <a:pt x="223" y="135"/>
                  </a:cubicBezTo>
                  <a:cubicBezTo>
                    <a:pt x="1" y="320"/>
                    <a:pt x="1" y="616"/>
                    <a:pt x="186" y="875"/>
                  </a:cubicBezTo>
                  <a:lnTo>
                    <a:pt x="1923" y="2871"/>
                  </a:lnTo>
                  <a:cubicBezTo>
                    <a:pt x="2071" y="2982"/>
                    <a:pt x="2219" y="3056"/>
                    <a:pt x="2330" y="3056"/>
                  </a:cubicBezTo>
                  <a:cubicBezTo>
                    <a:pt x="2478" y="3056"/>
                    <a:pt x="2626" y="2982"/>
                    <a:pt x="2663" y="2908"/>
                  </a:cubicBezTo>
                  <a:cubicBezTo>
                    <a:pt x="2884" y="2723"/>
                    <a:pt x="2884" y="2390"/>
                    <a:pt x="2700" y="2168"/>
                  </a:cubicBezTo>
                  <a:lnTo>
                    <a:pt x="962" y="172"/>
                  </a:lnTo>
                  <a:cubicBezTo>
                    <a:pt x="865" y="56"/>
                    <a:pt x="728" y="1"/>
                    <a:pt x="588" y="1"/>
                  </a:cubicBezTo>
                  <a:close/>
                  <a:moveTo>
                    <a:pt x="4085" y="3960"/>
                  </a:moveTo>
                  <a:cubicBezTo>
                    <a:pt x="3961" y="3960"/>
                    <a:pt x="3836" y="4006"/>
                    <a:pt x="3735" y="4091"/>
                  </a:cubicBezTo>
                  <a:cubicBezTo>
                    <a:pt x="3513" y="4276"/>
                    <a:pt x="3513" y="4609"/>
                    <a:pt x="3698" y="4830"/>
                  </a:cubicBezTo>
                  <a:lnTo>
                    <a:pt x="5435" y="6827"/>
                  </a:lnTo>
                  <a:cubicBezTo>
                    <a:pt x="5583" y="6975"/>
                    <a:pt x="5731" y="7012"/>
                    <a:pt x="5842" y="7012"/>
                  </a:cubicBezTo>
                  <a:cubicBezTo>
                    <a:pt x="5990" y="7012"/>
                    <a:pt x="6138" y="6975"/>
                    <a:pt x="6175" y="6864"/>
                  </a:cubicBezTo>
                  <a:cubicBezTo>
                    <a:pt x="6397" y="6679"/>
                    <a:pt x="6397" y="6383"/>
                    <a:pt x="6212" y="6124"/>
                  </a:cubicBezTo>
                  <a:lnTo>
                    <a:pt x="4474" y="4165"/>
                  </a:lnTo>
                  <a:cubicBezTo>
                    <a:pt x="4374" y="4025"/>
                    <a:pt x="4230" y="3960"/>
                    <a:pt x="4085" y="3960"/>
                  </a:cubicBezTo>
                  <a:close/>
                  <a:moveTo>
                    <a:pt x="7612" y="7949"/>
                  </a:moveTo>
                  <a:cubicBezTo>
                    <a:pt x="7484" y="7949"/>
                    <a:pt x="7353" y="7996"/>
                    <a:pt x="7247" y="8084"/>
                  </a:cubicBezTo>
                  <a:cubicBezTo>
                    <a:pt x="7025" y="8269"/>
                    <a:pt x="7025" y="8601"/>
                    <a:pt x="7173" y="8823"/>
                  </a:cubicBezTo>
                  <a:lnTo>
                    <a:pt x="8948" y="10820"/>
                  </a:lnTo>
                  <a:cubicBezTo>
                    <a:pt x="9096" y="10931"/>
                    <a:pt x="9243" y="11004"/>
                    <a:pt x="9354" y="11004"/>
                  </a:cubicBezTo>
                  <a:cubicBezTo>
                    <a:pt x="9465" y="11004"/>
                    <a:pt x="9613" y="10931"/>
                    <a:pt x="9687" y="10857"/>
                  </a:cubicBezTo>
                  <a:cubicBezTo>
                    <a:pt x="9909" y="10672"/>
                    <a:pt x="9909" y="10339"/>
                    <a:pt x="9724" y="10117"/>
                  </a:cubicBezTo>
                  <a:lnTo>
                    <a:pt x="7986" y="8121"/>
                  </a:lnTo>
                  <a:cubicBezTo>
                    <a:pt x="7890" y="8005"/>
                    <a:pt x="7753" y="7949"/>
                    <a:pt x="7612" y="7949"/>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3" name="Google Shape;1045;p47">
              <a:extLst>
                <a:ext uri="{FF2B5EF4-FFF2-40B4-BE49-F238E27FC236}">
                  <a16:creationId xmlns:a16="http://schemas.microsoft.com/office/drawing/2014/main" id="{8A474005-1047-0D6C-9402-A7494A41BA34}"/>
                </a:ext>
              </a:extLst>
            </p:cNvPr>
            <p:cNvSpPr/>
            <p:nvPr/>
          </p:nvSpPr>
          <p:spPr>
            <a:xfrm>
              <a:off x="799175" y="3030800"/>
              <a:ext cx="70275" cy="49450"/>
            </a:xfrm>
            <a:custGeom>
              <a:avLst/>
              <a:gdLst/>
              <a:ahLst/>
              <a:cxnLst/>
              <a:rect l="l" t="t" r="r" b="b"/>
              <a:pathLst>
                <a:path w="2811" h="1978" extrusionOk="0">
                  <a:moveTo>
                    <a:pt x="1387" y="0"/>
                  </a:moveTo>
                  <a:cubicBezTo>
                    <a:pt x="1239" y="0"/>
                    <a:pt x="1091" y="55"/>
                    <a:pt x="999" y="166"/>
                  </a:cubicBezTo>
                  <a:lnTo>
                    <a:pt x="185" y="1091"/>
                  </a:lnTo>
                  <a:cubicBezTo>
                    <a:pt x="0" y="1276"/>
                    <a:pt x="0" y="1645"/>
                    <a:pt x="222" y="1830"/>
                  </a:cubicBezTo>
                  <a:cubicBezTo>
                    <a:pt x="310" y="1918"/>
                    <a:pt x="441" y="1964"/>
                    <a:pt x="573" y="1964"/>
                  </a:cubicBezTo>
                  <a:cubicBezTo>
                    <a:pt x="718" y="1964"/>
                    <a:pt x="865" y="1909"/>
                    <a:pt x="962" y="1793"/>
                  </a:cubicBezTo>
                  <a:lnTo>
                    <a:pt x="1368" y="1349"/>
                  </a:lnTo>
                  <a:lnTo>
                    <a:pt x="1775" y="1793"/>
                  </a:lnTo>
                  <a:cubicBezTo>
                    <a:pt x="1923" y="1941"/>
                    <a:pt x="2071" y="1978"/>
                    <a:pt x="2219" y="1978"/>
                  </a:cubicBezTo>
                  <a:cubicBezTo>
                    <a:pt x="2293" y="1978"/>
                    <a:pt x="2440" y="1941"/>
                    <a:pt x="2588" y="1830"/>
                  </a:cubicBezTo>
                  <a:cubicBezTo>
                    <a:pt x="2810" y="1645"/>
                    <a:pt x="2810" y="1349"/>
                    <a:pt x="2625" y="1091"/>
                  </a:cubicBezTo>
                  <a:lnTo>
                    <a:pt x="1775" y="166"/>
                  </a:lnTo>
                  <a:cubicBezTo>
                    <a:pt x="1683" y="55"/>
                    <a:pt x="1535" y="0"/>
                    <a:pt x="1387"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4" name="Google Shape;1046;p47">
              <a:extLst>
                <a:ext uri="{FF2B5EF4-FFF2-40B4-BE49-F238E27FC236}">
                  <a16:creationId xmlns:a16="http://schemas.microsoft.com/office/drawing/2014/main" id="{F80DB1B4-2E87-6FCF-43B4-8E62EE72E2E7}"/>
                </a:ext>
              </a:extLst>
            </p:cNvPr>
            <p:cNvSpPr/>
            <p:nvPr/>
          </p:nvSpPr>
          <p:spPr>
            <a:xfrm>
              <a:off x="535750" y="3103675"/>
              <a:ext cx="246800" cy="275125"/>
            </a:xfrm>
            <a:custGeom>
              <a:avLst/>
              <a:gdLst/>
              <a:ahLst/>
              <a:cxnLst/>
              <a:rect l="l" t="t" r="r" b="b"/>
              <a:pathLst>
                <a:path w="9872" h="11005" extrusionOk="0">
                  <a:moveTo>
                    <a:pt x="9299" y="1"/>
                  </a:moveTo>
                  <a:cubicBezTo>
                    <a:pt x="9154" y="1"/>
                    <a:pt x="9007" y="56"/>
                    <a:pt x="8911" y="172"/>
                  </a:cubicBezTo>
                  <a:lnTo>
                    <a:pt x="7136" y="2168"/>
                  </a:lnTo>
                  <a:cubicBezTo>
                    <a:pt x="6951" y="2353"/>
                    <a:pt x="6951" y="2723"/>
                    <a:pt x="7210" y="2908"/>
                  </a:cubicBezTo>
                  <a:cubicBezTo>
                    <a:pt x="7321" y="2982"/>
                    <a:pt x="7432" y="3056"/>
                    <a:pt x="7580" y="3056"/>
                  </a:cubicBezTo>
                  <a:cubicBezTo>
                    <a:pt x="7728" y="3056"/>
                    <a:pt x="7876" y="2982"/>
                    <a:pt x="7949" y="2871"/>
                  </a:cubicBezTo>
                  <a:lnTo>
                    <a:pt x="9687" y="875"/>
                  </a:lnTo>
                  <a:cubicBezTo>
                    <a:pt x="9872" y="690"/>
                    <a:pt x="9872" y="320"/>
                    <a:pt x="9650" y="135"/>
                  </a:cubicBezTo>
                  <a:cubicBezTo>
                    <a:pt x="9562" y="47"/>
                    <a:pt x="9432" y="1"/>
                    <a:pt x="9299" y="1"/>
                  </a:cubicBezTo>
                  <a:close/>
                  <a:moveTo>
                    <a:pt x="5824" y="3957"/>
                  </a:moveTo>
                  <a:cubicBezTo>
                    <a:pt x="5679" y="3957"/>
                    <a:pt x="5532" y="4012"/>
                    <a:pt x="5435" y="4128"/>
                  </a:cubicBezTo>
                  <a:lnTo>
                    <a:pt x="3661" y="6124"/>
                  </a:lnTo>
                  <a:cubicBezTo>
                    <a:pt x="3513" y="6309"/>
                    <a:pt x="3513" y="6679"/>
                    <a:pt x="3735" y="6864"/>
                  </a:cubicBezTo>
                  <a:cubicBezTo>
                    <a:pt x="3883" y="6975"/>
                    <a:pt x="3957" y="7012"/>
                    <a:pt x="4105" y="7012"/>
                  </a:cubicBezTo>
                  <a:cubicBezTo>
                    <a:pt x="4252" y="7012"/>
                    <a:pt x="4363" y="6938"/>
                    <a:pt x="4474" y="6827"/>
                  </a:cubicBezTo>
                  <a:lnTo>
                    <a:pt x="6212" y="4830"/>
                  </a:lnTo>
                  <a:cubicBezTo>
                    <a:pt x="6397" y="4646"/>
                    <a:pt x="6397" y="4276"/>
                    <a:pt x="6175" y="4091"/>
                  </a:cubicBezTo>
                  <a:cubicBezTo>
                    <a:pt x="6087" y="4003"/>
                    <a:pt x="5956" y="3957"/>
                    <a:pt x="5824" y="3957"/>
                  </a:cubicBezTo>
                  <a:close/>
                  <a:moveTo>
                    <a:pt x="2312" y="7949"/>
                  </a:moveTo>
                  <a:cubicBezTo>
                    <a:pt x="2167" y="7949"/>
                    <a:pt x="2020" y="8005"/>
                    <a:pt x="1923" y="8121"/>
                  </a:cubicBezTo>
                  <a:lnTo>
                    <a:pt x="149" y="10117"/>
                  </a:lnTo>
                  <a:cubicBezTo>
                    <a:pt x="1" y="10302"/>
                    <a:pt x="1" y="10672"/>
                    <a:pt x="223" y="10857"/>
                  </a:cubicBezTo>
                  <a:cubicBezTo>
                    <a:pt x="370" y="10931"/>
                    <a:pt x="444" y="11004"/>
                    <a:pt x="592" y="11004"/>
                  </a:cubicBezTo>
                  <a:cubicBezTo>
                    <a:pt x="740" y="11004"/>
                    <a:pt x="925" y="10894"/>
                    <a:pt x="962" y="10783"/>
                  </a:cubicBezTo>
                  <a:lnTo>
                    <a:pt x="2700" y="8823"/>
                  </a:lnTo>
                  <a:cubicBezTo>
                    <a:pt x="2884" y="8638"/>
                    <a:pt x="2884" y="8269"/>
                    <a:pt x="2663" y="8084"/>
                  </a:cubicBezTo>
                  <a:cubicBezTo>
                    <a:pt x="2574" y="7996"/>
                    <a:pt x="2444" y="7949"/>
                    <a:pt x="2312" y="7949"/>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sp>
          <p:nvSpPr>
            <p:cNvPr id="15" name="Google Shape;1047;p47">
              <a:extLst>
                <a:ext uri="{FF2B5EF4-FFF2-40B4-BE49-F238E27FC236}">
                  <a16:creationId xmlns:a16="http://schemas.microsoft.com/office/drawing/2014/main" id="{A1B08A6E-C616-051D-FB37-2A6EC9BD546D}"/>
                </a:ext>
              </a:extLst>
            </p:cNvPr>
            <p:cNvSpPr/>
            <p:nvPr/>
          </p:nvSpPr>
          <p:spPr>
            <a:xfrm>
              <a:off x="471975" y="3401400"/>
              <a:ext cx="49950" cy="49500"/>
            </a:xfrm>
            <a:custGeom>
              <a:avLst/>
              <a:gdLst/>
              <a:ahLst/>
              <a:cxnLst/>
              <a:rect l="l" t="t" r="r" b="b"/>
              <a:pathLst>
                <a:path w="1998" h="1980" extrusionOk="0">
                  <a:moveTo>
                    <a:pt x="1404" y="0"/>
                  </a:moveTo>
                  <a:cubicBezTo>
                    <a:pt x="1254" y="0"/>
                    <a:pt x="1099" y="64"/>
                    <a:pt x="999" y="205"/>
                  </a:cubicBezTo>
                  <a:lnTo>
                    <a:pt x="186" y="1129"/>
                  </a:lnTo>
                  <a:cubicBezTo>
                    <a:pt x="1" y="1314"/>
                    <a:pt x="1" y="1683"/>
                    <a:pt x="223" y="1868"/>
                  </a:cubicBezTo>
                  <a:cubicBezTo>
                    <a:pt x="370" y="1942"/>
                    <a:pt x="444" y="1979"/>
                    <a:pt x="592" y="1979"/>
                  </a:cubicBezTo>
                  <a:cubicBezTo>
                    <a:pt x="740" y="1979"/>
                    <a:pt x="888" y="1905"/>
                    <a:pt x="962" y="1794"/>
                  </a:cubicBezTo>
                  <a:lnTo>
                    <a:pt x="1812" y="870"/>
                  </a:lnTo>
                  <a:cubicBezTo>
                    <a:pt x="1997" y="685"/>
                    <a:pt x="1997" y="316"/>
                    <a:pt x="1738" y="131"/>
                  </a:cubicBezTo>
                  <a:cubicBezTo>
                    <a:pt x="1654" y="46"/>
                    <a:pt x="1530" y="0"/>
                    <a:pt x="1404" y="0"/>
                  </a:cubicBezTo>
                  <a:close/>
                </a:path>
              </a:pathLst>
            </a:custGeom>
            <a:grpFill/>
            <a:ln>
              <a:solidFill>
                <a:srgbClr val="FFEB33"/>
              </a:solidFill>
            </a:ln>
          </p:spPr>
          <p:txBody>
            <a:bodyPr spcFirstLastPara="1" wrap="square" lIns="68569" tIns="68569" rIns="68569" bIns="68569" anchor="ctr" anchorCtr="0">
              <a:noAutofit/>
            </a:bodyPr>
            <a:lstStyle/>
            <a:p>
              <a:endParaRPr sz="1050">
                <a:latin typeface="OpenDyslexic" pitchFamily="50" charset="0"/>
                <a:ea typeface="OpenDyslexic" pitchFamily="50" charset="0"/>
                <a:cs typeface="OpenDyslexic" pitchFamily="50" charset="0"/>
              </a:endParaRPr>
            </a:p>
          </p:txBody>
        </p:sp>
      </p:grpSp>
      <p:grpSp>
        <p:nvGrpSpPr>
          <p:cNvPr id="16" name="Group 15">
            <a:extLst>
              <a:ext uri="{FF2B5EF4-FFF2-40B4-BE49-F238E27FC236}">
                <a16:creationId xmlns:a16="http://schemas.microsoft.com/office/drawing/2014/main" id="{B6AEB754-EC5F-0132-7BA2-1E69C61F3EAE}"/>
              </a:ext>
            </a:extLst>
          </p:cNvPr>
          <p:cNvGrpSpPr/>
          <p:nvPr/>
        </p:nvGrpSpPr>
        <p:grpSpPr>
          <a:xfrm>
            <a:off x="5186374" y="1941855"/>
            <a:ext cx="1533663" cy="1041537"/>
            <a:chOff x="2805991" y="2608829"/>
            <a:chExt cx="2044884" cy="1388716"/>
          </a:xfrm>
        </p:grpSpPr>
        <p:sp>
          <p:nvSpPr>
            <p:cNvPr id="17" name="Subtitle 7">
              <a:extLst>
                <a:ext uri="{FF2B5EF4-FFF2-40B4-BE49-F238E27FC236}">
                  <a16:creationId xmlns:a16="http://schemas.microsoft.com/office/drawing/2014/main" id="{E8A51B5F-3535-7597-4931-302CCC3E3A29}"/>
                </a:ext>
              </a:extLst>
            </p:cNvPr>
            <p:cNvSpPr txBox="1">
              <a:spLocks/>
            </p:cNvSpPr>
            <p:nvPr/>
          </p:nvSpPr>
          <p:spPr>
            <a:xfrm>
              <a:off x="2993736" y="3420283"/>
              <a:ext cx="1857139" cy="577262"/>
            </a:xfrm>
            <a:prstGeom prst="rect">
              <a:avLst/>
            </a:prstGeom>
          </p:spPr>
          <p:txBody>
            <a:bodyPr lIns="68580" tIns="34290" rIns="68580" bIns="3429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700" b="1">
                  <a:latin typeface="OpenDyslexic" pitchFamily="50" charset="0"/>
                  <a:ea typeface="OpenDyslexic" pitchFamily="50" charset="0"/>
                  <a:cs typeface="OpenDyslexic" pitchFamily="50" charset="0"/>
                </a:rPr>
                <a:t> Winter 2025</a:t>
              </a:r>
            </a:p>
          </p:txBody>
        </p:sp>
        <p:sp>
          <p:nvSpPr>
            <p:cNvPr id="18" name="TextBox 17">
              <a:extLst>
                <a:ext uri="{FF2B5EF4-FFF2-40B4-BE49-F238E27FC236}">
                  <a16:creationId xmlns:a16="http://schemas.microsoft.com/office/drawing/2014/main" id="{F7511255-F32E-C1AE-0969-C247625B33D0}"/>
                </a:ext>
              </a:extLst>
            </p:cNvPr>
            <p:cNvSpPr txBox="1"/>
            <p:nvPr/>
          </p:nvSpPr>
          <p:spPr>
            <a:xfrm>
              <a:off x="2805991" y="2608829"/>
              <a:ext cx="1733387" cy="74892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3200" b="1">
                  <a:solidFill>
                    <a:srgbClr val="21269D"/>
                  </a:solidFill>
                  <a:latin typeface="OpenDyslexic" pitchFamily="50" charset="0"/>
                  <a:ea typeface="OpenDyslexic" pitchFamily="50" charset="0"/>
                  <a:cs typeface="OpenDyslexic" pitchFamily="50" charset="0"/>
                </a:rPr>
                <a:t>11%</a:t>
              </a:r>
              <a:endParaRPr lang="en-US" sz="3200">
                <a:solidFill>
                  <a:srgbClr val="21269D"/>
                </a:solidFill>
                <a:latin typeface="OpenDyslexic" pitchFamily="50" charset="0"/>
                <a:ea typeface="OpenDyslexic" pitchFamily="50" charset="0"/>
                <a:cs typeface="OpenDyslexic" pitchFamily="50" charset="0"/>
              </a:endParaRPr>
            </a:p>
          </p:txBody>
        </p:sp>
      </p:grpSp>
      <p:grpSp>
        <p:nvGrpSpPr>
          <p:cNvPr id="19" name="Group 18">
            <a:extLst>
              <a:ext uri="{FF2B5EF4-FFF2-40B4-BE49-F238E27FC236}">
                <a16:creationId xmlns:a16="http://schemas.microsoft.com/office/drawing/2014/main" id="{B038DBFA-5133-2F1B-0FE4-D378D7A542BC}"/>
              </a:ext>
            </a:extLst>
          </p:cNvPr>
          <p:cNvGrpSpPr/>
          <p:nvPr/>
        </p:nvGrpSpPr>
        <p:grpSpPr>
          <a:xfrm>
            <a:off x="2678540" y="1939640"/>
            <a:ext cx="1662396" cy="809083"/>
            <a:chOff x="-678318" y="2629289"/>
            <a:chExt cx="2216527" cy="1078775"/>
          </a:xfrm>
        </p:grpSpPr>
        <p:sp>
          <p:nvSpPr>
            <p:cNvPr id="20" name="TextBox 19">
              <a:extLst>
                <a:ext uri="{FF2B5EF4-FFF2-40B4-BE49-F238E27FC236}">
                  <a16:creationId xmlns:a16="http://schemas.microsoft.com/office/drawing/2014/main" id="{F9EFC37E-6401-6079-294F-CC79C26CA700}"/>
                </a:ext>
              </a:extLst>
            </p:cNvPr>
            <p:cNvSpPr txBox="1"/>
            <p:nvPr/>
          </p:nvSpPr>
          <p:spPr>
            <a:xfrm>
              <a:off x="-678318" y="2629289"/>
              <a:ext cx="2146551" cy="74892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3200" b="1">
                  <a:solidFill>
                    <a:srgbClr val="21269D"/>
                  </a:solidFill>
                  <a:latin typeface="OpenDyslexic" pitchFamily="50" charset="0"/>
                  <a:ea typeface="OpenDyslexic" pitchFamily="50" charset="0"/>
                  <a:cs typeface="OpenDyslexic" pitchFamily="50" charset="0"/>
                </a:rPr>
                <a:t>6.7%</a:t>
              </a:r>
              <a:endParaRPr lang="en-US" sz="3200">
                <a:solidFill>
                  <a:srgbClr val="21269D"/>
                </a:solidFill>
                <a:latin typeface="OpenDyslexic" pitchFamily="50" charset="0"/>
                <a:ea typeface="OpenDyslexic" pitchFamily="50" charset="0"/>
                <a:cs typeface="OpenDyslexic" pitchFamily="50" charset="0"/>
              </a:endParaRPr>
            </a:p>
          </p:txBody>
        </p:sp>
        <p:sp>
          <p:nvSpPr>
            <p:cNvPr id="21" name="TextBox 20">
              <a:extLst>
                <a:ext uri="{FF2B5EF4-FFF2-40B4-BE49-F238E27FC236}">
                  <a16:creationId xmlns:a16="http://schemas.microsoft.com/office/drawing/2014/main" id="{733146F5-F77D-28DA-3FF2-897D4FC08926}"/>
                </a:ext>
              </a:extLst>
            </p:cNvPr>
            <p:cNvSpPr txBox="1"/>
            <p:nvPr/>
          </p:nvSpPr>
          <p:spPr>
            <a:xfrm>
              <a:off x="-195843" y="3472102"/>
              <a:ext cx="1734052" cy="23596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700" b="1">
                  <a:solidFill>
                    <a:srgbClr val="191939"/>
                  </a:solidFill>
                  <a:latin typeface="OpenDyslexic" pitchFamily="50" charset="0"/>
                  <a:ea typeface="OpenDyslexic" pitchFamily="50" charset="0"/>
                  <a:cs typeface="OpenDyslexic" pitchFamily="50" charset="0"/>
                </a:rPr>
                <a:t>Fall 2020</a:t>
              </a:r>
              <a:endParaRPr lang="en-US" sz="700" b="1">
                <a:latin typeface="OpenDyslexic" pitchFamily="50" charset="0"/>
                <a:ea typeface="OpenDyslexic" pitchFamily="50" charset="0"/>
                <a:cs typeface="OpenDyslexic" pitchFamily="50" charset="0"/>
              </a:endParaRPr>
            </a:p>
          </p:txBody>
        </p:sp>
      </p:grpSp>
      <p:sp>
        <p:nvSpPr>
          <p:cNvPr id="22" name="Google Shape;815;p44">
            <a:extLst>
              <a:ext uri="{FF2B5EF4-FFF2-40B4-BE49-F238E27FC236}">
                <a16:creationId xmlns:a16="http://schemas.microsoft.com/office/drawing/2014/main" id="{6E15BA9D-C44B-1EA6-4437-2973504765BB}"/>
              </a:ext>
            </a:extLst>
          </p:cNvPr>
          <p:cNvSpPr txBox="1">
            <a:spLocks/>
          </p:cNvSpPr>
          <p:nvPr/>
        </p:nvSpPr>
        <p:spPr>
          <a:xfrm>
            <a:off x="1594888" y="572391"/>
            <a:ext cx="5839083" cy="69271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200"/>
              <a:buFont typeface="DM Sans"/>
              <a:buNone/>
              <a:defRPr sz="2800" b="1" i="0" u="none" strike="noStrike" cap="none">
                <a:solidFill>
                  <a:schemeClr val="tx1">
                    <a:lumMod val="90000"/>
                    <a:lumOff val="10000"/>
                  </a:schemeClr>
                </a:solidFill>
                <a:latin typeface="DM Sans"/>
                <a:ea typeface="DM Sans"/>
                <a:cs typeface="DM Sans"/>
                <a:sym typeface="DM Sans"/>
              </a:defRPr>
            </a:lvl1pPr>
            <a:lvl2pPr marR="0" lvl="1"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r>
              <a:rPr lang="en" sz="2400">
                <a:solidFill>
                  <a:srgbClr val="21269D"/>
                </a:solidFill>
                <a:latin typeface="OpenDyslexic" pitchFamily="50" charset="0"/>
                <a:ea typeface="OpenDyslexic" pitchFamily="50" charset="0"/>
                <a:cs typeface="OpenDyslexic" pitchFamily="50" charset="0"/>
              </a:rPr>
              <a:t>Increased</a:t>
            </a:r>
            <a:r>
              <a:rPr lang="en" sz="2250">
                <a:solidFill>
                  <a:srgbClr val="21269D"/>
                </a:solidFill>
                <a:latin typeface="OpenDyslexic" pitchFamily="50" charset="0"/>
                <a:ea typeface="OpenDyslexic" pitchFamily="50" charset="0"/>
                <a:cs typeface="OpenDyslexic" pitchFamily="50" charset="0"/>
              </a:rPr>
              <a:t> Neurodivergent Students</a:t>
            </a:r>
          </a:p>
          <a:p>
            <a:endParaRPr lang="en" sz="2100">
              <a:solidFill>
                <a:srgbClr val="21269D"/>
              </a:solidFill>
              <a:latin typeface="OpenDyslexic" pitchFamily="50" charset="0"/>
              <a:ea typeface="OpenDyslexic" pitchFamily="50" charset="0"/>
              <a:cs typeface="OpenDyslexic" pitchFamily="50" charset="0"/>
            </a:endParaRPr>
          </a:p>
        </p:txBody>
      </p:sp>
    </p:spTree>
    <p:extLst>
      <p:ext uri="{BB962C8B-B14F-4D97-AF65-F5344CB8AC3E}">
        <p14:creationId xmlns:p14="http://schemas.microsoft.com/office/powerpoint/2010/main" val="664750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
          <a:extLst>
            <a:ext uri="{FF2B5EF4-FFF2-40B4-BE49-F238E27FC236}">
              <a16:creationId xmlns:a16="http://schemas.microsoft.com/office/drawing/2014/main" id="{C7354CF3-188A-C50C-BF7A-94FC957D0E1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E553B56-BA44-2A39-1DD9-12AFC8A1D7F9}"/>
              </a:ext>
            </a:extLst>
          </p:cNvPr>
          <p:cNvGrpSpPr/>
          <p:nvPr/>
        </p:nvGrpSpPr>
        <p:grpSpPr>
          <a:xfrm>
            <a:off x="1042486" y="2377768"/>
            <a:ext cx="7560406" cy="857042"/>
            <a:chOff x="1042486" y="2377768"/>
            <a:chExt cx="7560406" cy="857042"/>
          </a:xfrm>
        </p:grpSpPr>
        <p:grpSp>
          <p:nvGrpSpPr>
            <p:cNvPr id="17" name="Group 16">
              <a:extLst>
                <a:ext uri="{FF2B5EF4-FFF2-40B4-BE49-F238E27FC236}">
                  <a16:creationId xmlns:a16="http://schemas.microsoft.com/office/drawing/2014/main" id="{CF5F1065-4A1A-E684-0838-83267AC6A8B2}"/>
                </a:ext>
              </a:extLst>
            </p:cNvPr>
            <p:cNvGrpSpPr/>
            <p:nvPr/>
          </p:nvGrpSpPr>
          <p:grpSpPr>
            <a:xfrm>
              <a:off x="1042486" y="2377768"/>
              <a:ext cx="1054089" cy="857042"/>
              <a:chOff x="4044955" y="1058812"/>
              <a:chExt cx="1054089" cy="857042"/>
            </a:xfrm>
          </p:grpSpPr>
          <p:pic>
            <p:nvPicPr>
              <p:cNvPr id="4" name="Picture 3" descr="A yellow speech bubble on a black background&#10;&#10;AI-generated content may be incorrect.">
                <a:extLst>
                  <a:ext uri="{FF2B5EF4-FFF2-40B4-BE49-F238E27FC236}">
                    <a16:creationId xmlns:a16="http://schemas.microsoft.com/office/drawing/2014/main" id="{E64DE1D1-76BD-556E-73F3-D63F2DA15839}"/>
                  </a:ext>
                </a:extLst>
              </p:cNvPr>
              <p:cNvPicPr>
                <a:picLocks noChangeAspect="1"/>
              </p:cNvPicPr>
              <p:nvPr/>
            </p:nvPicPr>
            <p:blipFill>
              <a:blip r:embed="rId4"/>
              <a:srcRect l="14578" t="37410" r="21488" b="17855"/>
              <a:stretch/>
            </p:blipFill>
            <p:spPr>
              <a:xfrm>
                <a:off x="4044955" y="1058812"/>
                <a:ext cx="1054089" cy="857042"/>
              </a:xfrm>
              <a:prstGeom prst="rect">
                <a:avLst/>
              </a:prstGeom>
            </p:spPr>
          </p:pic>
          <p:sp>
            <p:nvSpPr>
              <p:cNvPr id="10" name="TextBox 9">
                <a:extLst>
                  <a:ext uri="{FF2B5EF4-FFF2-40B4-BE49-F238E27FC236}">
                    <a16:creationId xmlns:a16="http://schemas.microsoft.com/office/drawing/2014/main" id="{84E73522-DDEB-512F-08D6-CF7156C4D43F}"/>
                  </a:ext>
                </a:extLst>
              </p:cNvPr>
              <p:cNvSpPr txBox="1"/>
              <p:nvPr/>
            </p:nvSpPr>
            <p:spPr>
              <a:xfrm>
                <a:off x="4309821" y="1262917"/>
                <a:ext cx="524355" cy="307777"/>
              </a:xfrm>
              <a:prstGeom prst="rect">
                <a:avLst/>
              </a:prstGeom>
              <a:noFill/>
            </p:spPr>
            <p:txBody>
              <a:bodyPr wrap="square">
                <a:spAutoFit/>
              </a:bodyPr>
              <a:lstStyle/>
              <a:p>
                <a:pPr marL="0" lvl="0" indent="0" algn="ctr" rtl="0">
                  <a:spcBef>
                    <a:spcPts val="0"/>
                  </a:spcBef>
                  <a:spcAft>
                    <a:spcPts val="0"/>
                  </a:spcAft>
                  <a:buNone/>
                </a:pPr>
                <a:r>
                  <a:rPr lang="en" b="1">
                    <a:solidFill>
                      <a:srgbClr val="21269D"/>
                    </a:solidFill>
                    <a:latin typeface="OpenDyslexic" pitchFamily="50" charset="0"/>
                    <a:ea typeface="OpenDyslexic" pitchFamily="50" charset="0"/>
                    <a:cs typeface="OpenDyslexic" pitchFamily="50" charset="0"/>
                  </a:rPr>
                  <a:t>2</a:t>
                </a:r>
                <a:endParaRPr lang="en-US" b="1">
                  <a:solidFill>
                    <a:srgbClr val="21269D"/>
                  </a:solidFill>
                  <a:latin typeface="OpenDyslexic" pitchFamily="50" charset="0"/>
                  <a:ea typeface="OpenDyslexic" pitchFamily="50" charset="0"/>
                  <a:cs typeface="OpenDyslexic" pitchFamily="50" charset="0"/>
                </a:endParaRPr>
              </a:p>
            </p:txBody>
          </p:sp>
        </p:grpSp>
        <p:sp>
          <p:nvSpPr>
            <p:cNvPr id="12" name="Google Shape;1132;p50">
              <a:extLst>
                <a:ext uri="{FF2B5EF4-FFF2-40B4-BE49-F238E27FC236}">
                  <a16:creationId xmlns:a16="http://schemas.microsoft.com/office/drawing/2014/main" id="{1DA526CC-52C5-9F74-9F95-B7F836D7B654}"/>
                </a:ext>
              </a:extLst>
            </p:cNvPr>
            <p:cNvSpPr txBox="1">
              <a:spLocks/>
            </p:cNvSpPr>
            <p:nvPr/>
          </p:nvSpPr>
          <p:spPr>
            <a:xfrm>
              <a:off x="2187823" y="2377768"/>
              <a:ext cx="6415069" cy="85704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4999"/>
                </a:lnSpc>
              </a:pPr>
              <a:r>
                <a:rPr lang="en-US">
                  <a:latin typeface="OpenDyslexic" pitchFamily="50" charset="0"/>
                  <a:ea typeface="OpenDyslexic" pitchFamily="50" charset="0"/>
                  <a:cs typeface="OpenDyslexic" pitchFamily="50" charset="0"/>
                </a:rPr>
                <a:t>What are the best strategies to help neurodivergent students succeed in computer science?</a:t>
              </a:r>
            </a:p>
          </p:txBody>
        </p:sp>
      </p:grpSp>
      <p:grpSp>
        <p:nvGrpSpPr>
          <p:cNvPr id="2" name="Group 1">
            <a:extLst>
              <a:ext uri="{FF2B5EF4-FFF2-40B4-BE49-F238E27FC236}">
                <a16:creationId xmlns:a16="http://schemas.microsoft.com/office/drawing/2014/main" id="{2F64B535-1693-B14C-83DB-EEBF4610340B}"/>
              </a:ext>
            </a:extLst>
          </p:cNvPr>
          <p:cNvGrpSpPr/>
          <p:nvPr/>
        </p:nvGrpSpPr>
        <p:grpSpPr>
          <a:xfrm>
            <a:off x="452985" y="1123074"/>
            <a:ext cx="8149907" cy="856732"/>
            <a:chOff x="452985" y="1123074"/>
            <a:chExt cx="8149907" cy="856732"/>
          </a:xfrm>
        </p:grpSpPr>
        <p:grpSp>
          <p:nvGrpSpPr>
            <p:cNvPr id="19" name="Group 18">
              <a:extLst>
                <a:ext uri="{FF2B5EF4-FFF2-40B4-BE49-F238E27FC236}">
                  <a16:creationId xmlns:a16="http://schemas.microsoft.com/office/drawing/2014/main" id="{250F2D3E-083B-FE74-57B3-49B8A2BD0BC9}"/>
                </a:ext>
              </a:extLst>
            </p:cNvPr>
            <p:cNvGrpSpPr/>
            <p:nvPr/>
          </p:nvGrpSpPr>
          <p:grpSpPr>
            <a:xfrm>
              <a:off x="452985" y="1123074"/>
              <a:ext cx="1086438" cy="856732"/>
              <a:chOff x="1450855" y="1102416"/>
              <a:chExt cx="1086438" cy="856732"/>
            </a:xfrm>
          </p:grpSpPr>
          <p:pic>
            <p:nvPicPr>
              <p:cNvPr id="5" name="Picture 4" descr="A blue speech bubble on a black background&#10;&#10;AI-generated content may be incorrect.">
                <a:extLst>
                  <a:ext uri="{FF2B5EF4-FFF2-40B4-BE49-F238E27FC236}">
                    <a16:creationId xmlns:a16="http://schemas.microsoft.com/office/drawing/2014/main" id="{947C285F-245B-7258-A894-9194A028B605}"/>
                  </a:ext>
                </a:extLst>
              </p:cNvPr>
              <p:cNvPicPr>
                <a:picLocks noChangeAspect="1"/>
              </p:cNvPicPr>
              <p:nvPr/>
            </p:nvPicPr>
            <p:blipFill>
              <a:blip r:embed="rId5"/>
              <a:srcRect l="15124" t="40222" r="22779" b="17593"/>
              <a:stretch/>
            </p:blipFill>
            <p:spPr>
              <a:xfrm>
                <a:off x="1450855" y="1102416"/>
                <a:ext cx="1086438" cy="856732"/>
              </a:xfrm>
              <a:prstGeom prst="rect">
                <a:avLst/>
              </a:prstGeom>
            </p:spPr>
          </p:pic>
          <p:sp>
            <p:nvSpPr>
              <p:cNvPr id="9" name="TextBox 8">
                <a:extLst>
                  <a:ext uri="{FF2B5EF4-FFF2-40B4-BE49-F238E27FC236}">
                    <a16:creationId xmlns:a16="http://schemas.microsoft.com/office/drawing/2014/main" id="{960AB7B0-8A78-E298-FEB3-C9B937A8E77E}"/>
                  </a:ext>
                </a:extLst>
              </p:cNvPr>
              <p:cNvSpPr txBox="1"/>
              <p:nvPr/>
            </p:nvSpPr>
            <p:spPr>
              <a:xfrm>
                <a:off x="1731896" y="1264793"/>
                <a:ext cx="524355" cy="307777"/>
              </a:xfrm>
              <a:prstGeom prst="rect">
                <a:avLst/>
              </a:prstGeom>
              <a:noFill/>
            </p:spPr>
            <p:txBody>
              <a:bodyPr wrap="square">
                <a:spAutoFit/>
              </a:bodyPr>
              <a:lstStyle/>
              <a:p>
                <a:pPr marL="0" lvl="0" indent="0" algn="ctr" rtl="0">
                  <a:spcBef>
                    <a:spcPts val="0"/>
                  </a:spcBef>
                  <a:spcAft>
                    <a:spcPts val="0"/>
                  </a:spcAft>
                  <a:buNone/>
                </a:pPr>
                <a:r>
                  <a:rPr lang="en" b="1">
                    <a:solidFill>
                      <a:schemeClr val="bg2"/>
                    </a:solidFill>
                    <a:latin typeface="OpenDyslexic" pitchFamily="50" charset="0"/>
                    <a:ea typeface="OpenDyslexic" pitchFamily="50" charset="0"/>
                    <a:cs typeface="OpenDyslexic" pitchFamily="50" charset="0"/>
                  </a:rPr>
                  <a:t>1</a:t>
                </a:r>
                <a:endParaRPr lang="en-US" b="1">
                  <a:solidFill>
                    <a:schemeClr val="bg2"/>
                  </a:solidFill>
                  <a:latin typeface="OpenDyslexic" pitchFamily="50" charset="0"/>
                  <a:ea typeface="OpenDyslexic" pitchFamily="50" charset="0"/>
                  <a:cs typeface="OpenDyslexic" pitchFamily="50" charset="0"/>
                </a:endParaRPr>
              </a:p>
            </p:txBody>
          </p:sp>
        </p:grpSp>
        <p:sp>
          <p:nvSpPr>
            <p:cNvPr id="13" name="Google Shape;1134;p50">
              <a:extLst>
                <a:ext uri="{FF2B5EF4-FFF2-40B4-BE49-F238E27FC236}">
                  <a16:creationId xmlns:a16="http://schemas.microsoft.com/office/drawing/2014/main" id="{08F95080-5F4E-59F3-B69E-2F19CAB0AF6F}"/>
                </a:ext>
              </a:extLst>
            </p:cNvPr>
            <p:cNvSpPr txBox="1">
              <a:spLocks/>
            </p:cNvSpPr>
            <p:nvPr/>
          </p:nvSpPr>
          <p:spPr>
            <a:xfrm>
              <a:off x="1677593" y="1123074"/>
              <a:ext cx="6925299" cy="856732"/>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4999"/>
                </a:lnSpc>
              </a:pPr>
              <a:r>
                <a:rPr lang="en-US">
                  <a:latin typeface="OpenDyslexic" pitchFamily="50" charset="0"/>
                  <a:ea typeface="OpenDyslexic" pitchFamily="50" charset="0"/>
                  <a:cs typeface="OpenDyslexic" pitchFamily="50" charset="0"/>
                </a:rPr>
                <a:t>What can teachers do to help and ease the transition of neurodivergent students from high school to CEGEP?</a:t>
              </a:r>
            </a:p>
          </p:txBody>
        </p:sp>
      </p:grpSp>
      <p:grpSp>
        <p:nvGrpSpPr>
          <p:cNvPr id="7" name="Group 6">
            <a:extLst>
              <a:ext uri="{FF2B5EF4-FFF2-40B4-BE49-F238E27FC236}">
                <a16:creationId xmlns:a16="http://schemas.microsoft.com/office/drawing/2014/main" id="{3E3FBB02-39E4-CB6D-4E9F-14CF5B65E59F}"/>
              </a:ext>
            </a:extLst>
          </p:cNvPr>
          <p:cNvGrpSpPr/>
          <p:nvPr/>
        </p:nvGrpSpPr>
        <p:grpSpPr>
          <a:xfrm>
            <a:off x="1961148" y="3579083"/>
            <a:ext cx="6947219" cy="1191448"/>
            <a:chOff x="1961148" y="3579083"/>
            <a:chExt cx="6947219" cy="1191448"/>
          </a:xfrm>
        </p:grpSpPr>
        <p:grpSp>
          <p:nvGrpSpPr>
            <p:cNvPr id="18" name="Group 17">
              <a:extLst>
                <a:ext uri="{FF2B5EF4-FFF2-40B4-BE49-F238E27FC236}">
                  <a16:creationId xmlns:a16="http://schemas.microsoft.com/office/drawing/2014/main" id="{046F8DBB-7C3D-380F-9222-05A75AF5501D}"/>
                </a:ext>
              </a:extLst>
            </p:cNvPr>
            <p:cNvGrpSpPr/>
            <p:nvPr/>
          </p:nvGrpSpPr>
          <p:grpSpPr>
            <a:xfrm>
              <a:off x="1961148" y="3689969"/>
              <a:ext cx="1054088" cy="835862"/>
              <a:chOff x="6766384" y="1112851"/>
              <a:chExt cx="1054088" cy="835862"/>
            </a:xfrm>
          </p:grpSpPr>
          <p:pic>
            <p:nvPicPr>
              <p:cNvPr id="6" name="Picture 5" descr="A blue speech bubble on a black background&#10;&#10;AI-generated content may be incorrect.">
                <a:extLst>
                  <a:ext uri="{FF2B5EF4-FFF2-40B4-BE49-F238E27FC236}">
                    <a16:creationId xmlns:a16="http://schemas.microsoft.com/office/drawing/2014/main" id="{A10AA3BC-2853-1FB4-C9E5-F19AD786308D}"/>
                  </a:ext>
                </a:extLst>
              </p:cNvPr>
              <p:cNvPicPr>
                <a:picLocks noChangeAspect="1"/>
              </p:cNvPicPr>
              <p:nvPr/>
            </p:nvPicPr>
            <p:blipFill>
              <a:blip r:embed="rId5"/>
              <a:srcRect l="15124" t="40222" r="22779" b="17593"/>
              <a:stretch/>
            </p:blipFill>
            <p:spPr>
              <a:xfrm>
                <a:off x="6766384" y="1112851"/>
                <a:ext cx="1054088" cy="835862"/>
              </a:xfrm>
              <a:prstGeom prst="rect">
                <a:avLst/>
              </a:prstGeom>
            </p:spPr>
          </p:pic>
          <p:sp>
            <p:nvSpPr>
              <p:cNvPr id="11" name="TextBox 10">
                <a:extLst>
                  <a:ext uri="{FF2B5EF4-FFF2-40B4-BE49-F238E27FC236}">
                    <a16:creationId xmlns:a16="http://schemas.microsoft.com/office/drawing/2014/main" id="{30BC325D-67DC-EC27-2D6C-46352F9A9314}"/>
                  </a:ext>
                </a:extLst>
              </p:cNvPr>
              <p:cNvSpPr txBox="1"/>
              <p:nvPr/>
            </p:nvSpPr>
            <p:spPr>
              <a:xfrm>
                <a:off x="7031250" y="1262917"/>
                <a:ext cx="524355" cy="307777"/>
              </a:xfrm>
              <a:prstGeom prst="rect">
                <a:avLst/>
              </a:prstGeom>
              <a:noFill/>
            </p:spPr>
            <p:txBody>
              <a:bodyPr wrap="square">
                <a:spAutoFit/>
              </a:bodyPr>
              <a:lstStyle/>
              <a:p>
                <a:pPr marL="0" lvl="0" indent="0" algn="ctr" rtl="0">
                  <a:spcBef>
                    <a:spcPts val="0"/>
                  </a:spcBef>
                  <a:spcAft>
                    <a:spcPts val="0"/>
                  </a:spcAft>
                  <a:buNone/>
                </a:pPr>
                <a:r>
                  <a:rPr lang="en" b="1">
                    <a:solidFill>
                      <a:schemeClr val="bg2"/>
                    </a:solidFill>
                    <a:latin typeface="OpenDyslexic" pitchFamily="50" charset="0"/>
                    <a:ea typeface="OpenDyslexic" pitchFamily="50" charset="0"/>
                    <a:cs typeface="OpenDyslexic" pitchFamily="50" charset="0"/>
                  </a:rPr>
                  <a:t>3</a:t>
                </a:r>
                <a:endParaRPr lang="en-US" b="1">
                  <a:solidFill>
                    <a:schemeClr val="bg2"/>
                  </a:solidFill>
                  <a:latin typeface="OpenDyslexic" pitchFamily="50" charset="0"/>
                  <a:ea typeface="OpenDyslexic" pitchFamily="50" charset="0"/>
                  <a:cs typeface="OpenDyslexic" pitchFamily="50" charset="0"/>
                </a:endParaRPr>
              </a:p>
            </p:txBody>
          </p:sp>
        </p:grpSp>
        <p:sp>
          <p:nvSpPr>
            <p:cNvPr id="14" name="Google Shape;1137;p50">
              <a:extLst>
                <a:ext uri="{FF2B5EF4-FFF2-40B4-BE49-F238E27FC236}">
                  <a16:creationId xmlns:a16="http://schemas.microsoft.com/office/drawing/2014/main" id="{F09AA790-29F3-69E3-8225-6678C602DADD}"/>
                </a:ext>
              </a:extLst>
            </p:cNvPr>
            <p:cNvSpPr txBox="1">
              <a:spLocks/>
            </p:cNvSpPr>
            <p:nvPr/>
          </p:nvSpPr>
          <p:spPr>
            <a:xfrm>
              <a:off x="3104892" y="3579083"/>
              <a:ext cx="5803475" cy="1191448"/>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14999"/>
                </a:lnSpc>
              </a:pPr>
              <a:r>
                <a:rPr lang="en-US">
                  <a:latin typeface="OpenDyslexic" pitchFamily="50" charset="0"/>
                  <a:ea typeface="OpenDyslexic" pitchFamily="50" charset="0"/>
                  <a:cs typeface="OpenDyslexic" pitchFamily="50" charset="0"/>
                </a:rPr>
                <a:t>What adjustments can we make to department-led student activities to make them more inclusive?</a:t>
              </a:r>
            </a:p>
          </p:txBody>
        </p:sp>
      </p:grpSp>
      <p:sp>
        <p:nvSpPr>
          <p:cNvPr id="16" name="TextBox 15">
            <a:extLst>
              <a:ext uri="{FF2B5EF4-FFF2-40B4-BE49-F238E27FC236}">
                <a16:creationId xmlns:a16="http://schemas.microsoft.com/office/drawing/2014/main" id="{7592912D-61FD-363F-5026-04E87F892132}"/>
              </a:ext>
            </a:extLst>
          </p:cNvPr>
          <p:cNvSpPr txBox="1"/>
          <p:nvPr/>
        </p:nvSpPr>
        <p:spPr>
          <a:xfrm>
            <a:off x="2233101" y="306026"/>
            <a:ext cx="6174196" cy="461665"/>
          </a:xfrm>
          <a:prstGeom prst="rect">
            <a:avLst/>
          </a:prstGeom>
          <a:noFill/>
        </p:spPr>
        <p:txBody>
          <a:bodyPr wrap="square">
            <a:spAutoFit/>
          </a:bodyPr>
          <a:lstStyle/>
          <a:p>
            <a:r>
              <a:rPr lang="en" sz="2400" b="1">
                <a:solidFill>
                  <a:srgbClr val="21269D"/>
                </a:solidFill>
                <a:latin typeface="OpenDyslexic" pitchFamily="50" charset="0"/>
                <a:ea typeface="OpenDyslexic" pitchFamily="50" charset="0"/>
                <a:cs typeface="OpenDyslexic" pitchFamily="50" charset="0"/>
              </a:rPr>
              <a:t>Our Research Questions</a:t>
            </a:r>
            <a:endParaRPr lang="en-US" sz="2400" b="1">
              <a:solidFill>
                <a:srgbClr val="21269D"/>
              </a:solidFill>
              <a:latin typeface="OpenDyslexic" pitchFamily="50" charset="0"/>
              <a:ea typeface="OpenDyslexic" pitchFamily="50" charset="0"/>
              <a:cs typeface="OpenDyslexic" pitchFamily="50" charset="0"/>
            </a:endParaRPr>
          </a:p>
        </p:txBody>
      </p:sp>
    </p:spTree>
    <p:extLst>
      <p:ext uri="{BB962C8B-B14F-4D97-AF65-F5344CB8AC3E}">
        <p14:creationId xmlns:p14="http://schemas.microsoft.com/office/powerpoint/2010/main" val="172299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252F01A-2A1C-64A4-6148-682882766EB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CB3F245-C9BB-80AF-0476-FBFC06616B7B}"/>
              </a:ext>
            </a:extLst>
          </p:cNvPr>
          <p:cNvSpPr>
            <a:spLocks noGrp="1"/>
          </p:cNvSpPr>
          <p:nvPr/>
        </p:nvSpPr>
        <p:spPr>
          <a:xfrm>
            <a:off x="2413072" y="2682993"/>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endParaRPr lang="en-US" sz="2400">
              <a:solidFill>
                <a:srgbClr val="21269D"/>
              </a:solidFill>
              <a:latin typeface="OpenDyslexic" pitchFamily="50" charset="0"/>
              <a:ea typeface="OpenDyslexic" pitchFamily="50" charset="0"/>
              <a:cs typeface="OpenDyslexic" pitchFamily="50" charset="0"/>
            </a:endParaRPr>
          </a:p>
        </p:txBody>
      </p:sp>
      <p:sp>
        <p:nvSpPr>
          <p:cNvPr id="3" name="TextBox 2">
            <a:extLst>
              <a:ext uri="{FF2B5EF4-FFF2-40B4-BE49-F238E27FC236}">
                <a16:creationId xmlns:a16="http://schemas.microsoft.com/office/drawing/2014/main" id="{6554A78B-4D5D-C0B2-6998-D3A310296E6B}"/>
              </a:ext>
            </a:extLst>
          </p:cNvPr>
          <p:cNvSpPr txBox="1"/>
          <p:nvPr/>
        </p:nvSpPr>
        <p:spPr>
          <a:xfrm>
            <a:off x="2063114" y="3757280"/>
            <a:ext cx="4572000" cy="400110"/>
          </a:xfrm>
          <a:prstGeom prst="rect">
            <a:avLst/>
          </a:prstGeom>
          <a:noFill/>
        </p:spPr>
        <p:txBody>
          <a:bodyPr wrap="square">
            <a:spAutoFit/>
          </a:bodyPr>
          <a:lstStyle/>
          <a:p>
            <a:pPr algn="ctr"/>
            <a:r>
              <a:rPr lang="en" sz="2000">
                <a:solidFill>
                  <a:srgbClr val="21269D"/>
                </a:solidFill>
                <a:latin typeface="OpenDyslexic" pitchFamily="50" charset="0"/>
                <a:ea typeface="OpenDyslexic" pitchFamily="50" charset="0"/>
                <a:cs typeface="OpenDyslexic" pitchFamily="50" charset="0"/>
              </a:rPr>
              <a:t>Methodology</a:t>
            </a:r>
            <a:endParaRPr lang="en-US" sz="1800">
              <a:solidFill>
                <a:srgbClr val="21269D"/>
              </a:solidFill>
              <a:latin typeface="OpenDyslexic" pitchFamily="50" charset="0"/>
              <a:ea typeface="OpenDyslexic" pitchFamily="50" charset="0"/>
              <a:cs typeface="OpenDyslexic" pitchFamily="50" charset="0"/>
            </a:endParaRPr>
          </a:p>
        </p:txBody>
      </p:sp>
      <p:sp>
        <p:nvSpPr>
          <p:cNvPr id="7" name="Freeform 10">
            <a:extLst>
              <a:ext uri="{FF2B5EF4-FFF2-40B4-BE49-F238E27FC236}">
                <a16:creationId xmlns:a16="http://schemas.microsoft.com/office/drawing/2014/main" id="{B155D366-F1C7-EA28-C459-6A5A42484F5B}"/>
              </a:ext>
            </a:extLst>
          </p:cNvPr>
          <p:cNvSpPr/>
          <p:nvPr/>
        </p:nvSpPr>
        <p:spPr>
          <a:xfrm>
            <a:off x="2733603" y="787284"/>
            <a:ext cx="2851099" cy="2310468"/>
          </a:xfrm>
          <a:custGeom>
            <a:avLst/>
            <a:gdLst/>
            <a:ahLst/>
            <a:cxnLst/>
            <a:rect l="l" t="t" r="r" b="b"/>
            <a:pathLst>
              <a:path w="2851099" h="2310468">
                <a:moveTo>
                  <a:pt x="0" y="0"/>
                </a:moveTo>
                <a:lnTo>
                  <a:pt x="2851099" y="0"/>
                </a:lnTo>
                <a:lnTo>
                  <a:pt x="2851099" y="2310469"/>
                </a:lnTo>
                <a:lnTo>
                  <a:pt x="0" y="2310469"/>
                </a:lnTo>
                <a:lnTo>
                  <a:pt x="0" y="0"/>
                </a:lnTo>
                <a:close/>
              </a:path>
            </a:pathLst>
          </a:custGeom>
          <a:blipFill>
            <a:blip r:embed="rId4"/>
            <a:stretch>
              <a:fillRect l="-76376" t="-94514" r="-35051" b="-35731"/>
            </a:stretch>
          </a:blipFill>
        </p:spPr>
        <p:txBody>
          <a:bodyPr/>
          <a:lstStyle/>
          <a:p>
            <a:endParaRPr lang="en-CA"/>
          </a:p>
        </p:txBody>
      </p:sp>
    </p:spTree>
    <p:extLst>
      <p:ext uri="{BB962C8B-B14F-4D97-AF65-F5344CB8AC3E}">
        <p14:creationId xmlns:p14="http://schemas.microsoft.com/office/powerpoint/2010/main" val="3181065753"/>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
          <a:extLst>
            <a:ext uri="{FF2B5EF4-FFF2-40B4-BE49-F238E27FC236}">
              <a16:creationId xmlns:a16="http://schemas.microsoft.com/office/drawing/2014/main" id="{2D101C66-6964-A465-83E7-E1CF777DECC4}"/>
            </a:ext>
          </a:extLst>
        </p:cNvPr>
        <p:cNvGrpSpPr/>
        <p:nvPr/>
      </p:nvGrpSpPr>
      <p:grpSpPr>
        <a:xfrm>
          <a:off x="0" y="0"/>
          <a:ext cx="0" cy="0"/>
          <a:chOff x="0" y="0"/>
          <a:chExt cx="0" cy="0"/>
        </a:xfrm>
      </p:grpSpPr>
      <p:sp>
        <p:nvSpPr>
          <p:cNvPr id="2" name="Google Shape;1201;p52">
            <a:extLst>
              <a:ext uri="{FF2B5EF4-FFF2-40B4-BE49-F238E27FC236}">
                <a16:creationId xmlns:a16="http://schemas.microsoft.com/office/drawing/2014/main" id="{553D8864-E9C2-FBAB-C06F-D09CD2A92E97}"/>
              </a:ext>
            </a:extLst>
          </p:cNvPr>
          <p:cNvSpPr txBox="1">
            <a:spLocks noGrp="1"/>
          </p:cNvSpPr>
          <p:nvPr>
            <p:ph type="subTitle" idx="1"/>
          </p:nvPr>
        </p:nvSpPr>
        <p:spPr>
          <a:xfrm>
            <a:off x="1116298" y="199581"/>
            <a:ext cx="7060845" cy="671259"/>
          </a:xfrm>
          <a:prstGeom prst="rect">
            <a:avLst/>
          </a:prstGeom>
        </p:spPr>
        <p:txBody>
          <a:bodyPr spcFirstLastPara="1" wrap="square" lIns="91425" tIns="91425" rIns="91425" bIns="91425" anchor="t" anchorCtr="0">
            <a:noAutofit/>
          </a:bodyPr>
          <a:lstStyle/>
          <a:p>
            <a:pPr marL="0" indent="0">
              <a:lnSpc>
                <a:spcPct val="114999"/>
              </a:lnSpc>
            </a:pPr>
            <a:r>
              <a:rPr lang="en-US" b="1">
                <a:solidFill>
                  <a:srgbClr val="21269D"/>
                </a:solidFill>
                <a:latin typeface="OpenDyslexic" pitchFamily="50" charset="0"/>
                <a:ea typeface="OpenDyslexic" pitchFamily="50" charset="0"/>
                <a:cs typeface="OpenDyslexic" pitchFamily="50" charset="0"/>
              </a:rPr>
              <a:t>Design-Based Research (DBR)</a:t>
            </a:r>
            <a:r>
              <a:rPr lang="en-US" sz="1400" b="1">
                <a:solidFill>
                  <a:srgbClr val="21269D"/>
                </a:solidFill>
                <a:latin typeface="OpenDyslexic" pitchFamily="50" charset="0"/>
                <a:ea typeface="OpenDyslexic" pitchFamily="50" charset="0"/>
                <a:cs typeface="OpenDyslexic" pitchFamily="50" charset="0"/>
              </a:rPr>
              <a:t>  </a:t>
            </a:r>
          </a:p>
          <a:p>
            <a:pPr marL="0" indent="0">
              <a:lnSpc>
                <a:spcPct val="114999"/>
              </a:lnSpc>
            </a:pPr>
            <a:endParaRPr lang="en-US" sz="1400">
              <a:solidFill>
                <a:srgbClr val="191939"/>
              </a:solidFill>
              <a:highlight>
                <a:srgbClr val="FFFFFF"/>
              </a:highlight>
              <a:latin typeface="OpenDyslexic" pitchFamily="50" charset="0"/>
              <a:ea typeface="OpenDyslexic" pitchFamily="50" charset="0"/>
              <a:cs typeface="OpenDyslexic" pitchFamily="50" charset="0"/>
            </a:endParaRPr>
          </a:p>
          <a:p>
            <a:pPr marL="0" indent="0">
              <a:lnSpc>
                <a:spcPct val="114999"/>
              </a:lnSpc>
            </a:pPr>
            <a:endParaRPr lang="en-US" sz="1050">
              <a:latin typeface="OpenDyslexic" pitchFamily="50" charset="0"/>
              <a:ea typeface="OpenDyslexic" pitchFamily="50" charset="0"/>
              <a:cs typeface="OpenDyslexic" pitchFamily="50" charset="0"/>
            </a:endParaRPr>
          </a:p>
        </p:txBody>
      </p:sp>
      <p:graphicFrame>
        <p:nvGraphicFramePr>
          <p:cNvPr id="4" name="Diagram 3">
            <a:extLst>
              <a:ext uri="{FF2B5EF4-FFF2-40B4-BE49-F238E27FC236}">
                <a16:creationId xmlns:a16="http://schemas.microsoft.com/office/drawing/2014/main" id="{F4456DE9-4A02-8EE7-305F-D868E3A1C068}"/>
              </a:ext>
            </a:extLst>
          </p:cNvPr>
          <p:cNvGraphicFramePr/>
          <p:nvPr>
            <p:extLst>
              <p:ext uri="{D42A27DB-BD31-4B8C-83A1-F6EECF244321}">
                <p14:modId xmlns:p14="http://schemas.microsoft.com/office/powerpoint/2010/main" val="3890787899"/>
              </p:ext>
            </p:extLst>
          </p:nvPr>
        </p:nvGraphicFramePr>
        <p:xfrm>
          <a:off x="4328097" y="952772"/>
          <a:ext cx="5081829" cy="3828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3" name="TextBox 92">
            <a:extLst>
              <a:ext uri="{FF2B5EF4-FFF2-40B4-BE49-F238E27FC236}">
                <a16:creationId xmlns:a16="http://schemas.microsoft.com/office/drawing/2014/main" id="{6BCDCF89-31DC-6C51-1222-C6F22DB3820E}"/>
              </a:ext>
            </a:extLst>
          </p:cNvPr>
          <p:cNvSpPr txBox="1"/>
          <p:nvPr/>
        </p:nvSpPr>
        <p:spPr>
          <a:xfrm>
            <a:off x="679110" y="1288020"/>
            <a:ext cx="3895530" cy="40749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14999"/>
              </a:lnSpc>
              <a:spcBef>
                <a:spcPts val="750"/>
              </a:spcBef>
            </a:pPr>
            <a:r>
              <a:rPr lang="en-US" sz="1400">
                <a:solidFill>
                  <a:srgbClr val="191939"/>
                </a:solidFill>
                <a:highlight>
                  <a:srgbClr val="FFFFFF"/>
                </a:highlight>
                <a:latin typeface="OpenDyslexic"/>
                <a:ea typeface="OpenDyslexic"/>
                <a:cs typeface="OpenDyslexic"/>
              </a:rPr>
              <a:t>We used an iterative design process that stayed aligned across students, educators, classrooms, and learning systems. </a:t>
            </a:r>
            <a:endParaRPr lang="en-US" sz="1400">
              <a:solidFill>
                <a:srgbClr val="000000"/>
              </a:solidFill>
              <a:latin typeface="OpenDyslexic"/>
              <a:ea typeface="OpenDyslexic"/>
              <a:cs typeface="OpenDyslexic"/>
            </a:endParaRPr>
          </a:p>
          <a:p>
            <a:pPr algn="ctr">
              <a:lnSpc>
                <a:spcPct val="114999"/>
              </a:lnSpc>
              <a:spcBef>
                <a:spcPts val="750"/>
              </a:spcBef>
            </a:pPr>
            <a:r>
              <a:rPr lang="en-US" sz="1400">
                <a:solidFill>
                  <a:srgbClr val="191939"/>
                </a:solidFill>
                <a:highlight>
                  <a:srgbClr val="FFFFFF"/>
                </a:highlight>
                <a:latin typeface="OpenDyslexic"/>
                <a:ea typeface="OpenDyslexic"/>
                <a:cs typeface="OpenDyslexic"/>
              </a:rPr>
              <a:t>We worked with educators to co-develop evidence-based insights and proactive strategies that could be applied across different teaching situations. </a:t>
            </a:r>
            <a:endParaRPr lang="en-US" sz="1400">
              <a:latin typeface="OpenDyslexic"/>
              <a:ea typeface="OpenDyslexic"/>
              <a:cs typeface="OpenDyslexic"/>
            </a:endParaRPr>
          </a:p>
          <a:p>
            <a:pPr algn="ctr">
              <a:lnSpc>
                <a:spcPct val="114999"/>
              </a:lnSpc>
              <a:spcBef>
                <a:spcPts val="750"/>
              </a:spcBef>
            </a:pPr>
            <a:endParaRPr lang="en-US" sz="1400">
              <a:latin typeface="OpenDyslexic"/>
              <a:ea typeface="OpenDyslexic"/>
              <a:cs typeface="OpenDyslexic"/>
            </a:endParaRPr>
          </a:p>
          <a:p>
            <a:pPr algn="ctr">
              <a:lnSpc>
                <a:spcPct val="114999"/>
              </a:lnSpc>
              <a:spcBef>
                <a:spcPts val="750"/>
              </a:spcBef>
            </a:pPr>
            <a:endParaRPr lang="en-US" sz="1000">
              <a:latin typeface="OpenDyslexic"/>
              <a:ea typeface="OpenDyslexic"/>
              <a:cs typeface="OpenDyslexic"/>
            </a:endParaRPr>
          </a:p>
          <a:p>
            <a:pPr algn="l"/>
            <a:endParaRPr lang="en-US"/>
          </a:p>
        </p:txBody>
      </p:sp>
    </p:spTree>
    <p:extLst>
      <p:ext uri="{BB962C8B-B14F-4D97-AF65-F5344CB8AC3E}">
        <p14:creationId xmlns:p14="http://schemas.microsoft.com/office/powerpoint/2010/main" val="360296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Shape 1297">
          <a:extLst>
            <a:ext uri="{FF2B5EF4-FFF2-40B4-BE49-F238E27FC236}">
              <a16:creationId xmlns:a16="http://schemas.microsoft.com/office/drawing/2014/main" id="{F703C870-5B89-F082-FAE2-27E3F27B00AB}"/>
            </a:ext>
          </a:extLst>
        </p:cNvPr>
        <p:cNvGrpSpPr/>
        <p:nvPr/>
      </p:nvGrpSpPr>
      <p:grpSpPr>
        <a:xfrm>
          <a:off x="0" y="0"/>
          <a:ext cx="0" cy="0"/>
          <a:chOff x="0" y="0"/>
          <a:chExt cx="0" cy="0"/>
        </a:xfrm>
      </p:grpSpPr>
      <p:sp>
        <p:nvSpPr>
          <p:cNvPr id="12" name="Google Shape;1128;p50">
            <a:extLst>
              <a:ext uri="{FF2B5EF4-FFF2-40B4-BE49-F238E27FC236}">
                <a16:creationId xmlns:a16="http://schemas.microsoft.com/office/drawing/2014/main" id="{C383DC47-D899-2F42-944D-0F2E8AB25DEF}"/>
              </a:ext>
            </a:extLst>
          </p:cNvPr>
          <p:cNvSpPr txBox="1">
            <a:spLocks/>
          </p:cNvSpPr>
          <p:nvPr/>
        </p:nvSpPr>
        <p:spPr>
          <a:xfrm>
            <a:off x="405936" y="660463"/>
            <a:ext cx="8429947" cy="5694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DM Sans"/>
              <a:buNone/>
              <a:defRPr sz="2200" b="1" i="0" u="none" strike="noStrike" cap="none">
                <a:solidFill>
                  <a:schemeClr val="dk1"/>
                </a:solidFill>
                <a:latin typeface="DM Sans"/>
                <a:ea typeface="DM Sans"/>
                <a:cs typeface="DM Sans"/>
                <a:sym typeface="DM Sans"/>
              </a:defRPr>
            </a:lvl1pPr>
            <a:lvl2pPr marR="0" lvl="1"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2pPr>
            <a:lvl3pPr marR="0" lvl="2"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3pPr>
            <a:lvl4pPr marR="0" lvl="3"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4pPr>
            <a:lvl5pPr marR="0" lvl="4"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5pPr>
            <a:lvl6pPr marR="0" lvl="5"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6pPr>
            <a:lvl7pPr marR="0" lvl="6"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7pPr>
            <a:lvl8pPr marR="0" lvl="7"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8pPr>
            <a:lvl9pPr marR="0" lvl="8"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9pPr>
          </a:lstStyle>
          <a:p>
            <a:pPr algn="l"/>
            <a:r>
              <a:rPr lang="en-US" sz="1400">
                <a:solidFill>
                  <a:srgbClr val="21269D"/>
                </a:solidFill>
                <a:latin typeface="OpenDyslexic" pitchFamily="50" charset="0"/>
                <a:ea typeface="OpenDyslexic" pitchFamily="50" charset="0"/>
                <a:cs typeface="OpenDyslexic" pitchFamily="50" charset="0"/>
              </a:rPr>
              <a:t>We grounded the design in teaching experience</a:t>
            </a:r>
          </a:p>
        </p:txBody>
      </p:sp>
      <p:sp>
        <p:nvSpPr>
          <p:cNvPr id="26" name="TextBox 25">
            <a:extLst>
              <a:ext uri="{FF2B5EF4-FFF2-40B4-BE49-F238E27FC236}">
                <a16:creationId xmlns:a16="http://schemas.microsoft.com/office/drawing/2014/main" id="{ECCC0CB0-09B6-1028-73EE-0F35356F3E5D}"/>
              </a:ext>
            </a:extLst>
          </p:cNvPr>
          <p:cNvSpPr txBox="1"/>
          <p:nvPr/>
        </p:nvSpPr>
        <p:spPr>
          <a:xfrm>
            <a:off x="405936" y="1064377"/>
            <a:ext cx="6763855" cy="34130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solidFill>
                <a:srgbClr val="191939"/>
              </a:solidFill>
              <a:latin typeface="OpenDyslexic" pitchFamily="50" charset="0"/>
              <a:ea typeface="OpenDyslexic" pitchFamily="50" charset="0"/>
              <a:cs typeface="OpenDyslexic" pitchFamily="50" charset="0"/>
            </a:endParaRPr>
          </a:p>
          <a:p>
            <a:r>
              <a:rPr lang="en-US" sz="1200" b="1">
                <a:latin typeface="OpenDyslexic" pitchFamily="50" charset="0"/>
                <a:ea typeface="OpenDyslexic" pitchFamily="50" charset="0"/>
                <a:cs typeface="OpenDyslexic" pitchFamily="50" charset="0"/>
              </a:rPr>
              <a:t>What we did with teachers:</a:t>
            </a:r>
            <a:endParaRPr lang="en-US" sz="1200">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Interviewed teachers to explore classroom constraints</a:t>
            </a:r>
            <a:r>
              <a:rPr lang="en-US" sz="1200">
                <a:solidFill>
                  <a:srgbClr val="444444"/>
                </a:solidFill>
                <a:latin typeface="OpenDyslexic" pitchFamily="50" charset="0"/>
                <a:ea typeface="OpenDyslexic" pitchFamily="50" charset="0"/>
                <a:cs typeface="OpenDyslexic" pitchFamily="50" charset="0"/>
              </a:rPr>
              <a:t> and </a:t>
            </a:r>
            <a:r>
              <a:rPr lang="en-US" sz="1200">
                <a:latin typeface="OpenDyslexic" pitchFamily="50" charset="0"/>
                <a:ea typeface="OpenDyslexic" pitchFamily="50" charset="0"/>
                <a:cs typeface="OpenDyslexic" pitchFamily="50" charset="0"/>
              </a:rPr>
              <a:t>Identify recurring instructional challenges</a:t>
            </a:r>
            <a:endParaRPr lang="en-US" sz="1200">
              <a:solidFill>
                <a:srgbClr val="444444"/>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Mapped where action feels hardest</a:t>
            </a:r>
            <a:endParaRPr lang="en-US" sz="1200">
              <a:solidFill>
                <a:srgbClr val="444444"/>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Connected observed challenges to translate them into points of intervention</a:t>
            </a:r>
            <a:endParaRPr lang="en-US" sz="1200">
              <a:solidFill>
                <a:srgbClr val="444444"/>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Identified where teachers could realistically act</a:t>
            </a:r>
            <a:endParaRPr lang="en-US" sz="1200">
              <a:solidFill>
                <a:srgbClr val="444444"/>
              </a:solidFill>
              <a:latin typeface="OpenDyslexic" pitchFamily="50" charset="0"/>
              <a:ea typeface="OpenDyslexic" pitchFamily="50" charset="0"/>
              <a:cs typeface="OpenDyslexic" pitchFamily="50" charset="0"/>
            </a:endParaRPr>
          </a:p>
          <a:p>
            <a:endParaRPr lang="en-US" sz="1200" b="1">
              <a:latin typeface="OpenDyslexic" pitchFamily="50" charset="0"/>
              <a:ea typeface="OpenDyslexic" pitchFamily="50" charset="0"/>
              <a:cs typeface="OpenDyslexic" pitchFamily="50" charset="0"/>
            </a:endParaRPr>
          </a:p>
          <a:p>
            <a:endParaRPr lang="en-US" sz="1200">
              <a:latin typeface="OpenDyslexic" pitchFamily="50" charset="0"/>
              <a:ea typeface="OpenDyslexic" pitchFamily="50" charset="0"/>
              <a:cs typeface="OpenDyslexic" pitchFamily="50" charset="0"/>
            </a:endParaRPr>
          </a:p>
          <a:p>
            <a:r>
              <a:rPr lang="en-US" sz="1200" b="1">
                <a:latin typeface="OpenDyslexic" pitchFamily="50" charset="0"/>
                <a:ea typeface="OpenDyslexic" pitchFamily="50" charset="0"/>
                <a:cs typeface="OpenDyslexic" pitchFamily="50" charset="0"/>
              </a:rPr>
              <a:t>What we intentionally did </a:t>
            </a:r>
            <a:r>
              <a:rPr lang="en-US" sz="1200" b="1" i="1">
                <a:latin typeface="OpenDyslexic" pitchFamily="50" charset="0"/>
                <a:ea typeface="OpenDyslexic" pitchFamily="50" charset="0"/>
                <a:cs typeface="OpenDyslexic" pitchFamily="50" charset="0"/>
              </a:rPr>
              <a:t>not</a:t>
            </a:r>
            <a:r>
              <a:rPr lang="en-US" sz="1200" b="1">
                <a:latin typeface="OpenDyslexic" pitchFamily="50" charset="0"/>
                <a:ea typeface="OpenDyslexic" pitchFamily="50" charset="0"/>
                <a:cs typeface="OpenDyslexic" pitchFamily="50" charset="0"/>
              </a:rPr>
              <a:t> design for:</a:t>
            </a:r>
            <a:endParaRPr lang="en-US" sz="1200">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One-size-fits-all solutions</a:t>
            </a:r>
          </a:p>
          <a:p>
            <a:pPr marL="171450" indent="-171450">
              <a:buFont typeface="Arial" panose="020B0604020202020204" pitchFamily="34" charset="0"/>
              <a:buChar char="•"/>
            </a:pPr>
            <a:r>
              <a:rPr lang="en-US" sz="1200">
                <a:latin typeface="OpenDyslexic" pitchFamily="50" charset="0"/>
                <a:ea typeface="OpenDyslexic" pitchFamily="50" charset="0"/>
                <a:cs typeface="OpenDyslexic" pitchFamily="50" charset="0"/>
              </a:rPr>
              <a:t>Medicalized or deficit-framed explanations</a:t>
            </a:r>
          </a:p>
          <a:p>
            <a:pPr marL="285750" indent="-285750" algn="l">
              <a:buChar char="•"/>
            </a:pPr>
            <a:endParaRPr lang="en-US" sz="1200">
              <a:latin typeface="OpenDyslexic" pitchFamily="50" charset="0"/>
              <a:ea typeface="OpenDyslexic" pitchFamily="50" charset="0"/>
              <a:cs typeface="OpenDyslexic" pitchFamily="50" charset="0"/>
            </a:endParaRPr>
          </a:p>
          <a:p>
            <a:r>
              <a:rPr lang="en-US" sz="1200" b="1">
                <a:solidFill>
                  <a:srgbClr val="21269D"/>
                </a:solidFill>
                <a:latin typeface="OpenDyslexic" pitchFamily="50" charset="0"/>
                <a:ea typeface="OpenDyslexic" pitchFamily="50" charset="0"/>
                <a:cs typeface="OpenDyslexic" pitchFamily="50" charset="0"/>
              </a:rPr>
              <a:t>Teachers were treated as </a:t>
            </a:r>
            <a:r>
              <a:rPr lang="en-US" sz="1200" b="1" i="1">
                <a:solidFill>
                  <a:srgbClr val="21269D"/>
                </a:solidFill>
                <a:latin typeface="OpenDyslexic" pitchFamily="50" charset="0"/>
                <a:ea typeface="OpenDyslexic" pitchFamily="50" charset="0"/>
                <a:cs typeface="OpenDyslexic" pitchFamily="50" charset="0"/>
              </a:rPr>
              <a:t>experts in context</a:t>
            </a:r>
            <a:r>
              <a:rPr lang="en-US" sz="1200" b="1">
                <a:solidFill>
                  <a:srgbClr val="21269D"/>
                </a:solidFill>
                <a:latin typeface="OpenDyslexic" pitchFamily="50" charset="0"/>
                <a:ea typeface="OpenDyslexic" pitchFamily="50" charset="0"/>
                <a:cs typeface="OpenDyslexic" pitchFamily="50" charset="0"/>
              </a:rPr>
              <a:t>, not recipients of training.</a:t>
            </a:r>
          </a:p>
          <a:p>
            <a:pPr marL="285750" indent="-285750">
              <a:buChar char="•"/>
            </a:pPr>
            <a:endParaRPr lang="en-US" sz="1200">
              <a:latin typeface="OpenDyslexic" pitchFamily="50" charset="0"/>
              <a:ea typeface="OpenDyslexic" pitchFamily="50" charset="0"/>
              <a:cs typeface="OpenDyslexic" pitchFamily="50" charset="0"/>
            </a:endParaRPr>
          </a:p>
          <a:p>
            <a:endParaRPr lang="en-US" sz="1200">
              <a:latin typeface="OpenDyslexic" pitchFamily="50" charset="0"/>
              <a:ea typeface="OpenDyslexic" pitchFamily="50" charset="0"/>
              <a:cs typeface="OpenDyslexic" pitchFamily="50" charset="0"/>
            </a:endParaRPr>
          </a:p>
        </p:txBody>
      </p:sp>
      <p:sp>
        <p:nvSpPr>
          <p:cNvPr id="3" name="Freeform 4">
            <a:extLst>
              <a:ext uri="{FF2B5EF4-FFF2-40B4-BE49-F238E27FC236}">
                <a16:creationId xmlns:a16="http://schemas.microsoft.com/office/drawing/2014/main" id="{C2E28CCA-4339-6E83-23B7-3B5CB5677231}"/>
              </a:ext>
            </a:extLst>
          </p:cNvPr>
          <p:cNvSpPr/>
          <p:nvPr/>
        </p:nvSpPr>
        <p:spPr>
          <a:xfrm>
            <a:off x="6825766" y="1666726"/>
            <a:ext cx="2216220" cy="956256"/>
          </a:xfrm>
          <a:custGeom>
            <a:avLst/>
            <a:gdLst/>
            <a:ahLst/>
            <a:cxnLst/>
            <a:rect l="l" t="t" r="r" b="b"/>
            <a:pathLst>
              <a:path w="2787719" h="1273030">
                <a:moveTo>
                  <a:pt x="0" y="0"/>
                </a:moveTo>
                <a:lnTo>
                  <a:pt x="2787719" y="0"/>
                </a:lnTo>
                <a:lnTo>
                  <a:pt x="2787719" y="1273030"/>
                </a:lnTo>
                <a:lnTo>
                  <a:pt x="0" y="1273030"/>
                </a:lnTo>
                <a:lnTo>
                  <a:pt x="0" y="0"/>
                </a:lnTo>
                <a:close/>
              </a:path>
            </a:pathLst>
          </a:custGeom>
          <a:blipFill>
            <a:blip r:embed="rId4"/>
            <a:stretch>
              <a:fillRect t="-83695" b="-70566"/>
            </a:stretch>
          </a:blipFill>
        </p:spPr>
        <p:txBody>
          <a:bodyPr/>
          <a:lstStyle/>
          <a:p>
            <a:endParaRPr lang="en-CA"/>
          </a:p>
        </p:txBody>
      </p:sp>
      <p:pic>
        <p:nvPicPr>
          <p:cNvPr id="5" name="Picture 4" descr="A group of people with a black background&#10;&#10;AI-generated content may be incorrect.">
            <a:extLst>
              <a:ext uri="{FF2B5EF4-FFF2-40B4-BE49-F238E27FC236}">
                <a16:creationId xmlns:a16="http://schemas.microsoft.com/office/drawing/2014/main" id="{D6055F9E-7BA7-B139-1E5F-67D7D7128123}"/>
              </a:ext>
            </a:extLst>
          </p:cNvPr>
          <p:cNvPicPr>
            <a:picLocks noChangeAspect="1"/>
          </p:cNvPicPr>
          <p:nvPr/>
        </p:nvPicPr>
        <p:blipFill>
          <a:blip r:embed="rId5"/>
          <a:srcRect r="62" b="36699"/>
          <a:stretch/>
        </p:blipFill>
        <p:spPr>
          <a:xfrm>
            <a:off x="7115914" y="2968480"/>
            <a:ext cx="1719992" cy="1222286"/>
          </a:xfrm>
          <a:prstGeom prst="rect">
            <a:avLst/>
          </a:prstGeom>
        </p:spPr>
      </p:pic>
    </p:spTree>
    <p:extLst>
      <p:ext uri="{BB962C8B-B14F-4D97-AF65-F5344CB8AC3E}">
        <p14:creationId xmlns:p14="http://schemas.microsoft.com/office/powerpoint/2010/main" val="340599207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Shape 1297">
          <a:extLst>
            <a:ext uri="{FF2B5EF4-FFF2-40B4-BE49-F238E27FC236}">
              <a16:creationId xmlns:a16="http://schemas.microsoft.com/office/drawing/2014/main" id="{6924F4D8-AAE0-FDBE-F750-87634ABFEFBF}"/>
            </a:ext>
          </a:extLst>
        </p:cNvPr>
        <p:cNvGrpSpPr/>
        <p:nvPr/>
      </p:nvGrpSpPr>
      <p:grpSpPr>
        <a:xfrm>
          <a:off x="0" y="0"/>
          <a:ext cx="0" cy="0"/>
          <a:chOff x="0" y="0"/>
          <a:chExt cx="0" cy="0"/>
        </a:xfrm>
      </p:grpSpPr>
      <p:pic>
        <p:nvPicPr>
          <p:cNvPr id="2" name="Picture 1" descr="A diagram of a student experience&#10;&#10;AI-generated content may be incorrect.">
            <a:extLst>
              <a:ext uri="{FF2B5EF4-FFF2-40B4-BE49-F238E27FC236}">
                <a16:creationId xmlns:a16="http://schemas.microsoft.com/office/drawing/2014/main" id="{31B9449F-9CE8-E769-80C1-F8409D536BED}"/>
              </a:ext>
            </a:extLst>
          </p:cNvPr>
          <p:cNvPicPr>
            <a:picLocks noChangeAspect="1"/>
          </p:cNvPicPr>
          <p:nvPr/>
        </p:nvPicPr>
        <p:blipFill>
          <a:blip r:embed="rId3"/>
          <a:srcRect l="6389" t="22222" r="10811" b="12933"/>
          <a:stretch>
            <a:fillRect/>
          </a:stretch>
        </p:blipFill>
        <p:spPr>
          <a:xfrm>
            <a:off x="1870429" y="1411922"/>
            <a:ext cx="7221430" cy="3730627"/>
          </a:xfrm>
          <a:prstGeom prst="rect">
            <a:avLst/>
          </a:prstGeom>
        </p:spPr>
      </p:pic>
      <p:sp>
        <p:nvSpPr>
          <p:cNvPr id="4" name="TextBox 3">
            <a:extLst>
              <a:ext uri="{FF2B5EF4-FFF2-40B4-BE49-F238E27FC236}">
                <a16:creationId xmlns:a16="http://schemas.microsoft.com/office/drawing/2014/main" id="{912601FB-615E-F41C-0B2A-413E2EE58495}"/>
              </a:ext>
            </a:extLst>
          </p:cNvPr>
          <p:cNvSpPr txBox="1"/>
          <p:nvPr/>
        </p:nvSpPr>
        <p:spPr>
          <a:xfrm>
            <a:off x="657178" y="751897"/>
            <a:ext cx="752491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latin typeface="OpenDyslexic" pitchFamily="50" charset="0"/>
                <a:ea typeface="OpenDyslexic" pitchFamily="50" charset="0"/>
                <a:cs typeface="OpenDyslexic" pitchFamily="50" charset="0"/>
              </a:rPr>
              <a:t>What we did with the students:</a:t>
            </a:r>
            <a:endParaRPr lang="en-US" sz="1200">
              <a:latin typeface="OpenDyslexic" pitchFamily="50" charset="0"/>
              <a:ea typeface="OpenDyslexic" pitchFamily="50" charset="0"/>
              <a:cs typeface="OpenDyslexic" pitchFamily="50" charset="0"/>
            </a:endParaRPr>
          </a:p>
          <a:p>
            <a:pPr marL="171450" indent="-171450">
              <a:buChar char="•"/>
            </a:pPr>
            <a:r>
              <a:rPr lang="en-US" sz="1200">
                <a:latin typeface="OpenDyslexic"/>
                <a:ea typeface="OpenDyslexic"/>
                <a:cs typeface="OpenDyslexic"/>
              </a:rPr>
              <a:t>Interviewed students to understand transition &amp; classroom experience</a:t>
            </a:r>
            <a:endParaRPr lang="en-US" sz="1200">
              <a:solidFill>
                <a:srgbClr val="444444"/>
              </a:solidFill>
              <a:latin typeface="OpenDyslexic" pitchFamily="50" charset="0"/>
              <a:ea typeface="OpenDyslexic" pitchFamily="50" charset="0"/>
              <a:cs typeface="OpenDyslexic" pitchFamily="50" charset="0"/>
            </a:endParaRPr>
          </a:p>
          <a:p>
            <a:pPr marL="171450" indent="-171450">
              <a:buChar char="•"/>
            </a:pPr>
            <a:r>
              <a:rPr lang="en-US" sz="1200">
                <a:latin typeface="OpenDyslexic"/>
                <a:ea typeface="OpenDyslexic"/>
                <a:cs typeface="OpenDyslexic"/>
              </a:rPr>
              <a:t>Coded experiences and challenges</a:t>
            </a:r>
            <a:endParaRPr lang="en-US" sz="1200">
              <a:solidFill>
                <a:srgbClr val="444444"/>
              </a:solidFill>
              <a:latin typeface="OpenDyslexic"/>
              <a:ea typeface="OpenDyslexic"/>
              <a:cs typeface="OpenDyslexic"/>
            </a:endParaRPr>
          </a:p>
          <a:p>
            <a:pPr marL="171450" indent="-171450">
              <a:buChar char="•"/>
            </a:pPr>
            <a:r>
              <a:rPr lang="en-US" sz="1200">
                <a:latin typeface="OpenDyslexic"/>
                <a:ea typeface="OpenDyslexic"/>
                <a:cs typeface="OpenDyslexic"/>
              </a:rPr>
              <a:t>Identified recurring </a:t>
            </a:r>
            <a:r>
              <a:rPr lang="en-US" sz="1200" i="1">
                <a:latin typeface="OpenDyslexic"/>
                <a:ea typeface="OpenDyslexic"/>
                <a:cs typeface="OpenDyslexic"/>
              </a:rPr>
              <a:t>patterns</a:t>
            </a:r>
          </a:p>
          <a:p>
            <a:pPr marL="171450" indent="-171450">
              <a:buChar char="•"/>
            </a:pPr>
            <a:r>
              <a:rPr lang="en-US" sz="1200" i="1">
                <a:latin typeface="OpenDyslexic"/>
                <a:ea typeface="OpenDyslexic"/>
                <a:cs typeface="OpenDyslexic"/>
              </a:rPr>
              <a:t>Identified student classroom needs</a:t>
            </a:r>
            <a:endParaRPr lang="en-US" sz="1200">
              <a:latin typeface="OpenDyslexic"/>
              <a:ea typeface="OpenDyslexic"/>
              <a:cs typeface="OpenDyslexic"/>
            </a:endParaRPr>
          </a:p>
          <a:p>
            <a:endParaRPr lang="en-US" sz="1200">
              <a:latin typeface="OpenDyslexic" pitchFamily="50" charset="0"/>
              <a:ea typeface="OpenDyslexic" pitchFamily="50" charset="0"/>
              <a:cs typeface="OpenDyslexic" pitchFamily="50" charset="0"/>
            </a:endParaRPr>
          </a:p>
          <a:p>
            <a:endParaRPr lang="en-US" sz="1200">
              <a:latin typeface="OpenDyslexic" pitchFamily="50" charset="0"/>
              <a:ea typeface="OpenDyslexic" pitchFamily="50" charset="0"/>
              <a:cs typeface="OpenDyslexic" pitchFamily="50" charset="0"/>
            </a:endParaRPr>
          </a:p>
        </p:txBody>
      </p:sp>
      <p:sp>
        <p:nvSpPr>
          <p:cNvPr id="5" name="Google Shape;1128;p50">
            <a:extLst>
              <a:ext uri="{FF2B5EF4-FFF2-40B4-BE49-F238E27FC236}">
                <a16:creationId xmlns:a16="http://schemas.microsoft.com/office/drawing/2014/main" id="{334A3D5B-E612-E3F4-0D16-F29C926818AF}"/>
              </a:ext>
            </a:extLst>
          </p:cNvPr>
          <p:cNvSpPr txBox="1">
            <a:spLocks/>
          </p:cNvSpPr>
          <p:nvPr/>
        </p:nvSpPr>
        <p:spPr>
          <a:xfrm>
            <a:off x="658537" y="385045"/>
            <a:ext cx="843321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DM Sans"/>
              <a:buNone/>
              <a:defRPr sz="2200" b="1" i="0" u="none" strike="noStrike" cap="none">
                <a:solidFill>
                  <a:schemeClr val="dk1"/>
                </a:solidFill>
                <a:latin typeface="DM Sans"/>
                <a:ea typeface="DM Sans"/>
                <a:cs typeface="DM Sans"/>
                <a:sym typeface="DM Sans"/>
              </a:defRPr>
            </a:lvl1pPr>
            <a:lvl2pPr marR="0" lvl="1"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2pPr>
            <a:lvl3pPr marR="0" lvl="2"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3pPr>
            <a:lvl4pPr marR="0" lvl="3"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4pPr>
            <a:lvl5pPr marR="0" lvl="4"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5pPr>
            <a:lvl6pPr marR="0" lvl="5"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6pPr>
            <a:lvl7pPr marR="0" lvl="6"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7pPr>
            <a:lvl8pPr marR="0" lvl="7"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8pPr>
            <a:lvl9pPr marR="0" lvl="8"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9pPr>
          </a:lstStyle>
          <a:p>
            <a:pPr algn="l"/>
            <a:r>
              <a:rPr lang="en-US" sz="1400">
                <a:solidFill>
                  <a:srgbClr val="21269D"/>
                </a:solidFill>
                <a:latin typeface="OpenDyslexic" pitchFamily="50" charset="0"/>
                <a:ea typeface="OpenDyslexic" pitchFamily="50" charset="0"/>
                <a:cs typeface="OpenDyslexic" pitchFamily="50" charset="0"/>
              </a:rPr>
              <a:t>We grounded the design in student experience</a:t>
            </a:r>
          </a:p>
        </p:txBody>
      </p:sp>
    </p:spTree>
    <p:extLst>
      <p:ext uri="{BB962C8B-B14F-4D97-AF65-F5344CB8AC3E}">
        <p14:creationId xmlns:p14="http://schemas.microsoft.com/office/powerpoint/2010/main" val="1109565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7EA95AB-0D70-E9B0-3A90-A8C889EFF030}"/>
              </a:ext>
            </a:extLst>
          </p:cNvPr>
          <p:cNvGrpSpPr/>
          <p:nvPr/>
        </p:nvGrpSpPr>
        <p:grpSpPr>
          <a:xfrm>
            <a:off x="238590" y="1169103"/>
            <a:ext cx="2954422" cy="1365953"/>
            <a:chOff x="274808" y="787062"/>
            <a:chExt cx="3939229" cy="1821269"/>
          </a:xfrm>
        </p:grpSpPr>
        <p:sp>
          <p:nvSpPr>
            <p:cNvPr id="11" name="Google Shape;1712;p63">
              <a:extLst>
                <a:ext uri="{FF2B5EF4-FFF2-40B4-BE49-F238E27FC236}">
                  <a16:creationId xmlns:a16="http://schemas.microsoft.com/office/drawing/2014/main" id="{25B35BF2-2E01-D761-FA7A-E65C32B75744}"/>
                </a:ext>
              </a:extLst>
            </p:cNvPr>
            <p:cNvSpPr txBox="1"/>
            <p:nvPr/>
          </p:nvSpPr>
          <p:spPr>
            <a:xfrm flipH="1">
              <a:off x="343491" y="787062"/>
              <a:ext cx="3290445" cy="740166"/>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00" b="1">
                  <a:solidFill>
                    <a:srgbClr val="1800AD"/>
                  </a:solidFill>
                  <a:latin typeface="OpenDyslexic" pitchFamily="50" charset="0"/>
                  <a:ea typeface="OpenDyslexic" pitchFamily="50" charset="0"/>
                  <a:cs typeface="OpenDyslexic" pitchFamily="50" charset="0"/>
                  <a:sym typeface="DM Sans"/>
                </a:rPr>
                <a:t>Executive Functioning &amp;</a:t>
              </a:r>
              <a:br>
                <a:rPr lang="en-US" sz="1000" b="1">
                  <a:solidFill>
                    <a:srgbClr val="1800AD"/>
                  </a:solidFill>
                  <a:latin typeface="OpenDyslexic" pitchFamily="50" charset="0"/>
                  <a:ea typeface="OpenDyslexic" pitchFamily="50" charset="0"/>
                  <a:cs typeface="OpenDyslexic" pitchFamily="50" charset="0"/>
                  <a:sym typeface="DM Sans"/>
                </a:rPr>
              </a:br>
              <a:r>
                <a:rPr lang="en-US" sz="1000" b="1">
                  <a:solidFill>
                    <a:srgbClr val="1800AD"/>
                  </a:solidFill>
                  <a:latin typeface="OpenDyslexic" pitchFamily="50" charset="0"/>
                  <a:ea typeface="OpenDyslexic" pitchFamily="50" charset="0"/>
                  <a:cs typeface="OpenDyslexic" pitchFamily="50" charset="0"/>
                  <a:sym typeface="DM Sans"/>
                </a:rPr>
                <a:t> Goal Achievement </a:t>
              </a:r>
              <a:endParaRPr lang="en-US" sz="1000">
                <a:latin typeface="OpenDyslexic" pitchFamily="50" charset="0"/>
                <a:ea typeface="OpenDyslexic" pitchFamily="50" charset="0"/>
                <a:cs typeface="OpenDyslexic" pitchFamily="50" charset="0"/>
                <a:sym typeface="DM Sans"/>
              </a:endParaRPr>
            </a:p>
          </p:txBody>
        </p:sp>
        <p:sp>
          <p:nvSpPr>
            <p:cNvPr id="12" name="TextBox 4">
              <a:extLst>
                <a:ext uri="{FF2B5EF4-FFF2-40B4-BE49-F238E27FC236}">
                  <a16:creationId xmlns:a16="http://schemas.microsoft.com/office/drawing/2014/main" id="{551AFF79-5FCB-A44B-06B7-301D137CAA24}"/>
                </a:ext>
              </a:extLst>
            </p:cNvPr>
            <p:cNvSpPr txBox="1"/>
            <p:nvPr/>
          </p:nvSpPr>
          <p:spPr>
            <a:xfrm>
              <a:off x="274808" y="1500336"/>
              <a:ext cx="3939229" cy="1107995"/>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25">
                  <a:latin typeface="OpenDyslexic" pitchFamily="50" charset="0"/>
                  <a:ea typeface="OpenDyslexic" pitchFamily="50" charset="0"/>
                  <a:cs typeface="OpenDyslexic" pitchFamily="50" charset="0"/>
                </a:rPr>
                <a:t>Executive functioning is a set of mental tools needed to achieve a goal. They include planning, working memory, impulse control, shifting attention, and monitoring actions (Stuurman, et al 2020). </a:t>
              </a:r>
            </a:p>
          </p:txBody>
        </p:sp>
      </p:grpSp>
      <p:grpSp>
        <p:nvGrpSpPr>
          <p:cNvPr id="17" name="Group 16">
            <a:extLst>
              <a:ext uri="{FF2B5EF4-FFF2-40B4-BE49-F238E27FC236}">
                <a16:creationId xmlns:a16="http://schemas.microsoft.com/office/drawing/2014/main" id="{53B3E464-A527-2043-5A64-7E5A8C8CB95F}"/>
              </a:ext>
            </a:extLst>
          </p:cNvPr>
          <p:cNvGrpSpPr/>
          <p:nvPr/>
        </p:nvGrpSpPr>
        <p:grpSpPr>
          <a:xfrm>
            <a:off x="238590" y="2762531"/>
            <a:ext cx="2918009" cy="1083824"/>
            <a:chOff x="6352086" y="1226900"/>
            <a:chExt cx="3890678" cy="1445099"/>
          </a:xfrm>
        </p:grpSpPr>
        <p:sp>
          <p:nvSpPr>
            <p:cNvPr id="15" name="Google Shape;1712;p63">
              <a:extLst>
                <a:ext uri="{FF2B5EF4-FFF2-40B4-BE49-F238E27FC236}">
                  <a16:creationId xmlns:a16="http://schemas.microsoft.com/office/drawing/2014/main" id="{71B908EB-48E9-35B2-B735-697A5195F1C7}"/>
                </a:ext>
              </a:extLst>
            </p:cNvPr>
            <p:cNvSpPr txBox="1"/>
            <p:nvPr/>
          </p:nvSpPr>
          <p:spPr>
            <a:xfrm flipH="1">
              <a:off x="6499942" y="1226900"/>
              <a:ext cx="3461613" cy="614032"/>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00" b="1">
                  <a:solidFill>
                    <a:srgbClr val="1800AD"/>
                  </a:solidFill>
                  <a:latin typeface="OpenDyslexic" pitchFamily="50" charset="0"/>
                  <a:ea typeface="OpenDyslexic" pitchFamily="50" charset="0"/>
                  <a:cs typeface="OpenDyslexic" pitchFamily="50" charset="0"/>
                  <a:sym typeface="DM Sans"/>
                </a:rPr>
                <a:t>Cognitive Load &amp; Information Processing Styles</a:t>
              </a:r>
              <a:endParaRPr lang="en-US" sz="1000">
                <a:latin typeface="OpenDyslexic" pitchFamily="50" charset="0"/>
                <a:ea typeface="OpenDyslexic" pitchFamily="50" charset="0"/>
                <a:cs typeface="OpenDyslexic" pitchFamily="50" charset="0"/>
                <a:sym typeface="DM Sans"/>
              </a:endParaRPr>
            </a:p>
          </p:txBody>
        </p:sp>
        <p:sp>
          <p:nvSpPr>
            <p:cNvPr id="16" name="TextBox 6">
              <a:extLst>
                <a:ext uri="{FF2B5EF4-FFF2-40B4-BE49-F238E27FC236}">
                  <a16:creationId xmlns:a16="http://schemas.microsoft.com/office/drawing/2014/main" id="{EFEE6B53-9A67-677A-857D-C28C5AFD0B57}"/>
                </a:ext>
              </a:extLst>
            </p:cNvPr>
            <p:cNvSpPr txBox="1"/>
            <p:nvPr/>
          </p:nvSpPr>
          <p:spPr>
            <a:xfrm>
              <a:off x="6352086" y="1733280"/>
              <a:ext cx="3890678" cy="938719"/>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25">
                  <a:latin typeface="OpenDyslexic" pitchFamily="50" charset="0"/>
                  <a:ea typeface="OpenDyslexic" pitchFamily="50" charset="0"/>
                  <a:cs typeface="OpenDyslexic" pitchFamily="50" charset="0"/>
                </a:rPr>
                <a:t>In neurodivergent brains, working memory is often wired differently, leading to a higher demand on the brain's resources for holding and processing information. </a:t>
              </a:r>
            </a:p>
          </p:txBody>
        </p:sp>
      </p:grpSp>
      <p:grpSp>
        <p:nvGrpSpPr>
          <p:cNvPr id="21" name="Group 20">
            <a:extLst>
              <a:ext uri="{FF2B5EF4-FFF2-40B4-BE49-F238E27FC236}">
                <a16:creationId xmlns:a16="http://schemas.microsoft.com/office/drawing/2014/main" id="{B97EE836-FEAE-D4AD-7F2C-B3597B8D82E7}"/>
              </a:ext>
            </a:extLst>
          </p:cNvPr>
          <p:cNvGrpSpPr/>
          <p:nvPr/>
        </p:nvGrpSpPr>
        <p:grpSpPr>
          <a:xfrm>
            <a:off x="6080529" y="2992793"/>
            <a:ext cx="2806589" cy="833673"/>
            <a:chOff x="6253044" y="3226461"/>
            <a:chExt cx="3742118" cy="1111564"/>
          </a:xfrm>
        </p:grpSpPr>
        <p:sp>
          <p:nvSpPr>
            <p:cNvPr id="19" name="Google Shape;1712;p63">
              <a:extLst>
                <a:ext uri="{FF2B5EF4-FFF2-40B4-BE49-F238E27FC236}">
                  <a16:creationId xmlns:a16="http://schemas.microsoft.com/office/drawing/2014/main" id="{9F67ACB0-25C2-161A-DCC6-8FD75DA90E31}"/>
                </a:ext>
              </a:extLst>
            </p:cNvPr>
            <p:cNvSpPr txBox="1"/>
            <p:nvPr/>
          </p:nvSpPr>
          <p:spPr>
            <a:xfrm flipH="1">
              <a:off x="6253044" y="3226461"/>
              <a:ext cx="3742118" cy="63319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00" b="1">
                  <a:solidFill>
                    <a:srgbClr val="1800AD"/>
                  </a:solidFill>
                  <a:latin typeface="OpenDyslexic" pitchFamily="50" charset="0"/>
                  <a:ea typeface="OpenDyslexic" pitchFamily="50" charset="0"/>
                  <a:cs typeface="OpenDyslexic" pitchFamily="50" charset="0"/>
                  <a:sym typeface="DM Sans"/>
                </a:rPr>
                <a:t>Emotional Well-Being &amp; Mental Health</a:t>
              </a:r>
              <a:endParaRPr lang="en" sz="1000">
                <a:latin typeface="OpenDyslexic" pitchFamily="50" charset="0"/>
                <a:ea typeface="OpenDyslexic" pitchFamily="50" charset="0"/>
                <a:cs typeface="OpenDyslexic" pitchFamily="50" charset="0"/>
                <a:sym typeface="DM Sans"/>
              </a:endParaRPr>
            </a:p>
            <a:p>
              <a:endParaRPr lang="en" sz="1200" b="1">
                <a:solidFill>
                  <a:srgbClr val="21269D"/>
                </a:solidFill>
                <a:latin typeface="OpenDyslexic" pitchFamily="50" charset="0"/>
                <a:ea typeface="OpenDyslexic" pitchFamily="50" charset="0"/>
                <a:cs typeface="OpenDyslexic" pitchFamily="50" charset="0"/>
              </a:endParaRPr>
            </a:p>
          </p:txBody>
        </p:sp>
        <p:sp>
          <p:nvSpPr>
            <p:cNvPr id="20" name="TextBox 7">
              <a:extLst>
                <a:ext uri="{FF2B5EF4-FFF2-40B4-BE49-F238E27FC236}">
                  <a16:creationId xmlns:a16="http://schemas.microsoft.com/office/drawing/2014/main" id="{28984C65-6B00-5E15-4A11-350A6E4017FD}"/>
                </a:ext>
              </a:extLst>
            </p:cNvPr>
            <p:cNvSpPr txBox="1"/>
            <p:nvPr/>
          </p:nvSpPr>
          <p:spPr>
            <a:xfrm>
              <a:off x="6425545" y="3568584"/>
              <a:ext cx="3569617" cy="769441"/>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25">
                  <a:latin typeface="OpenDyslexic" pitchFamily="50" charset="0"/>
                  <a:ea typeface="OpenDyslexic" pitchFamily="50" charset="0"/>
                  <a:cs typeface="OpenDyslexic" pitchFamily="50" charset="0"/>
                </a:rPr>
                <a:t>Psychological challenges often lead to lower productivity and reduced engagement with coursework (Ji et al., 2024). </a:t>
              </a:r>
            </a:p>
          </p:txBody>
        </p:sp>
      </p:grpSp>
      <p:grpSp>
        <p:nvGrpSpPr>
          <p:cNvPr id="25" name="Group 24">
            <a:extLst>
              <a:ext uri="{FF2B5EF4-FFF2-40B4-BE49-F238E27FC236}">
                <a16:creationId xmlns:a16="http://schemas.microsoft.com/office/drawing/2014/main" id="{1C928688-599B-C1A9-4AAF-44A6A592CD84}"/>
              </a:ext>
            </a:extLst>
          </p:cNvPr>
          <p:cNvGrpSpPr/>
          <p:nvPr/>
        </p:nvGrpSpPr>
        <p:grpSpPr>
          <a:xfrm>
            <a:off x="2011462" y="3996688"/>
            <a:ext cx="5399220" cy="1146813"/>
            <a:chOff x="413556" y="3754719"/>
            <a:chExt cx="4392840" cy="1529084"/>
          </a:xfrm>
        </p:grpSpPr>
        <p:sp>
          <p:nvSpPr>
            <p:cNvPr id="23" name="Google Shape;1712;p63">
              <a:extLst>
                <a:ext uri="{FF2B5EF4-FFF2-40B4-BE49-F238E27FC236}">
                  <a16:creationId xmlns:a16="http://schemas.microsoft.com/office/drawing/2014/main" id="{3104526B-37AA-EDC1-4851-1E0A8C018D29}"/>
                </a:ext>
              </a:extLst>
            </p:cNvPr>
            <p:cNvSpPr txBox="1"/>
            <p:nvPr/>
          </p:nvSpPr>
          <p:spPr>
            <a:xfrm flipH="1">
              <a:off x="413556" y="3754719"/>
              <a:ext cx="3476256" cy="403905"/>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00" b="1">
                  <a:solidFill>
                    <a:srgbClr val="1800AD"/>
                  </a:solidFill>
                  <a:latin typeface="OpenDyslexic" pitchFamily="50" charset="0"/>
                  <a:ea typeface="OpenDyslexic" pitchFamily="50" charset="0"/>
                  <a:cs typeface="OpenDyslexic" pitchFamily="50" charset="0"/>
                  <a:sym typeface="DM Sans"/>
                </a:rPr>
                <a:t>Communication &amp; Social Demands</a:t>
              </a:r>
              <a:endParaRPr lang="en" sz="1000">
                <a:latin typeface="OpenDyslexic" pitchFamily="50" charset="0"/>
                <a:ea typeface="OpenDyslexic" pitchFamily="50" charset="0"/>
                <a:cs typeface="OpenDyslexic" pitchFamily="50" charset="0"/>
                <a:sym typeface="DM Sans"/>
              </a:endParaRPr>
            </a:p>
          </p:txBody>
        </p:sp>
        <p:sp>
          <p:nvSpPr>
            <p:cNvPr id="24" name="TextBox 8">
              <a:extLst>
                <a:ext uri="{FF2B5EF4-FFF2-40B4-BE49-F238E27FC236}">
                  <a16:creationId xmlns:a16="http://schemas.microsoft.com/office/drawing/2014/main" id="{047DA9B6-27E8-5DB2-ED8C-69E843BD3DBD}"/>
                </a:ext>
              </a:extLst>
            </p:cNvPr>
            <p:cNvSpPr txBox="1"/>
            <p:nvPr/>
          </p:nvSpPr>
          <p:spPr>
            <a:xfrm>
              <a:off x="629869" y="4175807"/>
              <a:ext cx="4176527" cy="1107996"/>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25">
                  <a:latin typeface="OpenDyslexic" pitchFamily="50" charset="0"/>
                  <a:ea typeface="OpenDyslexic" pitchFamily="50" charset="0"/>
                  <a:cs typeface="OpenDyslexic" pitchFamily="50" charset="0"/>
                </a:rPr>
                <a:t>ND express themselves more directly or have unique ways of interpreting social cues, which can be misunderstood by others as interrupting or abrasive (Wille et al., 2017). </a:t>
              </a:r>
            </a:p>
          </p:txBody>
        </p:sp>
      </p:grpSp>
      <p:grpSp>
        <p:nvGrpSpPr>
          <p:cNvPr id="29" name="Group 28">
            <a:extLst>
              <a:ext uri="{FF2B5EF4-FFF2-40B4-BE49-F238E27FC236}">
                <a16:creationId xmlns:a16="http://schemas.microsoft.com/office/drawing/2014/main" id="{B53489C2-993D-5F0C-F912-63D270974C17}"/>
              </a:ext>
            </a:extLst>
          </p:cNvPr>
          <p:cNvGrpSpPr/>
          <p:nvPr/>
        </p:nvGrpSpPr>
        <p:grpSpPr>
          <a:xfrm>
            <a:off x="6168196" y="1231821"/>
            <a:ext cx="2797421" cy="1447762"/>
            <a:chOff x="1463466" y="2681871"/>
            <a:chExt cx="3729894" cy="1930349"/>
          </a:xfrm>
        </p:grpSpPr>
        <p:sp>
          <p:nvSpPr>
            <p:cNvPr id="27" name="Google Shape;1712;p63">
              <a:extLst>
                <a:ext uri="{FF2B5EF4-FFF2-40B4-BE49-F238E27FC236}">
                  <a16:creationId xmlns:a16="http://schemas.microsoft.com/office/drawing/2014/main" id="{BEE36A99-44D6-62A5-C9CD-6D115DEB0B55}"/>
                </a:ext>
              </a:extLst>
            </p:cNvPr>
            <p:cNvSpPr txBox="1"/>
            <p:nvPr/>
          </p:nvSpPr>
          <p:spPr>
            <a:xfrm flipH="1">
              <a:off x="1507110" y="2681871"/>
              <a:ext cx="3316961" cy="739114"/>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000" b="1">
                  <a:solidFill>
                    <a:srgbClr val="1800AD"/>
                  </a:solidFill>
                  <a:latin typeface="OpenDyslexic" pitchFamily="50" charset="0"/>
                  <a:ea typeface="OpenDyslexic" pitchFamily="50" charset="0"/>
                  <a:cs typeface="OpenDyslexic" pitchFamily="50" charset="0"/>
                  <a:sym typeface="DM Sans"/>
                </a:rPr>
                <a:t>Sensory Processing &amp; Environmental Harmony </a:t>
              </a:r>
              <a:endParaRPr lang="en-US" sz="1000">
                <a:latin typeface="OpenDyslexic" pitchFamily="50" charset="0"/>
                <a:ea typeface="OpenDyslexic" pitchFamily="50" charset="0"/>
                <a:cs typeface="OpenDyslexic" pitchFamily="50" charset="0"/>
                <a:sym typeface="DM Sans"/>
              </a:endParaRPr>
            </a:p>
            <a:p>
              <a:endParaRPr lang="en-US" sz="1200" b="1">
                <a:solidFill>
                  <a:srgbClr val="21269D"/>
                </a:solidFill>
                <a:latin typeface="OpenDyslexic" pitchFamily="50" charset="0"/>
                <a:ea typeface="OpenDyslexic" pitchFamily="50" charset="0"/>
                <a:cs typeface="OpenDyslexic" pitchFamily="50" charset="0"/>
              </a:endParaRPr>
            </a:p>
          </p:txBody>
        </p:sp>
        <p:sp>
          <p:nvSpPr>
            <p:cNvPr id="28" name="TextBox 9">
              <a:extLst>
                <a:ext uri="{FF2B5EF4-FFF2-40B4-BE49-F238E27FC236}">
                  <a16:creationId xmlns:a16="http://schemas.microsoft.com/office/drawing/2014/main" id="{9B1419E0-E7CB-B8BB-2F37-21F942B29287}"/>
                </a:ext>
              </a:extLst>
            </p:cNvPr>
            <p:cNvSpPr txBox="1"/>
            <p:nvPr/>
          </p:nvSpPr>
          <p:spPr>
            <a:xfrm>
              <a:off x="1463466" y="3165671"/>
              <a:ext cx="3729894" cy="1446549"/>
            </a:xfrm>
            <a:prstGeom prst="rect">
              <a:avLst/>
            </a:prstGeom>
            <a:noFill/>
          </p:spPr>
          <p:txBody>
            <a:bodyPr rot="0" spcFirstLastPara="0" vert="horz" wrap="square" lIns="68580" tIns="34290" rIns="68580" bIns="3429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825">
                  <a:latin typeface="OpenDyslexic" pitchFamily="50" charset="0"/>
                  <a:ea typeface="OpenDyslexic" pitchFamily="50" charset="0"/>
                  <a:cs typeface="OpenDyslexic" pitchFamily="50" charset="0"/>
                </a:rPr>
                <a:t>ND students often have a different way of processing environmental stimuli, which means they may be more aware of or sensitive to sounds, sights, and other distractions in a classroom.  (</a:t>
              </a:r>
              <a:r>
                <a:rPr lang="en-US" sz="825" err="1">
                  <a:latin typeface="OpenDyslexic" pitchFamily="50" charset="0"/>
                  <a:ea typeface="OpenDyslexic" pitchFamily="50" charset="0"/>
                  <a:cs typeface="OpenDyslexic" pitchFamily="50" charset="0"/>
                </a:rPr>
                <a:t>Juvino</a:t>
              </a:r>
              <a:r>
                <a:rPr lang="en-US" sz="825">
                  <a:latin typeface="OpenDyslexic" pitchFamily="50" charset="0"/>
                  <a:ea typeface="OpenDyslexic" pitchFamily="50" charset="0"/>
                  <a:cs typeface="OpenDyslexic" pitchFamily="50" charset="0"/>
                </a:rPr>
                <a:t> de Araujo et al., 2022).</a:t>
              </a:r>
            </a:p>
          </p:txBody>
        </p:sp>
      </p:grpSp>
      <p:pic>
        <p:nvPicPr>
          <p:cNvPr id="32" name="Picture 31" descr="A cartoon of a person with a light bulb on his head&#10;&#10;AI-generated content may be incorrect.">
            <a:extLst>
              <a:ext uri="{FF2B5EF4-FFF2-40B4-BE49-F238E27FC236}">
                <a16:creationId xmlns:a16="http://schemas.microsoft.com/office/drawing/2014/main" id="{41F00306-54A5-611C-0020-503261A4E8B8}"/>
              </a:ext>
            </a:extLst>
          </p:cNvPr>
          <p:cNvPicPr>
            <a:picLocks noChangeAspect="1"/>
          </p:cNvPicPr>
          <p:nvPr/>
        </p:nvPicPr>
        <p:blipFill>
          <a:blip r:embed="rId2"/>
          <a:srcRect l="23841" t="27865" r="27586" b="34171"/>
          <a:stretch>
            <a:fillRect/>
          </a:stretch>
        </p:blipFill>
        <p:spPr>
          <a:xfrm>
            <a:off x="3289844" y="1055484"/>
            <a:ext cx="2312472" cy="2126526"/>
          </a:xfrm>
          <a:prstGeom prst="rect">
            <a:avLst/>
          </a:prstGeom>
        </p:spPr>
      </p:pic>
      <p:sp>
        <p:nvSpPr>
          <p:cNvPr id="33" name="Google Shape;1323;p55">
            <a:extLst>
              <a:ext uri="{FF2B5EF4-FFF2-40B4-BE49-F238E27FC236}">
                <a16:creationId xmlns:a16="http://schemas.microsoft.com/office/drawing/2014/main" id="{B347F17B-1344-2FA3-4381-B21F49C9723E}"/>
              </a:ext>
            </a:extLst>
          </p:cNvPr>
          <p:cNvSpPr/>
          <p:nvPr/>
        </p:nvSpPr>
        <p:spPr>
          <a:xfrm rot="19980000" flipH="1">
            <a:off x="5158723" y="1602638"/>
            <a:ext cx="428087" cy="161044"/>
          </a:xfrm>
          <a:custGeom>
            <a:avLst/>
            <a:gdLst/>
            <a:ahLst/>
            <a:cxnLst/>
            <a:rect l="l" t="t" r="r" b="b"/>
            <a:pathLst>
              <a:path w="5066" h="4216" extrusionOk="0">
                <a:moveTo>
                  <a:pt x="2071" y="1"/>
                </a:moveTo>
                <a:lnTo>
                  <a:pt x="1" y="2145"/>
                </a:lnTo>
                <a:lnTo>
                  <a:pt x="2071" y="4215"/>
                </a:lnTo>
                <a:lnTo>
                  <a:pt x="2071" y="3587"/>
                </a:lnTo>
                <a:lnTo>
                  <a:pt x="5066" y="3587"/>
                </a:lnTo>
                <a:lnTo>
                  <a:pt x="5066" y="629"/>
                </a:lnTo>
                <a:lnTo>
                  <a:pt x="2071" y="629"/>
                </a:lnTo>
                <a:lnTo>
                  <a:pt x="2071" y="1"/>
                </a:lnTo>
                <a:close/>
              </a:path>
            </a:pathLst>
          </a:custGeom>
          <a:solidFill>
            <a:srgbClr val="21269D"/>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endParaRPr sz="1050">
              <a:latin typeface="OpenDyslexic" pitchFamily="50" charset="0"/>
              <a:ea typeface="OpenDyslexic" pitchFamily="50" charset="0"/>
              <a:cs typeface="OpenDyslexic" pitchFamily="50" charset="0"/>
            </a:endParaRPr>
          </a:p>
        </p:txBody>
      </p:sp>
      <p:sp>
        <p:nvSpPr>
          <p:cNvPr id="34" name="Google Shape;1323;p55">
            <a:extLst>
              <a:ext uri="{FF2B5EF4-FFF2-40B4-BE49-F238E27FC236}">
                <a16:creationId xmlns:a16="http://schemas.microsoft.com/office/drawing/2014/main" id="{69C0612E-8CB9-B581-37C6-F41D21F780E6}"/>
              </a:ext>
            </a:extLst>
          </p:cNvPr>
          <p:cNvSpPr/>
          <p:nvPr/>
        </p:nvSpPr>
        <p:spPr>
          <a:xfrm rot="12660000" flipH="1">
            <a:off x="3078496" y="2037989"/>
            <a:ext cx="538902" cy="163135"/>
          </a:xfrm>
          <a:custGeom>
            <a:avLst/>
            <a:gdLst/>
            <a:ahLst/>
            <a:cxnLst/>
            <a:rect l="l" t="t" r="r" b="b"/>
            <a:pathLst>
              <a:path w="5066" h="4216" extrusionOk="0">
                <a:moveTo>
                  <a:pt x="2071" y="1"/>
                </a:moveTo>
                <a:lnTo>
                  <a:pt x="1" y="2145"/>
                </a:lnTo>
                <a:lnTo>
                  <a:pt x="2071" y="4215"/>
                </a:lnTo>
                <a:lnTo>
                  <a:pt x="2071" y="3587"/>
                </a:lnTo>
                <a:lnTo>
                  <a:pt x="5066" y="3587"/>
                </a:lnTo>
                <a:lnTo>
                  <a:pt x="5066" y="629"/>
                </a:lnTo>
                <a:lnTo>
                  <a:pt x="2071" y="629"/>
                </a:lnTo>
                <a:lnTo>
                  <a:pt x="2071" y="1"/>
                </a:lnTo>
                <a:close/>
              </a:path>
            </a:pathLst>
          </a:custGeom>
          <a:solidFill>
            <a:srgbClr val="21269D"/>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endParaRPr sz="1050">
              <a:latin typeface="OpenDyslexic" pitchFamily="50" charset="0"/>
              <a:ea typeface="OpenDyslexic" pitchFamily="50" charset="0"/>
              <a:cs typeface="OpenDyslexic" pitchFamily="50" charset="0"/>
            </a:endParaRPr>
          </a:p>
        </p:txBody>
      </p:sp>
      <p:sp>
        <p:nvSpPr>
          <p:cNvPr id="35" name="Google Shape;1323;p55">
            <a:extLst>
              <a:ext uri="{FF2B5EF4-FFF2-40B4-BE49-F238E27FC236}">
                <a16:creationId xmlns:a16="http://schemas.microsoft.com/office/drawing/2014/main" id="{A8357E2B-77A4-25ED-88AF-E4FC9F24EDCB}"/>
              </a:ext>
            </a:extLst>
          </p:cNvPr>
          <p:cNvSpPr/>
          <p:nvPr/>
        </p:nvSpPr>
        <p:spPr>
          <a:xfrm rot="10800000" flipH="1">
            <a:off x="3156942" y="2892458"/>
            <a:ext cx="428087" cy="161044"/>
          </a:xfrm>
          <a:custGeom>
            <a:avLst/>
            <a:gdLst/>
            <a:ahLst/>
            <a:cxnLst/>
            <a:rect l="l" t="t" r="r" b="b"/>
            <a:pathLst>
              <a:path w="5066" h="4216" extrusionOk="0">
                <a:moveTo>
                  <a:pt x="2071" y="1"/>
                </a:moveTo>
                <a:lnTo>
                  <a:pt x="1" y="2145"/>
                </a:lnTo>
                <a:lnTo>
                  <a:pt x="2071" y="4215"/>
                </a:lnTo>
                <a:lnTo>
                  <a:pt x="2071" y="3587"/>
                </a:lnTo>
                <a:lnTo>
                  <a:pt x="5066" y="3587"/>
                </a:lnTo>
                <a:lnTo>
                  <a:pt x="5066" y="629"/>
                </a:lnTo>
                <a:lnTo>
                  <a:pt x="2071" y="629"/>
                </a:lnTo>
                <a:lnTo>
                  <a:pt x="2071" y="1"/>
                </a:lnTo>
                <a:close/>
              </a:path>
            </a:pathLst>
          </a:custGeom>
          <a:solidFill>
            <a:srgbClr val="21269D"/>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endParaRPr sz="1050">
              <a:latin typeface="OpenDyslexic" pitchFamily="50" charset="0"/>
              <a:ea typeface="OpenDyslexic" pitchFamily="50" charset="0"/>
              <a:cs typeface="OpenDyslexic" pitchFamily="50" charset="0"/>
            </a:endParaRPr>
          </a:p>
        </p:txBody>
      </p:sp>
      <p:sp>
        <p:nvSpPr>
          <p:cNvPr id="36" name="Google Shape;1323;p55">
            <a:extLst>
              <a:ext uri="{FF2B5EF4-FFF2-40B4-BE49-F238E27FC236}">
                <a16:creationId xmlns:a16="http://schemas.microsoft.com/office/drawing/2014/main" id="{52FC5104-37F9-8A82-A3FE-6F834A95F276}"/>
              </a:ext>
            </a:extLst>
          </p:cNvPr>
          <p:cNvSpPr/>
          <p:nvPr/>
        </p:nvSpPr>
        <p:spPr>
          <a:xfrm rot="5400000" flipH="1">
            <a:off x="4232898" y="3549831"/>
            <a:ext cx="428087" cy="161044"/>
          </a:xfrm>
          <a:custGeom>
            <a:avLst/>
            <a:gdLst/>
            <a:ahLst/>
            <a:cxnLst/>
            <a:rect l="l" t="t" r="r" b="b"/>
            <a:pathLst>
              <a:path w="5066" h="4216" extrusionOk="0">
                <a:moveTo>
                  <a:pt x="2071" y="1"/>
                </a:moveTo>
                <a:lnTo>
                  <a:pt x="1" y="2145"/>
                </a:lnTo>
                <a:lnTo>
                  <a:pt x="2071" y="4215"/>
                </a:lnTo>
                <a:lnTo>
                  <a:pt x="2071" y="3587"/>
                </a:lnTo>
                <a:lnTo>
                  <a:pt x="5066" y="3587"/>
                </a:lnTo>
                <a:lnTo>
                  <a:pt x="5066" y="629"/>
                </a:lnTo>
                <a:lnTo>
                  <a:pt x="2071" y="629"/>
                </a:lnTo>
                <a:lnTo>
                  <a:pt x="2071" y="1"/>
                </a:lnTo>
                <a:close/>
              </a:path>
            </a:pathLst>
          </a:custGeom>
          <a:solidFill>
            <a:srgbClr val="21269D"/>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endParaRPr sz="1050">
              <a:latin typeface="OpenDyslexic" pitchFamily="50" charset="0"/>
              <a:ea typeface="OpenDyslexic" pitchFamily="50" charset="0"/>
              <a:cs typeface="OpenDyslexic" pitchFamily="50" charset="0"/>
            </a:endParaRPr>
          </a:p>
        </p:txBody>
      </p:sp>
      <p:sp>
        <p:nvSpPr>
          <p:cNvPr id="3" name="Google Shape;1323;p55">
            <a:extLst>
              <a:ext uri="{FF2B5EF4-FFF2-40B4-BE49-F238E27FC236}">
                <a16:creationId xmlns:a16="http://schemas.microsoft.com/office/drawing/2014/main" id="{5F3F2E86-61E4-E198-D52A-A5EC71F5F1E8}"/>
              </a:ext>
            </a:extLst>
          </p:cNvPr>
          <p:cNvSpPr/>
          <p:nvPr/>
        </p:nvSpPr>
        <p:spPr>
          <a:xfrm flipH="1">
            <a:off x="5385791" y="2892458"/>
            <a:ext cx="428087" cy="161044"/>
          </a:xfrm>
          <a:custGeom>
            <a:avLst/>
            <a:gdLst/>
            <a:ahLst/>
            <a:cxnLst/>
            <a:rect l="l" t="t" r="r" b="b"/>
            <a:pathLst>
              <a:path w="5066" h="4216" extrusionOk="0">
                <a:moveTo>
                  <a:pt x="2071" y="1"/>
                </a:moveTo>
                <a:lnTo>
                  <a:pt x="1" y="2145"/>
                </a:lnTo>
                <a:lnTo>
                  <a:pt x="2071" y="4215"/>
                </a:lnTo>
                <a:lnTo>
                  <a:pt x="2071" y="3587"/>
                </a:lnTo>
                <a:lnTo>
                  <a:pt x="5066" y="3587"/>
                </a:lnTo>
                <a:lnTo>
                  <a:pt x="5066" y="629"/>
                </a:lnTo>
                <a:lnTo>
                  <a:pt x="2071" y="629"/>
                </a:lnTo>
                <a:lnTo>
                  <a:pt x="2071" y="1"/>
                </a:lnTo>
                <a:close/>
              </a:path>
            </a:pathLst>
          </a:custGeom>
          <a:solidFill>
            <a:srgbClr val="21269D"/>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endParaRPr sz="1050">
              <a:latin typeface="OpenDyslexic" pitchFamily="50" charset="0"/>
              <a:ea typeface="OpenDyslexic" pitchFamily="50" charset="0"/>
              <a:cs typeface="OpenDyslexic" pitchFamily="50" charset="0"/>
            </a:endParaRPr>
          </a:p>
        </p:txBody>
      </p:sp>
      <p:sp>
        <p:nvSpPr>
          <p:cNvPr id="5" name="Google Shape;1128;p50">
            <a:extLst>
              <a:ext uri="{FF2B5EF4-FFF2-40B4-BE49-F238E27FC236}">
                <a16:creationId xmlns:a16="http://schemas.microsoft.com/office/drawing/2014/main" id="{8BE2BB12-F5A1-D41E-E3D4-D8F9B5C3DA59}"/>
              </a:ext>
            </a:extLst>
          </p:cNvPr>
          <p:cNvSpPr txBox="1">
            <a:spLocks/>
          </p:cNvSpPr>
          <p:nvPr/>
        </p:nvSpPr>
        <p:spPr>
          <a:xfrm>
            <a:off x="349482" y="359761"/>
            <a:ext cx="843321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DM Sans"/>
              <a:buNone/>
              <a:defRPr sz="2200" b="1" i="0" u="none" strike="noStrike" cap="none">
                <a:solidFill>
                  <a:schemeClr val="dk1"/>
                </a:solidFill>
                <a:latin typeface="DM Sans"/>
                <a:ea typeface="DM Sans"/>
                <a:cs typeface="DM Sans"/>
                <a:sym typeface="DM Sans"/>
              </a:defRPr>
            </a:lvl1pPr>
            <a:lvl2pPr marR="0" lvl="1"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2pPr>
            <a:lvl3pPr marR="0" lvl="2"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3pPr>
            <a:lvl4pPr marR="0" lvl="3"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4pPr>
            <a:lvl5pPr marR="0" lvl="4"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5pPr>
            <a:lvl6pPr marR="0" lvl="5"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6pPr>
            <a:lvl7pPr marR="0" lvl="6"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7pPr>
            <a:lvl8pPr marR="0" lvl="7"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8pPr>
            <a:lvl9pPr marR="0" lvl="8"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9pPr>
          </a:lstStyle>
          <a:p>
            <a:pPr algn="l"/>
            <a:r>
              <a:rPr lang="en-US" sz="1400">
                <a:solidFill>
                  <a:srgbClr val="21269D"/>
                </a:solidFill>
                <a:latin typeface="OpenDyslexic" pitchFamily="50" charset="0"/>
                <a:ea typeface="OpenDyslexic" pitchFamily="50" charset="0"/>
                <a:cs typeface="OpenDyslexic" pitchFamily="50" charset="0"/>
              </a:rPr>
              <a:t>We grounded the design in Areas Needed for Learning</a:t>
            </a:r>
          </a:p>
        </p:txBody>
      </p:sp>
      <p:sp>
        <p:nvSpPr>
          <p:cNvPr id="2" name="TextBox 1">
            <a:extLst>
              <a:ext uri="{FF2B5EF4-FFF2-40B4-BE49-F238E27FC236}">
                <a16:creationId xmlns:a16="http://schemas.microsoft.com/office/drawing/2014/main" id="{E0F2D552-E99E-F837-DBF4-3AACBB3EF3C5}"/>
              </a:ext>
            </a:extLst>
          </p:cNvPr>
          <p:cNvSpPr txBox="1"/>
          <p:nvPr/>
        </p:nvSpPr>
        <p:spPr>
          <a:xfrm>
            <a:off x="396285" y="717128"/>
            <a:ext cx="7088605"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OpenDyslexic"/>
                <a:ea typeface="OpenDyslexic"/>
                <a:cs typeface="OpenDyslexic"/>
              </a:rPr>
              <a:t>Research on how learning occurs: including ND mental load, UDL, and instructional design principles</a:t>
            </a:r>
          </a:p>
          <a:p>
            <a:pPr algn="l"/>
            <a:endParaRPr lang="en-US"/>
          </a:p>
        </p:txBody>
      </p:sp>
    </p:spTree>
    <p:extLst>
      <p:ext uri="{BB962C8B-B14F-4D97-AF65-F5344CB8AC3E}">
        <p14:creationId xmlns:p14="http://schemas.microsoft.com/office/powerpoint/2010/main" val="753592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Shape 1297">
          <a:extLst>
            <a:ext uri="{FF2B5EF4-FFF2-40B4-BE49-F238E27FC236}">
              <a16:creationId xmlns:a16="http://schemas.microsoft.com/office/drawing/2014/main" id="{90F16095-ABA9-05A2-208C-99ED8581D63D}"/>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4DEC5A99-5E05-1A1E-5791-E136CEC09060}"/>
              </a:ext>
            </a:extLst>
          </p:cNvPr>
          <p:cNvGrpSpPr/>
          <p:nvPr/>
        </p:nvGrpSpPr>
        <p:grpSpPr>
          <a:xfrm>
            <a:off x="4236748" y="1615426"/>
            <a:ext cx="424752" cy="429620"/>
            <a:chOff x="3029109" y="772614"/>
            <a:chExt cx="424752" cy="429620"/>
          </a:xfrm>
          <a:solidFill>
            <a:srgbClr val="FFEB33"/>
          </a:solidFill>
        </p:grpSpPr>
        <p:sp>
          <p:nvSpPr>
            <p:cNvPr id="1343" name="Google Shape;1343;p55">
              <a:extLst>
                <a:ext uri="{FF2B5EF4-FFF2-40B4-BE49-F238E27FC236}">
                  <a16:creationId xmlns:a16="http://schemas.microsoft.com/office/drawing/2014/main" id="{F88CD1FA-BDEA-51F9-3639-B603E174A74B}"/>
                </a:ext>
              </a:extLst>
            </p:cNvPr>
            <p:cNvSpPr/>
            <p:nvPr/>
          </p:nvSpPr>
          <p:spPr>
            <a:xfrm flipH="1">
              <a:off x="3029109" y="772614"/>
              <a:ext cx="424752" cy="429620"/>
            </a:xfrm>
            <a:custGeom>
              <a:avLst/>
              <a:gdLst/>
              <a:ahLst/>
              <a:cxnLst/>
              <a:rect l="l" t="t" r="r" b="b"/>
              <a:pathLst>
                <a:path w="5584" h="5648" extrusionOk="0">
                  <a:moveTo>
                    <a:pt x="2645" y="0"/>
                  </a:moveTo>
                  <a:cubicBezTo>
                    <a:pt x="2261" y="0"/>
                    <a:pt x="1886" y="83"/>
                    <a:pt x="1554" y="250"/>
                  </a:cubicBezTo>
                  <a:cubicBezTo>
                    <a:pt x="1480" y="324"/>
                    <a:pt x="1406" y="435"/>
                    <a:pt x="1480" y="583"/>
                  </a:cubicBezTo>
                  <a:cubicBezTo>
                    <a:pt x="1517" y="656"/>
                    <a:pt x="1591" y="693"/>
                    <a:pt x="1701" y="693"/>
                  </a:cubicBezTo>
                  <a:cubicBezTo>
                    <a:pt x="1738" y="693"/>
                    <a:pt x="1775" y="693"/>
                    <a:pt x="1738" y="619"/>
                  </a:cubicBezTo>
                  <a:cubicBezTo>
                    <a:pt x="2056" y="504"/>
                    <a:pt x="2373" y="411"/>
                    <a:pt x="2709" y="411"/>
                  </a:cubicBezTo>
                  <a:cubicBezTo>
                    <a:pt x="2803" y="411"/>
                    <a:pt x="2898" y="418"/>
                    <a:pt x="2995" y="435"/>
                  </a:cubicBezTo>
                  <a:cubicBezTo>
                    <a:pt x="3008" y="441"/>
                    <a:pt x="3023" y="444"/>
                    <a:pt x="3039" y="444"/>
                  </a:cubicBezTo>
                  <a:cubicBezTo>
                    <a:pt x="3116" y="444"/>
                    <a:pt x="3217" y="372"/>
                    <a:pt x="3217" y="250"/>
                  </a:cubicBezTo>
                  <a:cubicBezTo>
                    <a:pt x="3254" y="139"/>
                    <a:pt x="3180" y="28"/>
                    <a:pt x="3032" y="28"/>
                  </a:cubicBezTo>
                  <a:cubicBezTo>
                    <a:pt x="2903" y="9"/>
                    <a:pt x="2774" y="0"/>
                    <a:pt x="2645" y="0"/>
                  </a:cubicBezTo>
                  <a:close/>
                  <a:moveTo>
                    <a:pt x="4356" y="507"/>
                  </a:moveTo>
                  <a:cubicBezTo>
                    <a:pt x="4285" y="507"/>
                    <a:pt x="4213" y="548"/>
                    <a:pt x="4141" y="619"/>
                  </a:cubicBezTo>
                  <a:cubicBezTo>
                    <a:pt x="4031" y="693"/>
                    <a:pt x="4105" y="841"/>
                    <a:pt x="4178" y="915"/>
                  </a:cubicBezTo>
                  <a:cubicBezTo>
                    <a:pt x="4548" y="1174"/>
                    <a:pt x="4770" y="1544"/>
                    <a:pt x="4955" y="1913"/>
                  </a:cubicBezTo>
                  <a:cubicBezTo>
                    <a:pt x="5029" y="1987"/>
                    <a:pt x="5103" y="2061"/>
                    <a:pt x="5214" y="2061"/>
                  </a:cubicBezTo>
                  <a:lnTo>
                    <a:pt x="5251" y="2024"/>
                  </a:lnTo>
                  <a:cubicBezTo>
                    <a:pt x="5398" y="1950"/>
                    <a:pt x="5435" y="1840"/>
                    <a:pt x="5398" y="1729"/>
                  </a:cubicBezTo>
                  <a:cubicBezTo>
                    <a:pt x="5214" y="1248"/>
                    <a:pt x="4881" y="878"/>
                    <a:pt x="4474" y="546"/>
                  </a:cubicBezTo>
                  <a:cubicBezTo>
                    <a:pt x="4435" y="519"/>
                    <a:pt x="4396" y="507"/>
                    <a:pt x="4356" y="507"/>
                  </a:cubicBezTo>
                  <a:close/>
                  <a:moveTo>
                    <a:pt x="703" y="1171"/>
                  </a:moveTo>
                  <a:cubicBezTo>
                    <a:pt x="633" y="1171"/>
                    <a:pt x="550" y="1202"/>
                    <a:pt x="481" y="1248"/>
                  </a:cubicBezTo>
                  <a:cubicBezTo>
                    <a:pt x="186" y="1692"/>
                    <a:pt x="38" y="2135"/>
                    <a:pt x="1" y="2653"/>
                  </a:cubicBezTo>
                  <a:cubicBezTo>
                    <a:pt x="1" y="2727"/>
                    <a:pt x="75" y="2875"/>
                    <a:pt x="223" y="2875"/>
                  </a:cubicBezTo>
                  <a:cubicBezTo>
                    <a:pt x="333" y="2875"/>
                    <a:pt x="444" y="2801"/>
                    <a:pt x="444" y="2690"/>
                  </a:cubicBezTo>
                  <a:cubicBezTo>
                    <a:pt x="481" y="2283"/>
                    <a:pt x="629" y="1913"/>
                    <a:pt x="851" y="1544"/>
                  </a:cubicBezTo>
                  <a:cubicBezTo>
                    <a:pt x="962" y="1433"/>
                    <a:pt x="888" y="1285"/>
                    <a:pt x="814" y="1211"/>
                  </a:cubicBezTo>
                  <a:cubicBezTo>
                    <a:pt x="786" y="1183"/>
                    <a:pt x="747" y="1171"/>
                    <a:pt x="703" y="1171"/>
                  </a:cubicBezTo>
                  <a:close/>
                  <a:moveTo>
                    <a:pt x="5362" y="2542"/>
                  </a:moveTo>
                  <a:cubicBezTo>
                    <a:pt x="5214" y="2542"/>
                    <a:pt x="5103" y="2653"/>
                    <a:pt x="5103" y="2764"/>
                  </a:cubicBezTo>
                  <a:cubicBezTo>
                    <a:pt x="5103" y="3207"/>
                    <a:pt x="5029" y="3614"/>
                    <a:pt x="4807" y="3984"/>
                  </a:cubicBezTo>
                  <a:cubicBezTo>
                    <a:pt x="4733" y="4132"/>
                    <a:pt x="4807" y="4243"/>
                    <a:pt x="4881" y="4317"/>
                  </a:cubicBezTo>
                  <a:cubicBezTo>
                    <a:pt x="4918" y="4354"/>
                    <a:pt x="4992" y="4354"/>
                    <a:pt x="5029" y="4354"/>
                  </a:cubicBezTo>
                  <a:cubicBezTo>
                    <a:pt x="5103" y="4354"/>
                    <a:pt x="5177" y="4317"/>
                    <a:pt x="5177" y="4206"/>
                  </a:cubicBezTo>
                  <a:cubicBezTo>
                    <a:pt x="5435" y="3799"/>
                    <a:pt x="5583" y="3281"/>
                    <a:pt x="5583" y="2764"/>
                  </a:cubicBezTo>
                  <a:cubicBezTo>
                    <a:pt x="5583" y="2653"/>
                    <a:pt x="5472" y="2542"/>
                    <a:pt x="5362" y="2542"/>
                  </a:cubicBezTo>
                  <a:close/>
                  <a:moveTo>
                    <a:pt x="438" y="3731"/>
                  </a:moveTo>
                  <a:cubicBezTo>
                    <a:pt x="402" y="3731"/>
                    <a:pt x="366" y="3740"/>
                    <a:pt x="333" y="3762"/>
                  </a:cubicBezTo>
                  <a:cubicBezTo>
                    <a:pt x="260" y="3836"/>
                    <a:pt x="223" y="3984"/>
                    <a:pt x="260" y="4058"/>
                  </a:cubicBezTo>
                  <a:cubicBezTo>
                    <a:pt x="481" y="4538"/>
                    <a:pt x="851" y="4908"/>
                    <a:pt x="1258" y="5167"/>
                  </a:cubicBezTo>
                  <a:cubicBezTo>
                    <a:pt x="1332" y="5241"/>
                    <a:pt x="1369" y="5241"/>
                    <a:pt x="1406" y="5241"/>
                  </a:cubicBezTo>
                  <a:cubicBezTo>
                    <a:pt x="1480" y="5241"/>
                    <a:pt x="1554" y="5204"/>
                    <a:pt x="1554" y="5093"/>
                  </a:cubicBezTo>
                  <a:cubicBezTo>
                    <a:pt x="1664" y="4982"/>
                    <a:pt x="1591" y="4834"/>
                    <a:pt x="1517" y="4760"/>
                  </a:cubicBezTo>
                  <a:cubicBezTo>
                    <a:pt x="1147" y="4538"/>
                    <a:pt x="851" y="4206"/>
                    <a:pt x="666" y="3836"/>
                  </a:cubicBezTo>
                  <a:cubicBezTo>
                    <a:pt x="614" y="3784"/>
                    <a:pt x="525" y="3731"/>
                    <a:pt x="438" y="3731"/>
                  </a:cubicBezTo>
                  <a:close/>
                  <a:moveTo>
                    <a:pt x="3993" y="4894"/>
                  </a:moveTo>
                  <a:cubicBezTo>
                    <a:pt x="3965" y="4894"/>
                    <a:pt x="3939" y="4898"/>
                    <a:pt x="3920" y="4908"/>
                  </a:cubicBezTo>
                  <a:cubicBezTo>
                    <a:pt x="3587" y="5093"/>
                    <a:pt x="3217" y="5204"/>
                    <a:pt x="2811" y="5204"/>
                  </a:cubicBezTo>
                  <a:lnTo>
                    <a:pt x="2700" y="5204"/>
                  </a:lnTo>
                  <a:cubicBezTo>
                    <a:pt x="2626" y="5204"/>
                    <a:pt x="2478" y="5278"/>
                    <a:pt x="2478" y="5426"/>
                  </a:cubicBezTo>
                  <a:cubicBezTo>
                    <a:pt x="2478" y="5574"/>
                    <a:pt x="2589" y="5647"/>
                    <a:pt x="2700" y="5647"/>
                  </a:cubicBezTo>
                  <a:lnTo>
                    <a:pt x="2811" y="5647"/>
                  </a:lnTo>
                  <a:cubicBezTo>
                    <a:pt x="3254" y="5647"/>
                    <a:pt x="3735" y="5500"/>
                    <a:pt x="4141" y="5315"/>
                  </a:cubicBezTo>
                  <a:cubicBezTo>
                    <a:pt x="4252" y="5241"/>
                    <a:pt x="4289" y="5093"/>
                    <a:pt x="4252" y="4982"/>
                  </a:cubicBezTo>
                  <a:cubicBezTo>
                    <a:pt x="4171" y="4928"/>
                    <a:pt x="4070" y="4894"/>
                    <a:pt x="3993" y="4894"/>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Dyslexic" pitchFamily="50" charset="0"/>
                <a:ea typeface="OpenDyslexic" pitchFamily="50" charset="0"/>
                <a:cs typeface="OpenDyslexic" pitchFamily="50" charset="0"/>
              </a:endParaRPr>
            </a:p>
          </p:txBody>
        </p:sp>
        <p:sp>
          <p:nvSpPr>
            <p:cNvPr id="1344" name="Google Shape;1344;p55">
              <a:extLst>
                <a:ext uri="{FF2B5EF4-FFF2-40B4-BE49-F238E27FC236}">
                  <a16:creationId xmlns:a16="http://schemas.microsoft.com/office/drawing/2014/main" id="{5469AD13-737C-EE6B-5CC6-A7750514D5EC}"/>
                </a:ext>
              </a:extLst>
            </p:cNvPr>
            <p:cNvSpPr/>
            <p:nvPr/>
          </p:nvSpPr>
          <p:spPr>
            <a:xfrm rot="21320447">
              <a:off x="3094454" y="833148"/>
              <a:ext cx="352987" cy="244020"/>
            </a:xfrm>
            <a:custGeom>
              <a:avLst/>
              <a:gdLst/>
              <a:ahLst/>
              <a:cxnLst/>
              <a:rect l="l" t="t" r="r" b="b"/>
              <a:pathLst>
                <a:path w="4734" h="3208" extrusionOk="0">
                  <a:moveTo>
                    <a:pt x="4216" y="0"/>
                  </a:moveTo>
                  <a:cubicBezTo>
                    <a:pt x="4095" y="0"/>
                    <a:pt x="3975" y="47"/>
                    <a:pt x="3883" y="139"/>
                  </a:cubicBezTo>
                  <a:lnTo>
                    <a:pt x="1960" y="2099"/>
                  </a:lnTo>
                  <a:lnTo>
                    <a:pt x="851" y="989"/>
                  </a:lnTo>
                  <a:cubicBezTo>
                    <a:pt x="759" y="897"/>
                    <a:pt x="639" y="851"/>
                    <a:pt x="519" y="851"/>
                  </a:cubicBezTo>
                  <a:cubicBezTo>
                    <a:pt x="398" y="851"/>
                    <a:pt x="278" y="897"/>
                    <a:pt x="186" y="989"/>
                  </a:cubicBezTo>
                  <a:cubicBezTo>
                    <a:pt x="1" y="1174"/>
                    <a:pt x="1" y="1433"/>
                    <a:pt x="186" y="1618"/>
                  </a:cubicBezTo>
                  <a:lnTo>
                    <a:pt x="1628" y="3060"/>
                  </a:lnTo>
                  <a:cubicBezTo>
                    <a:pt x="1739" y="3134"/>
                    <a:pt x="1813" y="3208"/>
                    <a:pt x="1960" y="3208"/>
                  </a:cubicBezTo>
                  <a:cubicBezTo>
                    <a:pt x="2071" y="3208"/>
                    <a:pt x="2219" y="3134"/>
                    <a:pt x="2293" y="3060"/>
                  </a:cubicBezTo>
                  <a:lnTo>
                    <a:pt x="4548" y="805"/>
                  </a:lnTo>
                  <a:cubicBezTo>
                    <a:pt x="4733" y="620"/>
                    <a:pt x="4733" y="324"/>
                    <a:pt x="4548" y="139"/>
                  </a:cubicBezTo>
                  <a:cubicBezTo>
                    <a:pt x="4456" y="47"/>
                    <a:pt x="4336" y="0"/>
                    <a:pt x="4216" y="0"/>
                  </a:cubicBezTo>
                  <a:close/>
                </a:path>
              </a:pathLst>
            </a:custGeom>
            <a:solidFill>
              <a:srgbClr val="2126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OpenDyslexic" pitchFamily="50" charset="0"/>
                <a:ea typeface="OpenDyslexic" pitchFamily="50" charset="0"/>
                <a:cs typeface="OpenDyslexic" pitchFamily="50" charset="0"/>
              </a:endParaRPr>
            </a:p>
          </p:txBody>
        </p:sp>
      </p:grpSp>
      <p:grpSp>
        <p:nvGrpSpPr>
          <p:cNvPr id="20" name="Group 19">
            <a:extLst>
              <a:ext uri="{FF2B5EF4-FFF2-40B4-BE49-F238E27FC236}">
                <a16:creationId xmlns:a16="http://schemas.microsoft.com/office/drawing/2014/main" id="{061B7DB2-261E-8C81-5766-56499DEBC1F6}"/>
              </a:ext>
            </a:extLst>
          </p:cNvPr>
          <p:cNvGrpSpPr/>
          <p:nvPr/>
        </p:nvGrpSpPr>
        <p:grpSpPr>
          <a:xfrm>
            <a:off x="1358645" y="1442446"/>
            <a:ext cx="7227112" cy="909861"/>
            <a:chOff x="-905252" y="933703"/>
            <a:chExt cx="7227112" cy="909861"/>
          </a:xfrm>
        </p:grpSpPr>
        <p:sp>
          <p:nvSpPr>
            <p:cNvPr id="16" name="Google Shape;1712;p63">
              <a:extLst>
                <a:ext uri="{FF2B5EF4-FFF2-40B4-BE49-F238E27FC236}">
                  <a16:creationId xmlns:a16="http://schemas.microsoft.com/office/drawing/2014/main" id="{E51A01B8-F0AC-8AB0-D31B-DB044E83BB3E}"/>
                </a:ext>
              </a:extLst>
            </p:cNvPr>
            <p:cNvSpPr txBox="1"/>
            <p:nvPr/>
          </p:nvSpPr>
          <p:spPr>
            <a:xfrm flipH="1">
              <a:off x="-905252" y="933703"/>
              <a:ext cx="3586226" cy="576635"/>
            </a:xfrm>
            <a:prstGeom prst="rect">
              <a:avLst/>
            </a:prstGeom>
            <a:noFill/>
            <a:ln>
              <a:noFill/>
            </a:ln>
          </p:spPr>
          <p:txBody>
            <a:bodyPr spcFirstLastPara="1" wrap="square" lIns="91425" tIns="91425" rIns="91425" bIns="91425" anchor="b" anchorCtr="0">
              <a:noAutofit/>
            </a:bodyPr>
            <a:lstStyle/>
            <a:p>
              <a:r>
                <a:rPr lang="en-US" sz="1600" b="1">
                  <a:solidFill>
                    <a:srgbClr val="21269D"/>
                  </a:solidFill>
                  <a:latin typeface="OpenDyslexic" pitchFamily="50" charset="0"/>
                  <a:ea typeface="OpenDyslexic" pitchFamily="50" charset="0"/>
                  <a:cs typeface="OpenDyslexic" pitchFamily="50" charset="0"/>
                  <a:sym typeface="DM Sans"/>
                </a:rPr>
                <a:t>Design Principle </a:t>
              </a:r>
              <a:endParaRPr lang="en-US" sz="1600" b="1">
                <a:solidFill>
                  <a:srgbClr val="21269D"/>
                </a:solidFill>
                <a:latin typeface="OpenDyslexic" pitchFamily="50" charset="0"/>
                <a:ea typeface="OpenDyslexic" pitchFamily="50" charset="0"/>
                <a:cs typeface="OpenDyslexic" pitchFamily="50" charset="0"/>
              </a:endParaRPr>
            </a:p>
          </p:txBody>
        </p:sp>
        <p:sp>
          <p:nvSpPr>
            <p:cNvPr id="5" name="TextBox 4">
              <a:extLst>
                <a:ext uri="{FF2B5EF4-FFF2-40B4-BE49-F238E27FC236}">
                  <a16:creationId xmlns:a16="http://schemas.microsoft.com/office/drawing/2014/main" id="{C750FC69-8ADE-9D71-FFB7-694A24DA4AAC}"/>
                </a:ext>
              </a:extLst>
            </p:cNvPr>
            <p:cNvSpPr txBox="1"/>
            <p:nvPr/>
          </p:nvSpPr>
          <p:spPr>
            <a:xfrm>
              <a:off x="2503178" y="1104900"/>
              <a:ext cx="381868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a:latin typeface="OpenDyslexic" pitchFamily="50" charset="0"/>
                  <a:ea typeface="OpenDyslexic" pitchFamily="50" charset="0"/>
                  <a:cs typeface="OpenDyslexic" pitchFamily="50" charset="0"/>
                </a:rPr>
                <a:t>Strength-based framing</a:t>
              </a:r>
              <a:endParaRPr lang="en-US">
                <a:latin typeface="OpenDyslexic" pitchFamily="50" charset="0"/>
                <a:ea typeface="OpenDyslexic" pitchFamily="50" charset="0"/>
                <a:cs typeface="OpenDyslexic" pitchFamily="50" charset="0"/>
              </a:endParaRPr>
            </a:p>
            <a:p>
              <a:endParaRPr lang="en-CA">
                <a:latin typeface="OpenDyslexic" pitchFamily="50" charset="0"/>
                <a:ea typeface="OpenDyslexic" pitchFamily="50" charset="0"/>
                <a:cs typeface="OpenDyslexic" pitchFamily="50" charset="0"/>
              </a:endParaRPr>
            </a:p>
            <a:p>
              <a:endParaRPr lang="en-CA">
                <a:latin typeface="OpenDyslexic" pitchFamily="50" charset="0"/>
                <a:ea typeface="OpenDyslexic" pitchFamily="50" charset="0"/>
                <a:cs typeface="OpenDyslexic" pitchFamily="50" charset="0"/>
              </a:endParaRPr>
            </a:p>
          </p:txBody>
        </p:sp>
      </p:grpSp>
      <p:graphicFrame>
        <p:nvGraphicFramePr>
          <p:cNvPr id="25" name="Table 24">
            <a:extLst>
              <a:ext uri="{FF2B5EF4-FFF2-40B4-BE49-F238E27FC236}">
                <a16:creationId xmlns:a16="http://schemas.microsoft.com/office/drawing/2014/main" id="{BABFD7D2-18B9-C092-8789-4439682ECE7A}"/>
              </a:ext>
            </a:extLst>
          </p:cNvPr>
          <p:cNvGraphicFramePr>
            <a:graphicFrameLocks noGrp="1"/>
          </p:cNvGraphicFramePr>
          <p:nvPr>
            <p:extLst>
              <p:ext uri="{D42A27DB-BD31-4B8C-83A1-F6EECF244321}">
                <p14:modId xmlns:p14="http://schemas.microsoft.com/office/powerpoint/2010/main" val="3178529870"/>
              </p:ext>
            </p:extLst>
          </p:nvPr>
        </p:nvGraphicFramePr>
        <p:xfrm>
          <a:off x="1405837" y="2537155"/>
          <a:ext cx="5773856" cy="1656080"/>
        </p:xfrm>
        <a:graphic>
          <a:graphicData uri="http://schemas.openxmlformats.org/drawingml/2006/table">
            <a:tbl>
              <a:tblPr firstRow="1" bandRow="1">
                <a:tableStyleId>{C1AEC8EE-FCBD-4470-AC8F-F1CACF89B952}</a:tableStyleId>
              </a:tblPr>
              <a:tblGrid>
                <a:gridCol w="2886928">
                  <a:extLst>
                    <a:ext uri="{9D8B030D-6E8A-4147-A177-3AD203B41FA5}">
                      <a16:colId xmlns:a16="http://schemas.microsoft.com/office/drawing/2014/main" val="4009759181"/>
                    </a:ext>
                  </a:extLst>
                </a:gridCol>
                <a:gridCol w="2886928">
                  <a:extLst>
                    <a:ext uri="{9D8B030D-6E8A-4147-A177-3AD203B41FA5}">
                      <a16:colId xmlns:a16="http://schemas.microsoft.com/office/drawing/2014/main" val="3616770867"/>
                    </a:ext>
                  </a:extLst>
                </a:gridCol>
              </a:tblGrid>
              <a:tr h="370840">
                <a:tc>
                  <a:txBody>
                    <a:bodyPr/>
                    <a:lstStyle/>
                    <a:p>
                      <a:r>
                        <a:rPr lang="en-US" sz="1200" b="1">
                          <a:latin typeface="OpenDyslexic" pitchFamily="50" charset="0"/>
                          <a:ea typeface="OpenDyslexic" pitchFamily="50" charset="0"/>
                          <a:cs typeface="OpenDyslexic" pitchFamily="50" charset="0"/>
                        </a:rPr>
                        <a:t>Deficit Based</a:t>
                      </a:r>
                    </a:p>
                  </a:txBody>
                  <a:tcPr/>
                </a:tc>
                <a:tc>
                  <a:txBody>
                    <a:bodyPr/>
                    <a:lstStyle/>
                    <a:p>
                      <a:r>
                        <a:rPr lang="en-US" sz="1200" b="1">
                          <a:latin typeface="OpenDyslexic" pitchFamily="50" charset="0"/>
                          <a:ea typeface="OpenDyslexic" pitchFamily="50" charset="0"/>
                          <a:cs typeface="OpenDyslexic" pitchFamily="50" charset="0"/>
                        </a:rPr>
                        <a:t> Neurodivergent Paradigm</a:t>
                      </a:r>
                    </a:p>
                  </a:txBody>
                  <a:tcPr/>
                </a:tc>
                <a:extLst>
                  <a:ext uri="{0D108BD9-81ED-4DB2-BD59-A6C34878D82A}">
                    <a16:rowId xmlns:a16="http://schemas.microsoft.com/office/drawing/2014/main" val="3667807382"/>
                  </a:ext>
                </a:extLst>
              </a:tr>
              <a:tr h="370840">
                <a:tc>
                  <a:txBody>
                    <a:bodyPr/>
                    <a:lstStyle/>
                    <a:p>
                      <a:pPr lvl="0">
                        <a:buNone/>
                      </a:pPr>
                      <a:r>
                        <a:rPr lang="en-US" sz="1200" b="0" i="0" u="none" strike="noStrike" noProof="0">
                          <a:latin typeface="OpenDyslexic" pitchFamily="50" charset="0"/>
                          <a:ea typeface="OpenDyslexic" pitchFamily="50" charset="0"/>
                          <a:cs typeface="OpenDyslexic" pitchFamily="50" charset="0"/>
                        </a:rPr>
                        <a:t>“Fix the student”</a:t>
                      </a:r>
                      <a:endParaRPr lang="en-US" sz="1200">
                        <a:latin typeface="OpenDyslexic" pitchFamily="50" charset="0"/>
                        <a:ea typeface="OpenDyslexic" pitchFamily="50" charset="0"/>
                        <a:cs typeface="OpenDyslexic" pitchFamily="50" charset="0"/>
                      </a:endParaRPr>
                    </a:p>
                  </a:txBody>
                  <a:tcPr/>
                </a:tc>
                <a:tc>
                  <a:txBody>
                    <a:bodyPr/>
                    <a:lstStyle/>
                    <a:p>
                      <a:pPr lvl="0">
                        <a:buNone/>
                      </a:pPr>
                      <a:r>
                        <a:rPr lang="en-US" sz="1200" b="0" i="0" u="none" strike="noStrike" noProof="0">
                          <a:latin typeface="OpenDyslexic" pitchFamily="50" charset="0"/>
                          <a:ea typeface="OpenDyslexic" pitchFamily="50" charset="0"/>
                          <a:cs typeface="OpenDyslexic" pitchFamily="50" charset="0"/>
                        </a:rPr>
                        <a:t>“Support the system”</a:t>
                      </a:r>
                      <a:endParaRPr lang="en-US" sz="1200">
                        <a:latin typeface="OpenDyslexic" pitchFamily="50" charset="0"/>
                        <a:ea typeface="OpenDyslexic" pitchFamily="50" charset="0"/>
                        <a:cs typeface="OpenDyslexic" pitchFamily="50" charset="0"/>
                      </a:endParaRPr>
                    </a:p>
                  </a:txBody>
                  <a:tcPr/>
                </a:tc>
                <a:extLst>
                  <a:ext uri="{0D108BD9-81ED-4DB2-BD59-A6C34878D82A}">
                    <a16:rowId xmlns:a16="http://schemas.microsoft.com/office/drawing/2014/main" val="3054713593"/>
                  </a:ext>
                </a:extLst>
              </a:tr>
              <a:tr h="370840">
                <a:tc>
                  <a:txBody>
                    <a:bodyPr/>
                    <a:lstStyle/>
                    <a:p>
                      <a:pPr lvl="0">
                        <a:buNone/>
                      </a:pPr>
                      <a:r>
                        <a:rPr lang="en-US" sz="1200" b="0" i="0" u="none" strike="noStrike" noProof="0">
                          <a:latin typeface="OpenDyslexic" pitchFamily="50" charset="0"/>
                          <a:ea typeface="OpenDyslexic" pitchFamily="50" charset="0"/>
                          <a:cs typeface="OpenDyslexic" pitchFamily="50" charset="0"/>
                        </a:rPr>
                        <a:t>Behavior as problem</a:t>
                      </a:r>
                      <a:endParaRPr lang="en-US" sz="1200">
                        <a:latin typeface="OpenDyslexic" pitchFamily="50" charset="0"/>
                        <a:ea typeface="OpenDyslexic" pitchFamily="50" charset="0"/>
                        <a:cs typeface="OpenDyslexic" pitchFamily="50" charset="0"/>
                      </a:endParaRPr>
                    </a:p>
                  </a:txBody>
                  <a:tcPr/>
                </a:tc>
                <a:tc>
                  <a:txBody>
                    <a:bodyPr/>
                    <a:lstStyle/>
                    <a:p>
                      <a:pPr lvl="0">
                        <a:buNone/>
                      </a:pPr>
                      <a:r>
                        <a:rPr lang="en-US" sz="1200" b="0" i="0" u="none" strike="noStrike" noProof="0">
                          <a:latin typeface="OpenDyslexic" pitchFamily="50" charset="0"/>
                          <a:ea typeface="OpenDyslexic" pitchFamily="50" charset="0"/>
                          <a:cs typeface="OpenDyslexic" pitchFamily="50" charset="0"/>
                        </a:rPr>
                        <a:t>Behavior as signal</a:t>
                      </a:r>
                      <a:endParaRPr lang="en-US" sz="1200">
                        <a:latin typeface="OpenDyslexic" pitchFamily="50" charset="0"/>
                        <a:ea typeface="OpenDyslexic" pitchFamily="50" charset="0"/>
                        <a:cs typeface="OpenDyslexic" pitchFamily="50" charset="0"/>
                      </a:endParaRPr>
                    </a:p>
                  </a:txBody>
                  <a:tcPr/>
                </a:tc>
                <a:extLst>
                  <a:ext uri="{0D108BD9-81ED-4DB2-BD59-A6C34878D82A}">
                    <a16:rowId xmlns:a16="http://schemas.microsoft.com/office/drawing/2014/main" val="1680268061"/>
                  </a:ext>
                </a:extLst>
              </a:tr>
              <a:tr h="370840">
                <a:tc>
                  <a:txBody>
                    <a:bodyPr/>
                    <a:lstStyle/>
                    <a:p>
                      <a:pPr lvl="0">
                        <a:buNone/>
                      </a:pPr>
                      <a:r>
                        <a:rPr lang="en-US" sz="1200" b="0" i="0" u="none" strike="noStrike" noProof="0">
                          <a:latin typeface="OpenDyslexic" pitchFamily="50" charset="0"/>
                          <a:ea typeface="OpenDyslexic" pitchFamily="50" charset="0"/>
                          <a:cs typeface="OpenDyslexic" pitchFamily="50" charset="0"/>
                        </a:rPr>
                        <a:t>Accommodation as exception</a:t>
                      </a:r>
                      <a:endParaRPr lang="en-US" sz="1200">
                        <a:latin typeface="OpenDyslexic" pitchFamily="50" charset="0"/>
                        <a:ea typeface="OpenDyslexic" pitchFamily="50" charset="0"/>
                        <a:cs typeface="OpenDyslexic" pitchFamily="50" charset="0"/>
                      </a:endParaRPr>
                    </a:p>
                  </a:txBody>
                  <a:tcPr/>
                </a:tc>
                <a:tc>
                  <a:txBody>
                    <a:bodyPr/>
                    <a:lstStyle/>
                    <a:p>
                      <a:pPr lvl="0">
                        <a:buNone/>
                      </a:pPr>
                      <a:r>
                        <a:rPr lang="en-US" sz="1200" b="0" i="0" u="none" strike="noStrike" noProof="0">
                          <a:latin typeface="OpenDyslexic" pitchFamily="50" charset="0"/>
                          <a:ea typeface="OpenDyslexic" pitchFamily="50" charset="0"/>
                          <a:cs typeface="OpenDyslexic" pitchFamily="50" charset="0"/>
                        </a:rPr>
                        <a:t>Design as baseline</a:t>
                      </a:r>
                      <a:endParaRPr lang="en-US" sz="1200">
                        <a:latin typeface="OpenDyslexic" pitchFamily="50" charset="0"/>
                        <a:ea typeface="OpenDyslexic" pitchFamily="50" charset="0"/>
                        <a:cs typeface="OpenDyslexic" pitchFamily="50" charset="0"/>
                      </a:endParaRPr>
                    </a:p>
                  </a:txBody>
                  <a:tcPr/>
                </a:tc>
                <a:extLst>
                  <a:ext uri="{0D108BD9-81ED-4DB2-BD59-A6C34878D82A}">
                    <a16:rowId xmlns:a16="http://schemas.microsoft.com/office/drawing/2014/main" val="2641499720"/>
                  </a:ext>
                </a:extLst>
              </a:tr>
            </a:tbl>
          </a:graphicData>
        </a:graphic>
      </p:graphicFrame>
      <p:sp>
        <p:nvSpPr>
          <p:cNvPr id="2" name="Google Shape;1128;p50">
            <a:extLst>
              <a:ext uri="{FF2B5EF4-FFF2-40B4-BE49-F238E27FC236}">
                <a16:creationId xmlns:a16="http://schemas.microsoft.com/office/drawing/2014/main" id="{FC98EF97-21F9-F958-28AC-8550C8854B85}"/>
              </a:ext>
            </a:extLst>
          </p:cNvPr>
          <p:cNvSpPr txBox="1">
            <a:spLocks/>
          </p:cNvSpPr>
          <p:nvPr/>
        </p:nvSpPr>
        <p:spPr>
          <a:xfrm>
            <a:off x="636748" y="711683"/>
            <a:ext cx="843321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DM Sans"/>
              <a:buNone/>
              <a:defRPr sz="2200" b="1" i="0" u="none" strike="noStrike" cap="none">
                <a:solidFill>
                  <a:schemeClr val="dk1"/>
                </a:solidFill>
                <a:latin typeface="DM Sans"/>
                <a:ea typeface="DM Sans"/>
                <a:cs typeface="DM Sans"/>
                <a:sym typeface="DM Sans"/>
              </a:defRPr>
            </a:lvl1pPr>
            <a:lvl2pPr marR="0" lvl="1"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2pPr>
            <a:lvl3pPr marR="0" lvl="2"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3pPr>
            <a:lvl4pPr marR="0" lvl="3"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4pPr>
            <a:lvl5pPr marR="0" lvl="4"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5pPr>
            <a:lvl6pPr marR="0" lvl="5"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6pPr>
            <a:lvl7pPr marR="0" lvl="6"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7pPr>
            <a:lvl8pPr marR="0" lvl="7"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8pPr>
            <a:lvl9pPr marR="0" lvl="8" algn="ctr" rtl="0">
              <a:lnSpc>
                <a:spcPct val="100000"/>
              </a:lnSpc>
              <a:spcBef>
                <a:spcPts val="0"/>
              </a:spcBef>
              <a:spcAft>
                <a:spcPts val="0"/>
              </a:spcAft>
              <a:buClr>
                <a:schemeClr val="dk1"/>
              </a:buClr>
              <a:buSzPts val="3000"/>
              <a:buFont typeface="DM Sans"/>
              <a:buNone/>
              <a:defRPr sz="3000" b="1" i="0" u="none" strike="noStrike" cap="none">
                <a:solidFill>
                  <a:schemeClr val="dk1"/>
                </a:solidFill>
                <a:latin typeface="DM Sans"/>
                <a:ea typeface="DM Sans"/>
                <a:cs typeface="DM Sans"/>
                <a:sym typeface="DM Sans"/>
              </a:defRPr>
            </a:lvl9pPr>
          </a:lstStyle>
          <a:p>
            <a:pPr algn="l"/>
            <a:r>
              <a:rPr lang="en-US" sz="1400">
                <a:solidFill>
                  <a:srgbClr val="21269D"/>
                </a:solidFill>
                <a:latin typeface="OpenDyslexic" pitchFamily="50" charset="0"/>
                <a:ea typeface="OpenDyslexic" pitchFamily="50" charset="0"/>
                <a:cs typeface="OpenDyslexic" pitchFamily="50" charset="0"/>
              </a:rPr>
              <a:t>We grounded the design in Neurodivergent Paradigm</a:t>
            </a:r>
          </a:p>
        </p:txBody>
      </p:sp>
    </p:spTree>
    <p:extLst>
      <p:ext uri="{BB962C8B-B14F-4D97-AF65-F5344CB8AC3E}">
        <p14:creationId xmlns:p14="http://schemas.microsoft.com/office/powerpoint/2010/main" val="204782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70DA47AA-F120-C584-2B17-4B5ED53E1F5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A714F9D-3868-285F-6B83-0475128C5FDC}"/>
              </a:ext>
            </a:extLst>
          </p:cNvPr>
          <p:cNvSpPr>
            <a:spLocks noGrp="1"/>
          </p:cNvSpPr>
          <p:nvPr/>
        </p:nvSpPr>
        <p:spPr>
          <a:xfrm>
            <a:off x="2460458" y="156870"/>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a:ea typeface="OpenDyslexic"/>
                <a:cs typeface="OpenDyslexic"/>
              </a:rPr>
              <a:t>What was created</a:t>
            </a:r>
            <a:endParaRPr lang="en-US" sz="2400">
              <a:solidFill>
                <a:srgbClr val="21269D"/>
              </a:solidFill>
              <a:latin typeface="OpenDyslexic"/>
              <a:ea typeface="OpenDyslexic"/>
              <a:cs typeface="OpenDyslexic"/>
            </a:endParaRPr>
          </a:p>
        </p:txBody>
      </p:sp>
      <p:sp>
        <p:nvSpPr>
          <p:cNvPr id="7" name="Title 1">
            <a:extLst>
              <a:ext uri="{FF2B5EF4-FFF2-40B4-BE49-F238E27FC236}">
                <a16:creationId xmlns:a16="http://schemas.microsoft.com/office/drawing/2014/main" id="{45647E54-5755-4750-8C80-740AD3CC9496}"/>
              </a:ext>
            </a:extLst>
          </p:cNvPr>
          <p:cNvSpPr>
            <a:spLocks noGrp="1"/>
          </p:cNvSpPr>
          <p:nvPr/>
        </p:nvSpPr>
        <p:spPr>
          <a:xfrm>
            <a:off x="254147" y="1890885"/>
            <a:ext cx="2781804" cy="634005"/>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1100">
                <a:solidFill>
                  <a:schemeClr val="tx1"/>
                </a:solidFill>
                <a:latin typeface="OpenDyslexic"/>
                <a:ea typeface="OpenDyslexic"/>
                <a:cs typeface="OpenDyslexic"/>
              </a:rPr>
              <a:t>Teacher Resource </a:t>
            </a:r>
            <a:br>
              <a:rPr lang="en-CA" sz="1100">
                <a:solidFill>
                  <a:schemeClr val="tx1"/>
                </a:solidFill>
                <a:latin typeface="OpenDyslexic"/>
                <a:ea typeface="OpenDyslexic"/>
                <a:cs typeface="OpenDyslexic"/>
              </a:rPr>
            </a:br>
            <a:r>
              <a:rPr lang="en-CA" sz="1100">
                <a:solidFill>
                  <a:schemeClr val="tx1"/>
                </a:solidFill>
                <a:latin typeface="OpenDyslexic"/>
                <a:ea typeface="OpenDyslexic"/>
                <a:cs typeface="OpenDyslexic"/>
              </a:rPr>
              <a:t>e-book</a:t>
            </a:r>
            <a:endParaRPr lang="en-US" sz="1100" err="1">
              <a:solidFill>
                <a:schemeClr val="tx1"/>
              </a:solidFill>
              <a:latin typeface="OpenDyslexic"/>
              <a:ea typeface="OpenDyslexic"/>
              <a:cs typeface="OpenDyslexic"/>
            </a:endParaRPr>
          </a:p>
        </p:txBody>
      </p:sp>
      <p:sp>
        <p:nvSpPr>
          <p:cNvPr id="6" name="Google Shape;1066;p48">
            <a:extLst>
              <a:ext uri="{FF2B5EF4-FFF2-40B4-BE49-F238E27FC236}">
                <a16:creationId xmlns:a16="http://schemas.microsoft.com/office/drawing/2014/main" id="{7DB98FC9-6C3B-9810-E192-9526FFEE6511}"/>
              </a:ext>
            </a:extLst>
          </p:cNvPr>
          <p:cNvSpPr txBox="1">
            <a:spLocks/>
          </p:cNvSpPr>
          <p:nvPr/>
        </p:nvSpPr>
        <p:spPr>
          <a:xfrm>
            <a:off x="442389" y="1760412"/>
            <a:ext cx="3694601" cy="22541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 sz="1200" b="1">
              <a:solidFill>
                <a:schemeClr val="tx1"/>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pitchFamily="50" charset="0"/>
                <a:ea typeface="OpenDyslexic" pitchFamily="50" charset="0"/>
                <a:cs typeface="OpenDyslexic" pitchFamily="50" charset="0"/>
                <a:sym typeface="DM Sans"/>
              </a:rPr>
              <a:t>What is Neurodiversity</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Supporting Student Success </a:t>
            </a:r>
            <a:br>
              <a:rPr lang="en-US" sz="1000">
                <a:solidFill>
                  <a:srgbClr val="21269D"/>
                </a:solidFill>
                <a:latin typeface="OpenDyslexic"/>
                <a:ea typeface="OpenDyslexic"/>
                <a:cs typeface="OpenDyslexic"/>
              </a:rPr>
            </a:br>
            <a:r>
              <a:rPr lang="en-US" sz="1000">
                <a:solidFill>
                  <a:srgbClr val="21269D"/>
                </a:solidFill>
                <a:latin typeface="OpenDyslexic"/>
                <a:ea typeface="OpenDyslexic"/>
                <a:cs typeface="OpenDyslexic"/>
              </a:rPr>
              <a:t>and Transitioning</a:t>
            </a:r>
          </a:p>
          <a:p>
            <a:pPr marL="171450" indent="-171450">
              <a:buFont typeface="Arial" panose="020B0604020202020204" pitchFamily="34" charset="0"/>
              <a:buChar char="•"/>
            </a:pPr>
            <a:r>
              <a:rPr lang="en-US" sz="1000">
                <a:solidFill>
                  <a:srgbClr val="21269D"/>
                </a:solidFill>
                <a:latin typeface="OpenDyslexic"/>
                <a:ea typeface="OpenDyslexic"/>
                <a:cs typeface="OpenDyslexic"/>
                <a:sym typeface="DM Sans"/>
              </a:rPr>
              <a:t>Classroom Strategies</a:t>
            </a:r>
            <a:endParaRPr lang="en-CA" sz="1000">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CA" sz="1000">
                <a:solidFill>
                  <a:srgbClr val="21269D"/>
                </a:solidFill>
                <a:latin typeface="OpenDyslexic"/>
                <a:ea typeface="OpenDyslexic"/>
                <a:cs typeface="OpenDyslexic"/>
              </a:rPr>
              <a:t>Glossary &amp; Definitions</a:t>
            </a:r>
            <a:endParaRPr lang="en-CA"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CA" sz="1000">
                <a:solidFill>
                  <a:srgbClr val="21269D"/>
                </a:solidFill>
                <a:latin typeface="OpenDyslexic"/>
                <a:ea typeface="OpenDyslexic"/>
                <a:cs typeface="OpenDyslexic"/>
              </a:rPr>
              <a:t>Over 60 pages</a:t>
            </a:r>
            <a:endParaRPr lang="en-CA" sz="1000">
              <a:solidFill>
                <a:srgbClr val="21269D"/>
              </a:solidFill>
              <a:latin typeface="OpenDyslexic" pitchFamily="50" charset="0"/>
              <a:ea typeface="OpenDyslexic" pitchFamily="50" charset="0"/>
              <a:cs typeface="OpenDyslexic" pitchFamily="50" charset="0"/>
            </a:endParaRPr>
          </a:p>
          <a:p>
            <a:endParaRPr lang="en-US" sz="1200">
              <a:solidFill>
                <a:srgbClr val="21269D"/>
              </a:solidFill>
              <a:latin typeface="OpenDyslexic" pitchFamily="50" charset="0"/>
              <a:ea typeface="OpenDyslexic" pitchFamily="50" charset="0"/>
              <a:cs typeface="OpenDyslexic" pitchFamily="50" charset="0"/>
            </a:endParaRPr>
          </a:p>
          <a:p>
            <a:pPr algn="ctr"/>
            <a:endParaRPr lang="en" sz="1200">
              <a:solidFill>
                <a:srgbClr val="21269D"/>
              </a:solidFill>
              <a:latin typeface="OpenDyslexic" pitchFamily="50" charset="0"/>
              <a:ea typeface="OpenDyslexic" pitchFamily="50" charset="0"/>
              <a:cs typeface="OpenDyslexic" pitchFamily="50" charset="0"/>
            </a:endParaRPr>
          </a:p>
        </p:txBody>
      </p:sp>
      <p:pic>
        <p:nvPicPr>
          <p:cNvPr id="25" name="Picture 24" descr="A blue background with yellow circles and white text&#10;&#10;AI-generated content may be incorrect.">
            <a:extLst>
              <a:ext uri="{FF2B5EF4-FFF2-40B4-BE49-F238E27FC236}">
                <a16:creationId xmlns:a16="http://schemas.microsoft.com/office/drawing/2014/main" id="{8303B98D-33D1-FF70-A60E-0AD1BACDEF4B}"/>
              </a:ext>
            </a:extLst>
          </p:cNvPr>
          <p:cNvPicPr>
            <a:picLocks noChangeAspect="1"/>
          </p:cNvPicPr>
          <p:nvPr/>
        </p:nvPicPr>
        <p:blipFill>
          <a:blip r:embed="rId3"/>
          <a:stretch>
            <a:fillRect/>
          </a:stretch>
        </p:blipFill>
        <p:spPr>
          <a:xfrm>
            <a:off x="6685926" y="1311640"/>
            <a:ext cx="2147649" cy="3129197"/>
          </a:xfrm>
          <a:prstGeom prst="rect">
            <a:avLst/>
          </a:prstGeom>
        </p:spPr>
      </p:pic>
      <p:pic>
        <p:nvPicPr>
          <p:cNvPr id="23" name="Picture 22" descr="A screen shot of a cell phone&#10;&#10;AI-generated content may be incorrect.">
            <a:extLst>
              <a:ext uri="{FF2B5EF4-FFF2-40B4-BE49-F238E27FC236}">
                <a16:creationId xmlns:a16="http://schemas.microsoft.com/office/drawing/2014/main" id="{E4253858-74BD-4A1C-0746-793ACA227B21}"/>
              </a:ext>
            </a:extLst>
          </p:cNvPr>
          <p:cNvPicPr>
            <a:picLocks noChangeAspect="1"/>
          </p:cNvPicPr>
          <p:nvPr/>
        </p:nvPicPr>
        <p:blipFill>
          <a:blip r:embed="rId4"/>
          <a:stretch>
            <a:fillRect/>
          </a:stretch>
        </p:blipFill>
        <p:spPr>
          <a:xfrm>
            <a:off x="3567424" y="1311640"/>
            <a:ext cx="2248058" cy="3152620"/>
          </a:xfrm>
          <a:prstGeom prst="rect">
            <a:avLst/>
          </a:prstGeom>
        </p:spPr>
      </p:pic>
      <p:pic>
        <p:nvPicPr>
          <p:cNvPr id="24" name="Picture 23" descr="A screenshot of a white board with yellow and blue drawings&#10;&#10;AI-generated content may be incorrect.">
            <a:extLst>
              <a:ext uri="{FF2B5EF4-FFF2-40B4-BE49-F238E27FC236}">
                <a16:creationId xmlns:a16="http://schemas.microsoft.com/office/drawing/2014/main" id="{AA199BB9-8012-B8F1-7D2A-FECCF62AA231}"/>
              </a:ext>
            </a:extLst>
          </p:cNvPr>
          <p:cNvPicPr>
            <a:picLocks noChangeAspect="1"/>
          </p:cNvPicPr>
          <p:nvPr/>
        </p:nvPicPr>
        <p:blipFill>
          <a:blip r:embed="rId5"/>
          <a:stretch>
            <a:fillRect/>
          </a:stretch>
        </p:blipFill>
        <p:spPr>
          <a:xfrm>
            <a:off x="5087314" y="988414"/>
            <a:ext cx="2243786" cy="3166673"/>
          </a:xfrm>
          <a:prstGeom prst="rect">
            <a:avLst/>
          </a:prstGeom>
        </p:spPr>
      </p:pic>
    </p:spTree>
    <p:extLst>
      <p:ext uri="{BB962C8B-B14F-4D97-AF65-F5344CB8AC3E}">
        <p14:creationId xmlns:p14="http://schemas.microsoft.com/office/powerpoint/2010/main" val="711474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2DAF1FA8-8819-4D64-9AB1-B6CFE5E91FF5}"/>
            </a:ext>
          </a:extLst>
        </p:cNvPr>
        <p:cNvGrpSpPr/>
        <p:nvPr/>
      </p:nvGrpSpPr>
      <p:grpSpPr>
        <a:xfrm>
          <a:off x="0" y="0"/>
          <a:ext cx="0" cy="0"/>
          <a:chOff x="0" y="0"/>
          <a:chExt cx="0" cy="0"/>
        </a:xfrm>
      </p:grpSpPr>
      <p:pic>
        <p:nvPicPr>
          <p:cNvPr id="23" name="Picture 22" descr="A white board with drawings on it&#10;&#10;AI-generated content may be incorrect.">
            <a:extLst>
              <a:ext uri="{FF2B5EF4-FFF2-40B4-BE49-F238E27FC236}">
                <a16:creationId xmlns:a16="http://schemas.microsoft.com/office/drawing/2014/main" id="{EFD23C94-92B0-AA1C-21AD-1256479451CA}"/>
              </a:ext>
            </a:extLst>
          </p:cNvPr>
          <p:cNvPicPr>
            <a:picLocks noChangeAspect="1"/>
          </p:cNvPicPr>
          <p:nvPr/>
        </p:nvPicPr>
        <p:blipFill>
          <a:blip r:embed="rId3"/>
          <a:srcRect t="22631" r="10844" b="9681"/>
          <a:stretch>
            <a:fillRect/>
          </a:stretch>
        </p:blipFill>
        <p:spPr>
          <a:xfrm>
            <a:off x="4656375" y="2667036"/>
            <a:ext cx="3582151" cy="2052824"/>
          </a:xfrm>
          <a:prstGeom prst="rect">
            <a:avLst/>
          </a:prstGeom>
        </p:spPr>
      </p:pic>
      <p:pic>
        <p:nvPicPr>
          <p:cNvPr id="24" name="Picture 23" descr="A blue and white brochure with text and images&#10;&#10;AI-generated content may be incorrect.">
            <a:extLst>
              <a:ext uri="{FF2B5EF4-FFF2-40B4-BE49-F238E27FC236}">
                <a16:creationId xmlns:a16="http://schemas.microsoft.com/office/drawing/2014/main" id="{8D14931F-F5F3-BF4F-D777-570DA56CDDA2}"/>
              </a:ext>
            </a:extLst>
          </p:cNvPr>
          <p:cNvPicPr>
            <a:picLocks noChangeAspect="1"/>
          </p:cNvPicPr>
          <p:nvPr/>
        </p:nvPicPr>
        <p:blipFill>
          <a:blip r:embed="rId4"/>
          <a:stretch>
            <a:fillRect/>
          </a:stretch>
        </p:blipFill>
        <p:spPr>
          <a:xfrm rot="-5400000">
            <a:off x="1940575" y="2389189"/>
            <a:ext cx="2130188" cy="2963334"/>
          </a:xfrm>
          <a:prstGeom prst="rect">
            <a:avLst/>
          </a:prstGeom>
        </p:spPr>
      </p:pic>
      <p:sp>
        <p:nvSpPr>
          <p:cNvPr id="3" name="Title 1">
            <a:extLst>
              <a:ext uri="{FF2B5EF4-FFF2-40B4-BE49-F238E27FC236}">
                <a16:creationId xmlns:a16="http://schemas.microsoft.com/office/drawing/2014/main" id="{03B393AA-E7D3-AE0F-4994-431209D3AC4D}"/>
              </a:ext>
            </a:extLst>
          </p:cNvPr>
          <p:cNvSpPr>
            <a:spLocks noGrp="1"/>
          </p:cNvSpPr>
          <p:nvPr/>
        </p:nvSpPr>
        <p:spPr>
          <a:xfrm>
            <a:off x="2460458" y="156870"/>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a:ea typeface="OpenDyslexic"/>
                <a:cs typeface="OpenDyslexic"/>
              </a:rPr>
              <a:t>What was created</a:t>
            </a:r>
            <a:endParaRPr lang="en-US" sz="2400">
              <a:solidFill>
                <a:srgbClr val="21269D"/>
              </a:solidFill>
              <a:latin typeface="OpenDyslexic"/>
              <a:ea typeface="OpenDyslexic"/>
              <a:cs typeface="OpenDyslexic"/>
            </a:endParaRPr>
          </a:p>
        </p:txBody>
      </p:sp>
      <p:grpSp>
        <p:nvGrpSpPr>
          <p:cNvPr id="20" name="Group 19">
            <a:extLst>
              <a:ext uri="{FF2B5EF4-FFF2-40B4-BE49-F238E27FC236}">
                <a16:creationId xmlns:a16="http://schemas.microsoft.com/office/drawing/2014/main" id="{50874C92-7A62-43A7-7932-EBA1C7983BF1}"/>
              </a:ext>
            </a:extLst>
          </p:cNvPr>
          <p:cNvGrpSpPr/>
          <p:nvPr/>
        </p:nvGrpSpPr>
        <p:grpSpPr>
          <a:xfrm>
            <a:off x="3735502" y="981068"/>
            <a:ext cx="4841611" cy="3238452"/>
            <a:chOff x="1487831" y="646009"/>
            <a:chExt cx="3540626" cy="2413995"/>
          </a:xfrm>
        </p:grpSpPr>
        <p:sp>
          <p:nvSpPr>
            <p:cNvPr id="9" name="Freeform 14">
              <a:extLst>
                <a:ext uri="{FF2B5EF4-FFF2-40B4-BE49-F238E27FC236}">
                  <a16:creationId xmlns:a16="http://schemas.microsoft.com/office/drawing/2014/main" id="{4069FBEC-049D-A273-97FB-F8D7C73C5503}"/>
                </a:ext>
              </a:extLst>
            </p:cNvPr>
            <p:cNvSpPr/>
            <p:nvPr/>
          </p:nvSpPr>
          <p:spPr>
            <a:xfrm>
              <a:off x="3278860" y="717772"/>
              <a:ext cx="1749597" cy="1286393"/>
            </a:xfrm>
            <a:custGeom>
              <a:avLst/>
              <a:gdLst/>
              <a:ahLst/>
              <a:cxnLst/>
              <a:rect l="l" t="t" r="r" b="b"/>
              <a:pathLst>
                <a:path w="4234080" h="2508693">
                  <a:moveTo>
                    <a:pt x="0" y="0"/>
                  </a:moveTo>
                  <a:lnTo>
                    <a:pt x="4234080" y="0"/>
                  </a:lnTo>
                  <a:lnTo>
                    <a:pt x="4234080" y="2508692"/>
                  </a:lnTo>
                  <a:lnTo>
                    <a:pt x="0" y="2508692"/>
                  </a:lnTo>
                  <a:lnTo>
                    <a:pt x="0" y="0"/>
                  </a:lnTo>
                  <a:close/>
                </a:path>
              </a:pathLst>
            </a:custGeom>
            <a:blipFill>
              <a:blip r:embed="rId5"/>
              <a:stretch>
                <a:fillRect/>
              </a:stretch>
            </a:blipFill>
          </p:spPr>
          <p:txBody>
            <a:bodyPr/>
            <a:lstStyle/>
            <a:p>
              <a:endParaRPr lang="en-CA"/>
            </a:p>
          </p:txBody>
        </p:sp>
        <p:pic>
          <p:nvPicPr>
            <p:cNvPr id="10" name="Picture 9">
              <a:extLst>
                <a:ext uri="{FF2B5EF4-FFF2-40B4-BE49-F238E27FC236}">
                  <a16:creationId xmlns:a16="http://schemas.microsoft.com/office/drawing/2014/main" id="{028DA71D-414B-83EE-6103-C7E8A7F32387}"/>
                </a:ext>
              </a:extLst>
            </p:cNvPr>
            <p:cNvPicPr>
              <a:picLocks noChangeAspect="1"/>
            </p:cNvPicPr>
            <p:nvPr/>
          </p:nvPicPr>
          <p:blipFill>
            <a:blip r:embed="rId6"/>
            <a:stretch>
              <a:fillRect/>
            </a:stretch>
          </p:blipFill>
          <p:spPr>
            <a:xfrm>
              <a:off x="1487831" y="646009"/>
              <a:ext cx="1694514" cy="2413995"/>
            </a:xfrm>
            <a:prstGeom prst="rect">
              <a:avLst/>
            </a:prstGeom>
          </p:spPr>
        </p:pic>
      </p:grpSp>
      <p:sp>
        <p:nvSpPr>
          <p:cNvPr id="6" name="Google Shape;1066;p48">
            <a:extLst>
              <a:ext uri="{FF2B5EF4-FFF2-40B4-BE49-F238E27FC236}">
                <a16:creationId xmlns:a16="http://schemas.microsoft.com/office/drawing/2014/main" id="{A74817BB-D9E9-892D-B095-A5EC19208A32}"/>
              </a:ext>
            </a:extLst>
          </p:cNvPr>
          <p:cNvSpPr txBox="1">
            <a:spLocks/>
          </p:cNvSpPr>
          <p:nvPr/>
        </p:nvSpPr>
        <p:spPr>
          <a:xfrm>
            <a:off x="315215" y="708771"/>
            <a:ext cx="4172412" cy="22541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 sz="1200" b="1">
              <a:solidFill>
                <a:schemeClr val="tx1"/>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endParaRPr lang="en-US" sz="1000">
              <a:solidFill>
                <a:srgbClr val="21269D"/>
              </a:solidFill>
              <a:latin typeface="OpenDyslexic"/>
              <a:ea typeface="OpenDyslexic"/>
              <a:cs typeface="OpenDyslexic"/>
              <a:sym typeface="DM Sans"/>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sym typeface="DM Sans"/>
              </a:rPr>
              <a:t>What is neurodivergent video</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Infographics Posters &amp; flyer </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Commitment Postcards</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Workshop Experience Poster: </a:t>
            </a:r>
            <a:br>
              <a:rPr lang="en-US" sz="1000">
                <a:solidFill>
                  <a:srgbClr val="21269D"/>
                </a:solidFill>
                <a:latin typeface="OpenDyslexic"/>
                <a:ea typeface="OpenDyslexic"/>
                <a:cs typeface="OpenDyslexic"/>
              </a:rPr>
            </a:br>
            <a:r>
              <a:rPr lang="en-US" sz="1000">
                <a:solidFill>
                  <a:srgbClr val="21269D"/>
                </a:solidFill>
                <a:latin typeface="OpenDyslexic"/>
                <a:ea typeface="OpenDyslexic"/>
                <a:cs typeface="OpenDyslexic"/>
              </a:rPr>
              <a:t>Visual Note taker</a:t>
            </a:r>
          </a:p>
          <a:p>
            <a:pPr algn="ctr"/>
            <a:endParaRPr lang="en" sz="1200">
              <a:solidFill>
                <a:srgbClr val="21269D"/>
              </a:solidFill>
              <a:latin typeface="OpenDyslexic" pitchFamily="50" charset="0"/>
              <a:ea typeface="OpenDyslexic" pitchFamily="50" charset="0"/>
              <a:cs typeface="OpenDyslexic" pitchFamily="50" charset="0"/>
            </a:endParaRPr>
          </a:p>
        </p:txBody>
      </p:sp>
      <p:sp>
        <p:nvSpPr>
          <p:cNvPr id="22" name="TextBox 21">
            <a:extLst>
              <a:ext uri="{FF2B5EF4-FFF2-40B4-BE49-F238E27FC236}">
                <a16:creationId xmlns:a16="http://schemas.microsoft.com/office/drawing/2014/main" id="{06695082-7C74-A49A-3F32-1574E8A5E919}"/>
              </a:ext>
            </a:extLst>
          </p:cNvPr>
          <p:cNvSpPr txBox="1"/>
          <p:nvPr/>
        </p:nvSpPr>
        <p:spPr>
          <a:xfrm>
            <a:off x="393277" y="1599141"/>
            <a:ext cx="4572000" cy="5386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1100" b="1">
                <a:latin typeface="OpenDyslexic"/>
              </a:rPr>
              <a:t>Communication Pieces</a:t>
            </a:r>
            <a:endParaRPr lang="en-US">
              <a:latin typeface="Aptos" panose="02110004020202020204"/>
            </a:endParaRPr>
          </a:p>
          <a:p>
            <a:pPr algn="ctr"/>
            <a:endParaRPr lang="en-US"/>
          </a:p>
        </p:txBody>
      </p:sp>
    </p:spTree>
    <p:extLst>
      <p:ext uri="{BB962C8B-B14F-4D97-AF65-F5344CB8AC3E}">
        <p14:creationId xmlns:p14="http://schemas.microsoft.com/office/powerpoint/2010/main" val="855071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EE58CD3-F35C-CB1B-64B2-BE13AFC0916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A94C858-73B3-579A-0A6D-4DE8CDBE21ED}"/>
              </a:ext>
            </a:extLst>
          </p:cNvPr>
          <p:cNvSpPr>
            <a:spLocks noGrp="1"/>
          </p:cNvSpPr>
          <p:nvPr/>
        </p:nvSpPr>
        <p:spPr>
          <a:xfrm>
            <a:off x="2460458" y="156870"/>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a:ea typeface="OpenDyslexic"/>
                <a:cs typeface="OpenDyslexic"/>
              </a:rPr>
              <a:t>What was created</a:t>
            </a:r>
            <a:endParaRPr lang="en-US" sz="2400">
              <a:solidFill>
                <a:srgbClr val="21269D"/>
              </a:solidFill>
              <a:latin typeface="OpenDyslexic"/>
              <a:ea typeface="OpenDyslexic"/>
              <a:cs typeface="OpenDyslexic"/>
            </a:endParaRPr>
          </a:p>
        </p:txBody>
      </p:sp>
      <p:sp>
        <p:nvSpPr>
          <p:cNvPr id="4" name="Title 1">
            <a:extLst>
              <a:ext uri="{FF2B5EF4-FFF2-40B4-BE49-F238E27FC236}">
                <a16:creationId xmlns:a16="http://schemas.microsoft.com/office/drawing/2014/main" id="{C56CC35A-4A1B-6AB8-1A2E-BD3CC2A75283}"/>
              </a:ext>
            </a:extLst>
          </p:cNvPr>
          <p:cNvSpPr>
            <a:spLocks noGrp="1"/>
          </p:cNvSpPr>
          <p:nvPr/>
        </p:nvSpPr>
        <p:spPr>
          <a:xfrm>
            <a:off x="653202" y="1480578"/>
            <a:ext cx="2600293" cy="847565"/>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1100">
                <a:solidFill>
                  <a:schemeClr val="tx1"/>
                </a:solidFill>
                <a:latin typeface="OpenDyslexic"/>
                <a:ea typeface="OpenDyslexic"/>
                <a:cs typeface="OpenDyslexic"/>
              </a:rPr>
              <a:t>Neurodiversity Awareness Workshop</a:t>
            </a:r>
            <a:endParaRPr lang="en-US" sz="1100">
              <a:solidFill>
                <a:schemeClr val="tx1"/>
              </a:solidFill>
              <a:latin typeface="OpenDyslexic" pitchFamily="50" charset="0"/>
              <a:ea typeface="OpenDyslexic" pitchFamily="50" charset="0"/>
              <a:cs typeface="OpenDyslexic" pitchFamily="50" charset="0"/>
            </a:endParaRPr>
          </a:p>
        </p:txBody>
      </p:sp>
      <p:sp>
        <p:nvSpPr>
          <p:cNvPr id="22" name="Google Shape;1066;p48">
            <a:extLst>
              <a:ext uri="{FF2B5EF4-FFF2-40B4-BE49-F238E27FC236}">
                <a16:creationId xmlns:a16="http://schemas.microsoft.com/office/drawing/2014/main" id="{6D15F292-0092-3EAC-8E69-1DEAA378804F}"/>
              </a:ext>
            </a:extLst>
          </p:cNvPr>
          <p:cNvSpPr txBox="1">
            <a:spLocks/>
          </p:cNvSpPr>
          <p:nvPr/>
        </p:nvSpPr>
        <p:spPr>
          <a:xfrm>
            <a:off x="268460" y="1899947"/>
            <a:ext cx="3928996" cy="2365225"/>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 sz="1200" b="1">
              <a:solidFill>
                <a:schemeClr val="tx1"/>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4 Learning Modules</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4 Illustrated Scenerio</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Worksheets</a:t>
            </a:r>
          </a:p>
          <a:p>
            <a:pPr marL="171450" indent="-171450">
              <a:buFont typeface="Arial" panose="020B0604020202020204" pitchFamily="34" charset="0"/>
              <a:buChar char="•"/>
            </a:pPr>
            <a:r>
              <a:rPr lang="en-US" sz="1000">
                <a:solidFill>
                  <a:srgbClr val="21269D"/>
                </a:solidFill>
                <a:latin typeface="OpenDyslexic"/>
                <a:ea typeface="OpenDyslexic"/>
                <a:cs typeface="OpenDyslexic"/>
              </a:rPr>
              <a:t>Answers Keys</a:t>
            </a:r>
            <a:endParaRPr lang="en-US" sz="1000">
              <a:solidFill>
                <a:srgbClr val="21269D"/>
              </a:solidFill>
              <a:latin typeface="OpenDyslexic" pitchFamily="50" charset="0"/>
              <a:ea typeface="OpenDyslexic" pitchFamily="50" charset="0"/>
              <a:cs typeface="OpenDyslexic" pitchFamily="50" charset="0"/>
            </a:endParaRPr>
          </a:p>
          <a:p>
            <a:pPr marL="171450" indent="-171450">
              <a:buFont typeface="Arial" panose="020B0604020202020204" pitchFamily="34" charset="0"/>
              <a:buChar char="•"/>
            </a:pPr>
            <a:r>
              <a:rPr lang="en-US" sz="1000">
                <a:solidFill>
                  <a:srgbClr val="21269D"/>
                </a:solidFill>
                <a:latin typeface="OpenDyslexic"/>
                <a:ea typeface="OpenDyslexic"/>
                <a:cs typeface="OpenDyslexic"/>
              </a:rPr>
              <a:t>Kahoot quiz for</a:t>
            </a:r>
            <a:br>
              <a:rPr lang="en-US" sz="1000">
                <a:solidFill>
                  <a:srgbClr val="21269D"/>
                </a:solidFill>
                <a:latin typeface="OpenDyslexic"/>
                <a:ea typeface="OpenDyslexic"/>
                <a:cs typeface="OpenDyslexic"/>
              </a:rPr>
            </a:br>
            <a:r>
              <a:rPr lang="en-US" sz="1000">
                <a:solidFill>
                  <a:srgbClr val="21269D"/>
                </a:solidFill>
                <a:latin typeface="OpenDyslexic"/>
                <a:ea typeface="OpenDyslexic"/>
                <a:cs typeface="OpenDyslexic"/>
              </a:rPr>
              <a:t>self ssessment</a:t>
            </a:r>
            <a:endParaRPr lang="en-US"/>
          </a:p>
          <a:p>
            <a:pPr marL="171450" indent="-171450">
              <a:buFont typeface="Arial,Sans-Serif" panose="020B0604020202020204" pitchFamily="34" charset="0"/>
              <a:buChar char="•"/>
            </a:pPr>
            <a:r>
              <a:rPr lang="en-US" sz="1000">
                <a:solidFill>
                  <a:srgbClr val="21269D"/>
                </a:solidFill>
                <a:latin typeface="OpenDyslexic" pitchFamily="50" charset="0"/>
                <a:ea typeface="OpenDyslexic" pitchFamily="50" charset="0"/>
                <a:cs typeface="OpenDyslexic" pitchFamily="50" charset="0"/>
              </a:rPr>
              <a:t>Faciitator instructions</a:t>
            </a:r>
            <a:endParaRPr lang="en-US" sz="1000">
              <a:latin typeface="OpenDyslexic" pitchFamily="50" charset="0"/>
              <a:ea typeface="OpenDyslexic" pitchFamily="50" charset="0"/>
              <a:cs typeface="OpenDyslexic" pitchFamily="50" charset="0"/>
            </a:endParaRPr>
          </a:p>
          <a:p>
            <a:pPr marL="171450" indent="-171450">
              <a:buFont typeface="Arial,Sans-Serif" panose="020B0604020202020204" pitchFamily="34" charset="0"/>
              <a:buChar char="•"/>
            </a:pPr>
            <a:r>
              <a:rPr lang="en-US" sz="1000">
                <a:solidFill>
                  <a:srgbClr val="21269D"/>
                </a:solidFill>
                <a:latin typeface="OpenDyslexic"/>
                <a:ea typeface="OpenDyslexic"/>
                <a:cs typeface="OpenDyslexic"/>
              </a:rPr>
              <a:t>Over 50 pages in the ebook</a:t>
            </a:r>
            <a:endParaRPr lang="en-US" sz="1000">
              <a:solidFill>
                <a:srgbClr val="21269D"/>
              </a:solidFill>
              <a:latin typeface="OpenDyslexic" pitchFamily="50" charset="0"/>
              <a:ea typeface="OpenDyslexic" pitchFamily="50" charset="0"/>
              <a:cs typeface="OpenDyslexic" pitchFamily="50" charset="0"/>
            </a:endParaRPr>
          </a:p>
          <a:p>
            <a:endParaRPr lang="en-US" sz="1000">
              <a:solidFill>
                <a:srgbClr val="21269D"/>
              </a:solidFill>
              <a:latin typeface="OpenDyslexic" pitchFamily="50" charset="0"/>
              <a:ea typeface="OpenDyslexic" pitchFamily="50" charset="0"/>
              <a:cs typeface="OpenDyslexic" pitchFamily="50" charset="0"/>
            </a:endParaRPr>
          </a:p>
          <a:p>
            <a:pPr algn="ctr"/>
            <a:endParaRPr lang="en" sz="1200">
              <a:solidFill>
                <a:srgbClr val="21269D"/>
              </a:solidFill>
              <a:latin typeface="OpenDyslexic" pitchFamily="50" charset="0"/>
              <a:ea typeface="OpenDyslexic" pitchFamily="50" charset="0"/>
              <a:cs typeface="OpenDyslexic" pitchFamily="50" charset="0"/>
            </a:endParaRPr>
          </a:p>
        </p:txBody>
      </p:sp>
      <p:pic>
        <p:nvPicPr>
          <p:cNvPr id="5" name="Picture 4" descr="A group of books on a table&#10;&#10;AI-generated content may be incorrect.">
            <a:extLst>
              <a:ext uri="{FF2B5EF4-FFF2-40B4-BE49-F238E27FC236}">
                <a16:creationId xmlns:a16="http://schemas.microsoft.com/office/drawing/2014/main" id="{FA2F36FD-968C-AD08-B67E-E25CE27856DF}"/>
              </a:ext>
            </a:extLst>
          </p:cNvPr>
          <p:cNvPicPr>
            <a:picLocks noChangeAspect="1"/>
          </p:cNvPicPr>
          <p:nvPr/>
        </p:nvPicPr>
        <p:blipFill>
          <a:blip r:embed="rId3"/>
          <a:srcRect t="-605" r="138" b="12682"/>
          <a:stretch>
            <a:fillRect/>
          </a:stretch>
        </p:blipFill>
        <p:spPr>
          <a:xfrm>
            <a:off x="3561492" y="980260"/>
            <a:ext cx="3394945" cy="3962161"/>
          </a:xfrm>
          <a:prstGeom prst="rect">
            <a:avLst/>
          </a:prstGeom>
        </p:spPr>
      </p:pic>
      <p:pic>
        <p:nvPicPr>
          <p:cNvPr id="8" name="Picture 7" descr="A computer and a ring on a table&#10;&#10;AI-generated content may be incorrect.">
            <a:extLst>
              <a:ext uri="{FF2B5EF4-FFF2-40B4-BE49-F238E27FC236}">
                <a16:creationId xmlns:a16="http://schemas.microsoft.com/office/drawing/2014/main" id="{D1F168FB-BBE0-2D21-92B1-1897BEDBBC59}"/>
              </a:ext>
            </a:extLst>
          </p:cNvPr>
          <p:cNvPicPr>
            <a:picLocks noChangeAspect="1"/>
          </p:cNvPicPr>
          <p:nvPr/>
        </p:nvPicPr>
        <p:blipFill>
          <a:blip r:embed="rId4"/>
          <a:srcRect l="12859" t="25026" r="-137" b="3576"/>
          <a:stretch>
            <a:fillRect/>
          </a:stretch>
        </p:blipFill>
        <p:spPr>
          <a:xfrm>
            <a:off x="6387416" y="1482990"/>
            <a:ext cx="2755637" cy="3016197"/>
          </a:xfrm>
          <a:prstGeom prst="rect">
            <a:avLst/>
          </a:prstGeom>
        </p:spPr>
      </p:pic>
    </p:spTree>
    <p:extLst>
      <p:ext uri="{BB962C8B-B14F-4D97-AF65-F5344CB8AC3E}">
        <p14:creationId xmlns:p14="http://schemas.microsoft.com/office/powerpoint/2010/main" val="3787192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212BAC9-6782-A0E8-1FA7-1CE20529DBD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851103C-4A4F-BB80-60C3-8CDAA56B977E}"/>
              </a:ext>
            </a:extLst>
          </p:cNvPr>
          <p:cNvSpPr>
            <a:spLocks noGrp="1"/>
          </p:cNvSpPr>
          <p:nvPr/>
        </p:nvSpPr>
        <p:spPr>
          <a:xfrm>
            <a:off x="2146854" y="4008294"/>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pitchFamily="50" charset="0"/>
                <a:ea typeface="OpenDyslexic" pitchFamily="50" charset="0"/>
                <a:cs typeface="OpenDyslexic" pitchFamily="50" charset="0"/>
              </a:rPr>
              <a:t>Teach With the Brains in Mind</a:t>
            </a:r>
            <a:endParaRPr lang="en-US" sz="2400">
              <a:solidFill>
                <a:srgbClr val="21269D"/>
              </a:solidFill>
              <a:latin typeface="OpenDyslexic" pitchFamily="50" charset="0"/>
              <a:ea typeface="OpenDyslexic" pitchFamily="50" charset="0"/>
              <a:cs typeface="OpenDyslexic" pitchFamily="50" charset="0"/>
            </a:endParaRPr>
          </a:p>
        </p:txBody>
      </p:sp>
      <p:sp>
        <p:nvSpPr>
          <p:cNvPr id="3" name="Freeform 13">
            <a:extLst>
              <a:ext uri="{FF2B5EF4-FFF2-40B4-BE49-F238E27FC236}">
                <a16:creationId xmlns:a16="http://schemas.microsoft.com/office/drawing/2014/main" id="{676DD3A5-8D05-BCA9-9C1B-4E71F6FA1B3E}"/>
              </a:ext>
            </a:extLst>
          </p:cNvPr>
          <p:cNvSpPr/>
          <p:nvPr/>
        </p:nvSpPr>
        <p:spPr>
          <a:xfrm>
            <a:off x="1107466" y="1358970"/>
            <a:ext cx="6477850" cy="1670038"/>
          </a:xfrm>
          <a:custGeom>
            <a:avLst/>
            <a:gdLst/>
            <a:ahLst/>
            <a:cxnLst/>
            <a:rect l="l" t="t" r="r" b="b"/>
            <a:pathLst>
              <a:path w="6477850" h="1670038">
                <a:moveTo>
                  <a:pt x="0" y="0"/>
                </a:moveTo>
                <a:lnTo>
                  <a:pt x="6477850" y="0"/>
                </a:lnTo>
                <a:lnTo>
                  <a:pt x="6477850" y="1670037"/>
                </a:lnTo>
                <a:lnTo>
                  <a:pt x="0" y="1670037"/>
                </a:lnTo>
                <a:lnTo>
                  <a:pt x="0" y="0"/>
                </a:lnTo>
                <a:close/>
              </a:path>
            </a:pathLst>
          </a:custGeom>
          <a:blipFill>
            <a:blip r:embed="rId4"/>
            <a:stretch>
              <a:fillRect l="-8685" r="-7182"/>
            </a:stretch>
          </a:blipFill>
        </p:spPr>
        <p:txBody>
          <a:bodyPr/>
          <a:lstStyle/>
          <a:p>
            <a:endParaRPr lang="en-CA"/>
          </a:p>
        </p:txBody>
      </p:sp>
    </p:spTree>
    <p:extLst>
      <p:ext uri="{BB962C8B-B14F-4D97-AF65-F5344CB8AC3E}">
        <p14:creationId xmlns:p14="http://schemas.microsoft.com/office/powerpoint/2010/main" val="3317568201"/>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89B7C-2274-E708-0DD7-CC1078B712B5}"/>
              </a:ext>
            </a:extLst>
          </p:cNvPr>
          <p:cNvSpPr>
            <a:spLocks noGrp="1"/>
          </p:cNvSpPr>
          <p:nvPr>
            <p:ph type="title"/>
          </p:nvPr>
        </p:nvSpPr>
        <p:spPr>
          <a:xfrm>
            <a:off x="318980" y="501480"/>
            <a:ext cx="7704000" cy="572700"/>
          </a:xfrm>
        </p:spPr>
        <p:txBody>
          <a:bodyPr/>
          <a:lstStyle/>
          <a:p>
            <a:r>
              <a:rPr lang="en-CA" sz="1600">
                <a:solidFill>
                  <a:srgbClr val="1800AD"/>
                </a:solidFill>
                <a:latin typeface="OpenDyslexic" pitchFamily="50" charset="0"/>
                <a:ea typeface="OpenDyslexic" pitchFamily="50" charset="0"/>
                <a:cs typeface="OpenDyslexic" pitchFamily="50" charset="0"/>
              </a:rPr>
              <a:t>Objectives</a:t>
            </a:r>
          </a:p>
        </p:txBody>
      </p:sp>
      <p:sp>
        <p:nvSpPr>
          <p:cNvPr id="3" name="Content Placeholder 2">
            <a:extLst>
              <a:ext uri="{FF2B5EF4-FFF2-40B4-BE49-F238E27FC236}">
                <a16:creationId xmlns:a16="http://schemas.microsoft.com/office/drawing/2014/main" id="{E243C77C-23E5-759D-7F85-90FEE483A117}"/>
              </a:ext>
            </a:extLst>
          </p:cNvPr>
          <p:cNvSpPr>
            <a:spLocks noGrp="1"/>
          </p:cNvSpPr>
          <p:nvPr>
            <p:ph idx="1"/>
          </p:nvPr>
        </p:nvSpPr>
        <p:spPr>
          <a:xfrm>
            <a:off x="374267" y="917868"/>
            <a:ext cx="7886700" cy="1453754"/>
          </a:xfrm>
        </p:spPr>
        <p:txBody>
          <a:bodyPr>
            <a:normAutofit/>
          </a:bodyPr>
          <a:lstStyle/>
          <a:p>
            <a:pPr marL="728663" lvl="1" indent="-385763">
              <a:buFont typeface="+mj-lt"/>
              <a:buAutoNum type="arabicPeriod"/>
            </a:pPr>
            <a:r>
              <a:rPr lang="en-US">
                <a:latin typeface="OpenDyslexic" pitchFamily="50" charset="0"/>
                <a:ea typeface="OpenDyslexic" pitchFamily="50" charset="0"/>
                <a:cs typeface="OpenDyslexic" pitchFamily="50" charset="0"/>
              </a:rPr>
              <a:t>Recognizing neurodivergent cues</a:t>
            </a:r>
          </a:p>
          <a:p>
            <a:pPr marL="728663" lvl="1" indent="-385763">
              <a:buFont typeface="+mj-lt"/>
              <a:buAutoNum type="arabicPeriod"/>
            </a:pPr>
            <a:r>
              <a:rPr lang="en-US">
                <a:latin typeface="OpenDyslexic" pitchFamily="50" charset="0"/>
                <a:ea typeface="OpenDyslexic" pitchFamily="50" charset="0"/>
                <a:cs typeface="OpenDyslexic" pitchFamily="50" charset="0"/>
              </a:rPr>
              <a:t>Selecting strategies to create inclusive classrooms </a:t>
            </a:r>
            <a:endParaRPr lang="en-CA">
              <a:latin typeface="OpenDyslexic" pitchFamily="50" charset="0"/>
              <a:ea typeface="OpenDyslexic" pitchFamily="50" charset="0"/>
              <a:cs typeface="OpenDyslexic" pitchFamily="50" charset="0"/>
            </a:endParaRPr>
          </a:p>
        </p:txBody>
      </p:sp>
      <p:sp>
        <p:nvSpPr>
          <p:cNvPr id="4" name="Title 1">
            <a:extLst>
              <a:ext uri="{FF2B5EF4-FFF2-40B4-BE49-F238E27FC236}">
                <a16:creationId xmlns:a16="http://schemas.microsoft.com/office/drawing/2014/main" id="{3A53E030-8D23-C3A7-5DDA-8C63A0F015FC}"/>
              </a:ext>
            </a:extLst>
          </p:cNvPr>
          <p:cNvSpPr txBox="1">
            <a:spLocks/>
          </p:cNvSpPr>
          <p:nvPr/>
        </p:nvSpPr>
        <p:spPr>
          <a:xfrm>
            <a:off x="318980" y="2112010"/>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l"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r>
              <a:rPr lang="en-CA" sz="1600">
                <a:solidFill>
                  <a:srgbClr val="1800AD"/>
                </a:solidFill>
                <a:latin typeface="OpenDyslexic" pitchFamily="50" charset="0"/>
                <a:ea typeface="OpenDyslexic" pitchFamily="50" charset="0"/>
                <a:cs typeface="OpenDyslexic" pitchFamily="50" charset="0"/>
              </a:rPr>
              <a:t>Modules</a:t>
            </a:r>
          </a:p>
        </p:txBody>
      </p:sp>
      <p:grpSp>
        <p:nvGrpSpPr>
          <p:cNvPr id="28" name="Group 27">
            <a:extLst>
              <a:ext uri="{FF2B5EF4-FFF2-40B4-BE49-F238E27FC236}">
                <a16:creationId xmlns:a16="http://schemas.microsoft.com/office/drawing/2014/main" id="{6058B9FF-7BA0-57A3-101A-881063C47828}"/>
              </a:ext>
            </a:extLst>
          </p:cNvPr>
          <p:cNvGrpSpPr/>
          <p:nvPr/>
        </p:nvGrpSpPr>
        <p:grpSpPr>
          <a:xfrm>
            <a:off x="2687272" y="2399009"/>
            <a:ext cx="2309750" cy="1384561"/>
            <a:chOff x="1951736" y="1187772"/>
            <a:chExt cx="3292596" cy="1744235"/>
          </a:xfrm>
        </p:grpSpPr>
        <p:grpSp>
          <p:nvGrpSpPr>
            <p:cNvPr id="5" name="Group 4">
              <a:extLst>
                <a:ext uri="{FF2B5EF4-FFF2-40B4-BE49-F238E27FC236}">
                  <a16:creationId xmlns:a16="http://schemas.microsoft.com/office/drawing/2014/main" id="{542FD424-FA02-51BB-5DA6-FD411FA94294}"/>
                </a:ext>
              </a:extLst>
            </p:cNvPr>
            <p:cNvGrpSpPr/>
            <p:nvPr/>
          </p:nvGrpSpPr>
          <p:grpSpPr>
            <a:xfrm>
              <a:off x="1951736" y="1187772"/>
              <a:ext cx="3292596" cy="1744235"/>
              <a:chOff x="1951736" y="1187772"/>
              <a:chExt cx="3292596" cy="1744235"/>
            </a:xfrm>
          </p:grpSpPr>
          <p:sp>
            <p:nvSpPr>
              <p:cNvPr id="7" name="Google Shape;1682;p62">
                <a:extLst>
                  <a:ext uri="{FF2B5EF4-FFF2-40B4-BE49-F238E27FC236}">
                    <a16:creationId xmlns:a16="http://schemas.microsoft.com/office/drawing/2014/main" id="{CFC4F7A2-1A64-98B0-43E0-B7088D46433B}"/>
                  </a:ext>
                </a:extLst>
              </p:cNvPr>
              <p:cNvSpPr txBox="1"/>
              <p:nvPr/>
            </p:nvSpPr>
            <p:spPr>
              <a:xfrm>
                <a:off x="1951736" y="1187772"/>
                <a:ext cx="3292596" cy="751500"/>
              </a:xfrm>
              <a:prstGeom prst="rect">
                <a:avLst/>
              </a:prstGeom>
              <a:noFill/>
              <a:ln>
                <a:noFill/>
              </a:ln>
            </p:spPr>
            <p:txBody>
              <a:bodyPr spcFirstLastPara="1" wrap="square" lIns="91425" tIns="91425" rIns="91425" bIns="91425" anchor="b" anchorCtr="0">
                <a:noAutofit/>
              </a:bodyPr>
              <a:lstStyle/>
              <a:p>
                <a:pPr algn="ctr"/>
                <a:r>
                  <a:rPr lang="en" sz="1200" b="1">
                    <a:solidFill>
                      <a:schemeClr val="tx1"/>
                    </a:solidFill>
                    <a:latin typeface="OpenDyslexic" pitchFamily="50" charset="0"/>
                    <a:ea typeface="OpenDyslexic" pitchFamily="50" charset="0"/>
                    <a:cs typeface="OpenDyslexic" pitchFamily="50" charset="0"/>
                    <a:sym typeface="DM Sans"/>
                  </a:rPr>
                  <a:t>Learning Insights Module</a:t>
                </a:r>
                <a:endParaRPr lang="en-US" sz="1200">
                  <a:solidFill>
                    <a:schemeClr val="tx1"/>
                  </a:solidFill>
                  <a:latin typeface="OpenDyslexic" pitchFamily="50" charset="0"/>
                  <a:ea typeface="OpenDyslexic" pitchFamily="50" charset="0"/>
                  <a:cs typeface="OpenDyslexic" pitchFamily="50" charset="0"/>
                </a:endParaRPr>
              </a:p>
            </p:txBody>
          </p:sp>
          <p:sp>
            <p:nvSpPr>
              <p:cNvPr id="11" name="Google Shape;1687;p62">
                <a:extLst>
                  <a:ext uri="{FF2B5EF4-FFF2-40B4-BE49-F238E27FC236}">
                    <a16:creationId xmlns:a16="http://schemas.microsoft.com/office/drawing/2014/main" id="{144B5B28-3EE7-2FC6-AE7A-040A1297B026}"/>
                  </a:ext>
                </a:extLst>
              </p:cNvPr>
              <p:cNvSpPr/>
              <p:nvPr/>
            </p:nvSpPr>
            <p:spPr>
              <a:xfrm>
                <a:off x="3056598" y="2549807"/>
                <a:ext cx="1008000" cy="382200"/>
              </a:xfrm>
              <a:prstGeom prst="roundRect">
                <a:avLst>
                  <a:gd name="adj" fmla="val 0"/>
                </a:avLst>
              </a:prstGeom>
              <a:noFill/>
              <a:ln w="19050"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21269D"/>
                    </a:solidFill>
                    <a:latin typeface="OpenDyslexic" pitchFamily="50" charset="0"/>
                    <a:ea typeface="OpenDyslexic" pitchFamily="50" charset="0"/>
                    <a:cs typeface="OpenDyslexic" pitchFamily="50" charset="0"/>
                    <a:sym typeface="DM Sans"/>
                  </a:rPr>
                  <a:t>2</a:t>
                </a:r>
                <a:endParaRPr sz="1200" b="1">
                  <a:solidFill>
                    <a:srgbClr val="21269D"/>
                  </a:solidFill>
                  <a:latin typeface="OpenDyslexic" pitchFamily="50" charset="0"/>
                  <a:ea typeface="OpenDyslexic" pitchFamily="50" charset="0"/>
                  <a:cs typeface="OpenDyslexic" pitchFamily="50" charset="0"/>
                  <a:sym typeface="DM Sans"/>
                </a:endParaRPr>
              </a:p>
            </p:txBody>
          </p:sp>
          <p:cxnSp>
            <p:nvCxnSpPr>
              <p:cNvPr id="14" name="Google Shape;1690;p62">
                <a:extLst>
                  <a:ext uri="{FF2B5EF4-FFF2-40B4-BE49-F238E27FC236}">
                    <a16:creationId xmlns:a16="http://schemas.microsoft.com/office/drawing/2014/main" id="{DF6598B4-457B-5F99-9FAA-A2DE06493BD6}"/>
                  </a:ext>
                </a:extLst>
              </p:cNvPr>
              <p:cNvCxnSpPr>
                <a:cxnSpLocks/>
              </p:cNvCxnSpPr>
              <p:nvPr/>
            </p:nvCxnSpPr>
            <p:spPr>
              <a:xfrm>
                <a:off x="3560719" y="2073458"/>
                <a:ext cx="0" cy="476224"/>
              </a:xfrm>
              <a:prstGeom prst="straightConnector1">
                <a:avLst/>
              </a:prstGeom>
              <a:noFill/>
              <a:ln w="19050" cap="flat" cmpd="sng">
                <a:solidFill>
                  <a:schemeClr val="bg1">
                    <a:lumMod val="75000"/>
                  </a:schemeClr>
                </a:solidFill>
                <a:prstDash val="solid"/>
                <a:round/>
                <a:headEnd type="diamond" w="med" len="med"/>
                <a:tailEnd type="none" w="med" len="med"/>
              </a:ln>
            </p:spPr>
          </p:cxnSp>
        </p:grpSp>
        <p:cxnSp>
          <p:nvCxnSpPr>
            <p:cNvPr id="18" name="Google Shape;1694;p62">
              <a:extLst>
                <a:ext uri="{FF2B5EF4-FFF2-40B4-BE49-F238E27FC236}">
                  <a16:creationId xmlns:a16="http://schemas.microsoft.com/office/drawing/2014/main" id="{F3D3F454-34B8-6D63-FC8D-2311F03C6C54}"/>
                </a:ext>
              </a:extLst>
            </p:cNvPr>
            <p:cNvCxnSpPr/>
            <p:nvPr/>
          </p:nvCxnSpPr>
          <p:spPr>
            <a:xfrm>
              <a:off x="2114640" y="2740907"/>
              <a:ext cx="942000" cy="0"/>
            </a:xfrm>
            <a:prstGeom prst="straightConnector1">
              <a:avLst/>
            </a:prstGeom>
            <a:noFill/>
            <a:ln w="19050" cap="flat" cmpd="sng">
              <a:solidFill>
                <a:schemeClr val="bg1">
                  <a:lumMod val="75000"/>
                </a:schemeClr>
              </a:solidFill>
              <a:prstDash val="solid"/>
              <a:round/>
              <a:headEnd type="none" w="med" len="med"/>
              <a:tailEnd type="none" w="med" len="med"/>
            </a:ln>
          </p:spPr>
        </p:cxnSp>
      </p:grpSp>
      <p:grpSp>
        <p:nvGrpSpPr>
          <p:cNvPr id="29" name="Group 28">
            <a:extLst>
              <a:ext uri="{FF2B5EF4-FFF2-40B4-BE49-F238E27FC236}">
                <a16:creationId xmlns:a16="http://schemas.microsoft.com/office/drawing/2014/main" id="{647769DF-F081-7B66-F55E-01A9EDE2A4A8}"/>
              </a:ext>
            </a:extLst>
          </p:cNvPr>
          <p:cNvGrpSpPr/>
          <p:nvPr/>
        </p:nvGrpSpPr>
        <p:grpSpPr>
          <a:xfrm>
            <a:off x="4017293" y="3480083"/>
            <a:ext cx="2359757" cy="1071999"/>
            <a:chOff x="3857927" y="2549807"/>
            <a:chExt cx="3363881" cy="1350477"/>
          </a:xfrm>
        </p:grpSpPr>
        <p:cxnSp>
          <p:nvCxnSpPr>
            <p:cNvPr id="16" name="Google Shape;1692;p62">
              <a:extLst>
                <a:ext uri="{FF2B5EF4-FFF2-40B4-BE49-F238E27FC236}">
                  <a16:creationId xmlns:a16="http://schemas.microsoft.com/office/drawing/2014/main" id="{20B22772-0DDE-3A73-2810-270C9704E3A5}"/>
                </a:ext>
              </a:extLst>
            </p:cNvPr>
            <p:cNvCxnSpPr/>
            <p:nvPr/>
          </p:nvCxnSpPr>
          <p:spPr>
            <a:xfrm flipH="1">
              <a:off x="5507256" y="2932007"/>
              <a:ext cx="3300" cy="269700"/>
            </a:xfrm>
            <a:prstGeom prst="straightConnector1">
              <a:avLst/>
            </a:prstGeom>
            <a:noFill/>
            <a:ln w="19050" cap="flat" cmpd="sng">
              <a:solidFill>
                <a:schemeClr val="bg1">
                  <a:lumMod val="75000"/>
                </a:schemeClr>
              </a:solidFill>
              <a:prstDash val="solid"/>
              <a:round/>
              <a:headEnd type="none" w="med" len="med"/>
              <a:tailEnd type="diamond" w="med" len="med"/>
            </a:ln>
          </p:spPr>
        </p:cxnSp>
        <p:grpSp>
          <p:nvGrpSpPr>
            <p:cNvPr id="27" name="Group 26">
              <a:extLst>
                <a:ext uri="{FF2B5EF4-FFF2-40B4-BE49-F238E27FC236}">
                  <a16:creationId xmlns:a16="http://schemas.microsoft.com/office/drawing/2014/main" id="{E1036B4E-31EC-B254-D25D-618C15383EF7}"/>
                </a:ext>
              </a:extLst>
            </p:cNvPr>
            <p:cNvGrpSpPr/>
            <p:nvPr/>
          </p:nvGrpSpPr>
          <p:grpSpPr>
            <a:xfrm>
              <a:off x="3857927" y="2549807"/>
              <a:ext cx="3363881" cy="1350477"/>
              <a:chOff x="3857927" y="2549807"/>
              <a:chExt cx="3363881" cy="1350477"/>
            </a:xfrm>
          </p:grpSpPr>
          <p:cxnSp>
            <p:nvCxnSpPr>
              <p:cNvPr id="19" name="Google Shape;1695;p62">
                <a:extLst>
                  <a:ext uri="{FF2B5EF4-FFF2-40B4-BE49-F238E27FC236}">
                    <a16:creationId xmlns:a16="http://schemas.microsoft.com/office/drawing/2014/main" id="{29F5F71A-6647-CCD1-D027-6A4D06792591}"/>
                  </a:ext>
                </a:extLst>
              </p:cNvPr>
              <p:cNvCxnSpPr/>
              <p:nvPr/>
            </p:nvCxnSpPr>
            <p:spPr>
              <a:xfrm>
                <a:off x="4064598" y="2740907"/>
                <a:ext cx="942000" cy="0"/>
              </a:xfrm>
              <a:prstGeom prst="straightConnector1">
                <a:avLst/>
              </a:prstGeom>
              <a:noFill/>
              <a:ln w="19050" cap="flat" cmpd="sng">
                <a:solidFill>
                  <a:schemeClr val="bg1">
                    <a:lumMod val="75000"/>
                  </a:schemeClr>
                </a:solidFill>
                <a:prstDash val="solid"/>
                <a:round/>
                <a:headEnd type="none" w="med" len="med"/>
                <a:tailEnd type="none" w="med" len="med"/>
              </a:ln>
            </p:spPr>
          </p:cxnSp>
          <p:grpSp>
            <p:nvGrpSpPr>
              <p:cNvPr id="9" name="Group 8">
                <a:extLst>
                  <a:ext uri="{FF2B5EF4-FFF2-40B4-BE49-F238E27FC236}">
                    <a16:creationId xmlns:a16="http://schemas.microsoft.com/office/drawing/2014/main" id="{E070D5EE-ED19-CADC-3AF4-D45997A36792}"/>
                  </a:ext>
                </a:extLst>
              </p:cNvPr>
              <p:cNvGrpSpPr/>
              <p:nvPr/>
            </p:nvGrpSpPr>
            <p:grpSpPr>
              <a:xfrm>
                <a:off x="3857927" y="2549807"/>
                <a:ext cx="3363881" cy="1350477"/>
                <a:chOff x="3857927" y="2549807"/>
                <a:chExt cx="3363881" cy="1350477"/>
              </a:xfrm>
            </p:grpSpPr>
            <p:sp>
              <p:nvSpPr>
                <p:cNvPr id="10" name="Google Shape;1680;p62">
                  <a:extLst>
                    <a:ext uri="{FF2B5EF4-FFF2-40B4-BE49-F238E27FC236}">
                      <a16:creationId xmlns:a16="http://schemas.microsoft.com/office/drawing/2014/main" id="{E415F656-792E-1E73-544D-113C69AAB673}"/>
                    </a:ext>
                  </a:extLst>
                </p:cNvPr>
                <p:cNvSpPr txBox="1"/>
                <p:nvPr/>
              </p:nvSpPr>
              <p:spPr>
                <a:xfrm>
                  <a:off x="3857927" y="3144702"/>
                  <a:ext cx="3363881" cy="755582"/>
                </a:xfrm>
                <a:prstGeom prst="rect">
                  <a:avLst/>
                </a:prstGeom>
                <a:noFill/>
                <a:ln>
                  <a:noFill/>
                </a:ln>
              </p:spPr>
              <p:txBody>
                <a:bodyPr spcFirstLastPara="1" wrap="square" lIns="91425" tIns="91425" rIns="91425" bIns="91425" anchor="b" anchorCtr="0">
                  <a:noAutofit/>
                </a:bodyPr>
                <a:lstStyle/>
                <a:p>
                  <a:pPr algn="ctr"/>
                  <a:r>
                    <a:rPr lang="en" sz="1200" b="1">
                      <a:solidFill>
                        <a:schemeClr val="tx1"/>
                      </a:solidFill>
                      <a:latin typeface="OpenDyslexic" pitchFamily="50" charset="0"/>
                      <a:ea typeface="OpenDyslexic" pitchFamily="50" charset="0"/>
                      <a:cs typeface="OpenDyslexic" pitchFamily="50" charset="0"/>
                      <a:sym typeface="DM Sans"/>
                    </a:rPr>
                    <a:t>Identifying Cues Module</a:t>
                  </a:r>
                  <a:endParaRPr lang="en-US" sz="1200">
                    <a:solidFill>
                      <a:schemeClr val="tx1"/>
                    </a:solidFill>
                    <a:latin typeface="OpenDyslexic" pitchFamily="50" charset="0"/>
                    <a:ea typeface="OpenDyslexic" pitchFamily="50" charset="0"/>
                    <a:cs typeface="OpenDyslexic" pitchFamily="50" charset="0"/>
                  </a:endParaRPr>
                </a:p>
              </p:txBody>
            </p:sp>
            <p:sp>
              <p:nvSpPr>
                <p:cNvPr id="12" name="Google Shape;1688;p62">
                  <a:extLst>
                    <a:ext uri="{FF2B5EF4-FFF2-40B4-BE49-F238E27FC236}">
                      <a16:creationId xmlns:a16="http://schemas.microsoft.com/office/drawing/2014/main" id="{4DC44B3B-3F8F-ADA4-0956-241EAB244C1C}"/>
                    </a:ext>
                  </a:extLst>
                </p:cNvPr>
                <p:cNvSpPr/>
                <p:nvPr/>
              </p:nvSpPr>
              <p:spPr>
                <a:xfrm>
                  <a:off x="5006556" y="2549807"/>
                  <a:ext cx="1008000" cy="382200"/>
                </a:xfrm>
                <a:prstGeom prst="roundRect">
                  <a:avLst>
                    <a:gd name="adj" fmla="val 0"/>
                  </a:avLst>
                </a:prstGeom>
                <a:noFill/>
                <a:ln w="19050"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21269D"/>
                      </a:solidFill>
                      <a:latin typeface="OpenDyslexic" pitchFamily="50" charset="0"/>
                      <a:ea typeface="OpenDyslexic" pitchFamily="50" charset="0"/>
                      <a:cs typeface="OpenDyslexic" pitchFamily="50" charset="0"/>
                      <a:sym typeface="DM Sans"/>
                    </a:rPr>
                    <a:t>3</a:t>
                  </a:r>
                  <a:endParaRPr sz="1200" b="1">
                    <a:solidFill>
                      <a:srgbClr val="21269D"/>
                    </a:solidFill>
                    <a:latin typeface="OpenDyslexic" pitchFamily="50" charset="0"/>
                    <a:ea typeface="OpenDyslexic" pitchFamily="50" charset="0"/>
                    <a:cs typeface="OpenDyslexic" pitchFamily="50" charset="0"/>
                    <a:sym typeface="DM Sans"/>
                  </a:endParaRPr>
                </a:p>
              </p:txBody>
            </p:sp>
          </p:grpSp>
        </p:grpSp>
      </p:grpSp>
      <p:grpSp>
        <p:nvGrpSpPr>
          <p:cNvPr id="30" name="Group 29">
            <a:extLst>
              <a:ext uri="{FF2B5EF4-FFF2-40B4-BE49-F238E27FC236}">
                <a16:creationId xmlns:a16="http://schemas.microsoft.com/office/drawing/2014/main" id="{A8093BCC-4F41-06E1-5491-49199D912525}"/>
              </a:ext>
            </a:extLst>
          </p:cNvPr>
          <p:cNvGrpSpPr/>
          <p:nvPr/>
        </p:nvGrpSpPr>
        <p:grpSpPr>
          <a:xfrm>
            <a:off x="5530164" y="2448945"/>
            <a:ext cx="1946356" cy="1306230"/>
            <a:chOff x="6014556" y="1286452"/>
            <a:chExt cx="2774569" cy="1645555"/>
          </a:xfrm>
        </p:grpSpPr>
        <p:cxnSp>
          <p:nvCxnSpPr>
            <p:cNvPr id="17" name="Google Shape;1693;p62">
              <a:extLst>
                <a:ext uri="{FF2B5EF4-FFF2-40B4-BE49-F238E27FC236}">
                  <a16:creationId xmlns:a16="http://schemas.microsoft.com/office/drawing/2014/main" id="{D507E842-56EF-5B8A-08DB-584DBA9C8710}"/>
                </a:ext>
              </a:extLst>
            </p:cNvPr>
            <p:cNvCxnSpPr/>
            <p:nvPr/>
          </p:nvCxnSpPr>
          <p:spPr>
            <a:xfrm rot="10800000">
              <a:off x="7460514" y="2239007"/>
              <a:ext cx="0" cy="310800"/>
            </a:xfrm>
            <a:prstGeom prst="straightConnector1">
              <a:avLst/>
            </a:prstGeom>
            <a:noFill/>
            <a:ln w="19050" cap="flat" cmpd="sng">
              <a:solidFill>
                <a:schemeClr val="bg1">
                  <a:lumMod val="75000"/>
                </a:schemeClr>
              </a:solidFill>
              <a:prstDash val="solid"/>
              <a:round/>
              <a:headEnd type="none" w="med" len="med"/>
              <a:tailEnd type="diamond" w="med" len="med"/>
            </a:ln>
          </p:spPr>
        </p:cxnSp>
        <p:grpSp>
          <p:nvGrpSpPr>
            <p:cNvPr id="26" name="Group 25">
              <a:extLst>
                <a:ext uri="{FF2B5EF4-FFF2-40B4-BE49-F238E27FC236}">
                  <a16:creationId xmlns:a16="http://schemas.microsoft.com/office/drawing/2014/main" id="{90D40147-CA81-FEF8-F403-9F62F8AADCDC}"/>
                </a:ext>
              </a:extLst>
            </p:cNvPr>
            <p:cNvGrpSpPr/>
            <p:nvPr/>
          </p:nvGrpSpPr>
          <p:grpSpPr>
            <a:xfrm>
              <a:off x="6014556" y="1286452"/>
              <a:ext cx="2774569" cy="1645555"/>
              <a:chOff x="6014556" y="1286452"/>
              <a:chExt cx="2774569" cy="1645555"/>
            </a:xfrm>
          </p:grpSpPr>
          <p:cxnSp>
            <p:nvCxnSpPr>
              <p:cNvPr id="20" name="Google Shape;1696;p62">
                <a:extLst>
                  <a:ext uri="{FF2B5EF4-FFF2-40B4-BE49-F238E27FC236}">
                    <a16:creationId xmlns:a16="http://schemas.microsoft.com/office/drawing/2014/main" id="{82E5AB22-297D-503D-D441-174C08067102}"/>
                  </a:ext>
                </a:extLst>
              </p:cNvPr>
              <p:cNvCxnSpPr/>
              <p:nvPr/>
            </p:nvCxnSpPr>
            <p:spPr>
              <a:xfrm>
                <a:off x="6014556" y="2740907"/>
                <a:ext cx="942000" cy="0"/>
              </a:xfrm>
              <a:prstGeom prst="straightConnector1">
                <a:avLst/>
              </a:prstGeom>
              <a:noFill/>
              <a:ln w="19050" cap="flat" cmpd="sng">
                <a:solidFill>
                  <a:schemeClr val="bg1">
                    <a:lumMod val="75000"/>
                  </a:schemeClr>
                </a:solidFill>
                <a:prstDash val="solid"/>
                <a:round/>
                <a:headEnd type="none" w="med" len="med"/>
                <a:tailEnd type="none" w="med" len="med"/>
              </a:ln>
            </p:spPr>
          </p:cxnSp>
          <p:grpSp>
            <p:nvGrpSpPr>
              <p:cNvPr id="25" name="Group 24">
                <a:extLst>
                  <a:ext uri="{FF2B5EF4-FFF2-40B4-BE49-F238E27FC236}">
                    <a16:creationId xmlns:a16="http://schemas.microsoft.com/office/drawing/2014/main" id="{3E353B4A-0950-D3C4-CAF0-599EAED7254E}"/>
                  </a:ext>
                </a:extLst>
              </p:cNvPr>
              <p:cNvGrpSpPr/>
              <p:nvPr/>
            </p:nvGrpSpPr>
            <p:grpSpPr>
              <a:xfrm>
                <a:off x="6141508" y="1286452"/>
                <a:ext cx="2647617" cy="1645555"/>
                <a:chOff x="6141508" y="1286452"/>
                <a:chExt cx="2647617" cy="1645555"/>
              </a:xfrm>
            </p:grpSpPr>
            <p:sp>
              <p:nvSpPr>
                <p:cNvPr id="13" name="Google Shape;1684;p62">
                  <a:extLst>
                    <a:ext uri="{FF2B5EF4-FFF2-40B4-BE49-F238E27FC236}">
                      <a16:creationId xmlns:a16="http://schemas.microsoft.com/office/drawing/2014/main" id="{28FB5435-2EAE-1681-A5F5-7B83FCB71C24}"/>
                    </a:ext>
                  </a:extLst>
                </p:cNvPr>
                <p:cNvSpPr txBox="1"/>
                <p:nvPr/>
              </p:nvSpPr>
              <p:spPr>
                <a:xfrm>
                  <a:off x="6141508" y="1286452"/>
                  <a:ext cx="2647617" cy="849471"/>
                </a:xfrm>
                <a:prstGeom prst="rect">
                  <a:avLst/>
                </a:prstGeom>
                <a:noFill/>
                <a:ln>
                  <a:noFill/>
                </a:ln>
              </p:spPr>
              <p:txBody>
                <a:bodyPr spcFirstLastPara="1" wrap="square" lIns="91425" tIns="91425" rIns="91425" bIns="91425" anchor="b" anchorCtr="0">
                  <a:noAutofit/>
                </a:bodyPr>
                <a:lstStyle/>
                <a:p>
                  <a:pPr algn="ctr"/>
                  <a:r>
                    <a:rPr lang="en" sz="1200" b="1">
                      <a:solidFill>
                        <a:schemeClr val="tx1"/>
                      </a:solidFill>
                      <a:latin typeface="OpenDyslexic" pitchFamily="50" charset="0"/>
                      <a:ea typeface="OpenDyslexic" pitchFamily="50" charset="0"/>
                      <a:cs typeface="OpenDyslexic" pitchFamily="50" charset="0"/>
                      <a:sym typeface="DM Sans"/>
                    </a:rPr>
                    <a:t>Support Module</a:t>
                  </a:r>
                  <a:endParaRPr lang="en-US" sz="1200">
                    <a:solidFill>
                      <a:schemeClr val="tx1"/>
                    </a:solidFill>
                    <a:latin typeface="OpenDyslexic" pitchFamily="50" charset="0"/>
                    <a:ea typeface="OpenDyslexic" pitchFamily="50" charset="0"/>
                    <a:cs typeface="OpenDyslexic" pitchFamily="50" charset="0"/>
                  </a:endParaRPr>
                </a:p>
              </p:txBody>
            </p:sp>
            <p:sp>
              <p:nvSpPr>
                <p:cNvPr id="15" name="Google Shape;1689;p62">
                  <a:extLst>
                    <a:ext uri="{FF2B5EF4-FFF2-40B4-BE49-F238E27FC236}">
                      <a16:creationId xmlns:a16="http://schemas.microsoft.com/office/drawing/2014/main" id="{AE1F77A7-E18E-F264-495A-BD40C814A0DE}"/>
                    </a:ext>
                  </a:extLst>
                </p:cNvPr>
                <p:cNvSpPr/>
                <p:nvPr/>
              </p:nvSpPr>
              <p:spPr>
                <a:xfrm>
                  <a:off x="6956514" y="2549807"/>
                  <a:ext cx="1008000" cy="382200"/>
                </a:xfrm>
                <a:prstGeom prst="roundRect">
                  <a:avLst>
                    <a:gd name="adj" fmla="val 0"/>
                  </a:avLst>
                </a:prstGeom>
                <a:noFill/>
                <a:ln w="19050"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21269D"/>
                      </a:solidFill>
                      <a:latin typeface="OpenDyslexic" pitchFamily="50" charset="0"/>
                      <a:ea typeface="OpenDyslexic" pitchFamily="50" charset="0"/>
                      <a:cs typeface="OpenDyslexic" pitchFamily="50" charset="0"/>
                      <a:sym typeface="DM Sans"/>
                    </a:rPr>
                    <a:t>4</a:t>
                  </a:r>
                  <a:endParaRPr sz="1200" b="1">
                    <a:solidFill>
                      <a:srgbClr val="21269D"/>
                    </a:solidFill>
                    <a:latin typeface="OpenDyslexic" pitchFamily="50" charset="0"/>
                    <a:ea typeface="OpenDyslexic" pitchFamily="50" charset="0"/>
                    <a:cs typeface="OpenDyslexic" pitchFamily="50" charset="0"/>
                    <a:sym typeface="DM Sans"/>
                  </a:endParaRPr>
                </a:p>
              </p:txBody>
            </p:sp>
          </p:grpSp>
        </p:grpSp>
      </p:grpSp>
      <p:grpSp>
        <p:nvGrpSpPr>
          <p:cNvPr id="21" name="Group 20">
            <a:extLst>
              <a:ext uri="{FF2B5EF4-FFF2-40B4-BE49-F238E27FC236}">
                <a16:creationId xmlns:a16="http://schemas.microsoft.com/office/drawing/2014/main" id="{B7249831-CCB6-0EDF-9EF5-78359289EED8}"/>
              </a:ext>
            </a:extLst>
          </p:cNvPr>
          <p:cNvGrpSpPr/>
          <p:nvPr/>
        </p:nvGrpSpPr>
        <p:grpSpPr>
          <a:xfrm>
            <a:off x="1684579" y="3509857"/>
            <a:ext cx="1593468" cy="1153439"/>
            <a:chOff x="532509" y="2549807"/>
            <a:chExt cx="2271521" cy="1453073"/>
          </a:xfrm>
        </p:grpSpPr>
        <p:sp>
          <p:nvSpPr>
            <p:cNvPr id="22" name="Google Shape;1686;p62">
              <a:extLst>
                <a:ext uri="{FF2B5EF4-FFF2-40B4-BE49-F238E27FC236}">
                  <a16:creationId xmlns:a16="http://schemas.microsoft.com/office/drawing/2014/main" id="{CFED2654-6624-10EF-632C-2797E94557E6}"/>
                </a:ext>
              </a:extLst>
            </p:cNvPr>
            <p:cNvSpPr/>
            <p:nvPr/>
          </p:nvSpPr>
          <p:spPr>
            <a:xfrm>
              <a:off x="1106640" y="2549807"/>
              <a:ext cx="1008000" cy="382200"/>
            </a:xfrm>
            <a:prstGeom prst="roundRect">
              <a:avLst>
                <a:gd name="adj" fmla="val 0"/>
              </a:avLst>
            </a:prstGeom>
            <a:noFill/>
            <a:ln w="19050" cap="flat" cmpd="sng">
              <a:solidFill>
                <a:schemeClr val="bg1">
                  <a:lumMod val="75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b="1">
                  <a:solidFill>
                    <a:srgbClr val="21269D"/>
                  </a:solidFill>
                  <a:latin typeface="OpenDyslexic" pitchFamily="50" charset="0"/>
                  <a:ea typeface="OpenDyslexic" pitchFamily="50" charset="0"/>
                  <a:cs typeface="OpenDyslexic" pitchFamily="50" charset="0"/>
                </a:rPr>
                <a:t>1</a:t>
              </a:r>
            </a:p>
          </p:txBody>
        </p:sp>
        <p:cxnSp>
          <p:nvCxnSpPr>
            <p:cNvPr id="23" name="Google Shape;1691;p62">
              <a:extLst>
                <a:ext uri="{FF2B5EF4-FFF2-40B4-BE49-F238E27FC236}">
                  <a16:creationId xmlns:a16="http://schemas.microsoft.com/office/drawing/2014/main" id="{7874076B-A3D6-ED5E-045F-CF7353E5E47E}"/>
                </a:ext>
              </a:extLst>
            </p:cNvPr>
            <p:cNvCxnSpPr/>
            <p:nvPr/>
          </p:nvCxnSpPr>
          <p:spPr>
            <a:xfrm>
              <a:off x="1610640" y="2932007"/>
              <a:ext cx="0" cy="269700"/>
            </a:xfrm>
            <a:prstGeom prst="straightConnector1">
              <a:avLst/>
            </a:prstGeom>
            <a:noFill/>
            <a:ln w="19050" cap="flat" cmpd="sng">
              <a:solidFill>
                <a:schemeClr val="bg1">
                  <a:lumMod val="75000"/>
                </a:schemeClr>
              </a:solidFill>
              <a:prstDash val="solid"/>
              <a:round/>
              <a:headEnd type="none" w="med" len="med"/>
              <a:tailEnd type="diamond" w="med" len="med"/>
            </a:ln>
          </p:spPr>
        </p:cxnSp>
        <p:sp>
          <p:nvSpPr>
            <p:cNvPr id="24" name="Google Shape;1678;p62">
              <a:extLst>
                <a:ext uri="{FF2B5EF4-FFF2-40B4-BE49-F238E27FC236}">
                  <a16:creationId xmlns:a16="http://schemas.microsoft.com/office/drawing/2014/main" id="{D60E0EDB-8723-3FAE-2179-48D893126D39}"/>
                </a:ext>
              </a:extLst>
            </p:cNvPr>
            <p:cNvSpPr txBox="1"/>
            <p:nvPr/>
          </p:nvSpPr>
          <p:spPr>
            <a:xfrm>
              <a:off x="532509" y="3260985"/>
              <a:ext cx="2271521" cy="741895"/>
            </a:xfrm>
            <a:prstGeom prst="rect">
              <a:avLst/>
            </a:prstGeom>
            <a:noFill/>
            <a:ln>
              <a:noFill/>
            </a:ln>
          </p:spPr>
          <p:txBody>
            <a:bodyPr spcFirstLastPara="1" wrap="square" lIns="91425" tIns="91425" rIns="91425" bIns="91425" anchor="b" anchorCtr="0">
              <a:noAutofit/>
            </a:bodyPr>
            <a:lstStyle/>
            <a:p>
              <a:pPr algn="ctr"/>
              <a:r>
                <a:rPr lang="en" sz="1200" b="1">
                  <a:solidFill>
                    <a:schemeClr val="tx1"/>
                  </a:solidFill>
                  <a:latin typeface="OpenDyslexic" pitchFamily="50" charset="0"/>
                  <a:ea typeface="OpenDyslexic" pitchFamily="50" charset="0"/>
                  <a:cs typeface="OpenDyslexic" pitchFamily="50" charset="0"/>
                  <a:sym typeface="DM Sans"/>
                </a:rPr>
                <a:t>Empathy Experience Module</a:t>
              </a:r>
              <a:endParaRPr lang="en-US" sz="1200">
                <a:solidFill>
                  <a:schemeClr val="tx1"/>
                </a:solidFill>
                <a:latin typeface="OpenDyslexic" pitchFamily="50" charset="0"/>
                <a:ea typeface="OpenDyslexic" pitchFamily="50" charset="0"/>
                <a:cs typeface="OpenDyslexic" pitchFamily="50" charset="0"/>
              </a:endParaRPr>
            </a:p>
          </p:txBody>
        </p:sp>
      </p:grpSp>
    </p:spTree>
    <p:extLst>
      <p:ext uri="{BB962C8B-B14F-4D97-AF65-F5344CB8AC3E}">
        <p14:creationId xmlns:p14="http://schemas.microsoft.com/office/powerpoint/2010/main" val="425837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2F535DD-5D0A-452F-8E8C-FC100DC9978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F0D4275-7C78-42EA-6DDA-734E79966A5C}"/>
              </a:ext>
            </a:extLst>
          </p:cNvPr>
          <p:cNvSpPr>
            <a:spLocks noGrp="1"/>
          </p:cNvSpPr>
          <p:nvPr/>
        </p:nvSpPr>
        <p:spPr>
          <a:xfrm>
            <a:off x="2605315" y="3599188"/>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pitchFamily="50" charset="0"/>
                <a:ea typeface="OpenDyslexic" pitchFamily="50" charset="0"/>
                <a:cs typeface="OpenDyslexic" pitchFamily="50" charset="0"/>
              </a:rPr>
              <a:t>Learning Insights Module </a:t>
            </a:r>
            <a:endParaRPr lang="en-US" sz="2400">
              <a:solidFill>
                <a:srgbClr val="21269D"/>
              </a:solidFill>
              <a:latin typeface="OpenDyslexic" pitchFamily="50" charset="0"/>
              <a:ea typeface="OpenDyslexic" pitchFamily="50" charset="0"/>
              <a:cs typeface="OpenDyslexic" pitchFamily="50" charset="0"/>
            </a:endParaRPr>
          </a:p>
        </p:txBody>
      </p:sp>
      <p:sp>
        <p:nvSpPr>
          <p:cNvPr id="11" name="Freeform 10" descr="A drawing of a person with gears on his head&#10;&#10;AI-generated content may be incorrect.">
            <a:extLst>
              <a:ext uri="{FF2B5EF4-FFF2-40B4-BE49-F238E27FC236}">
                <a16:creationId xmlns:a16="http://schemas.microsoft.com/office/drawing/2014/main" id="{EEE7EE23-DB6F-1449-946F-DD353879F3F0}"/>
              </a:ext>
            </a:extLst>
          </p:cNvPr>
          <p:cNvSpPr/>
          <p:nvPr/>
        </p:nvSpPr>
        <p:spPr>
          <a:xfrm>
            <a:off x="2518410" y="690779"/>
            <a:ext cx="3750682" cy="3040718"/>
          </a:xfrm>
          <a:custGeom>
            <a:avLst/>
            <a:gdLst/>
            <a:ahLst/>
            <a:cxnLst/>
            <a:rect l="l" t="t" r="r" b="b"/>
            <a:pathLst>
              <a:path w="2851099" h="2310468">
                <a:moveTo>
                  <a:pt x="0" y="0"/>
                </a:moveTo>
                <a:lnTo>
                  <a:pt x="2851099" y="0"/>
                </a:lnTo>
                <a:lnTo>
                  <a:pt x="2851099" y="2310469"/>
                </a:lnTo>
                <a:lnTo>
                  <a:pt x="0" y="2310469"/>
                </a:lnTo>
                <a:lnTo>
                  <a:pt x="0" y="0"/>
                </a:lnTo>
                <a:close/>
              </a:path>
            </a:pathLst>
          </a:custGeom>
          <a:blipFill>
            <a:blip r:embed="rId3"/>
            <a:stretch>
              <a:fillRect l="-76376" t="-94514" r="-35051" b="-35731"/>
            </a:stretch>
          </a:blipFill>
        </p:spPr>
        <p:txBody>
          <a:bodyPr/>
          <a:lstStyle/>
          <a:p>
            <a:endParaRPr lang="en-CA"/>
          </a:p>
        </p:txBody>
      </p:sp>
    </p:spTree>
    <p:extLst>
      <p:ext uri="{BB962C8B-B14F-4D97-AF65-F5344CB8AC3E}">
        <p14:creationId xmlns:p14="http://schemas.microsoft.com/office/powerpoint/2010/main" val="3002531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artoon people with gears coming out of their head&#10;&#10;AI-generated content may be incorrect.">
            <a:extLst>
              <a:ext uri="{FF2B5EF4-FFF2-40B4-BE49-F238E27FC236}">
                <a16:creationId xmlns:a16="http://schemas.microsoft.com/office/drawing/2014/main" id="{859ED253-D9B6-69B5-7709-1D4F2EA7E940}"/>
              </a:ext>
            </a:extLst>
          </p:cNvPr>
          <p:cNvPicPr>
            <a:picLocks noChangeAspect="1"/>
          </p:cNvPicPr>
          <p:nvPr/>
        </p:nvPicPr>
        <p:blipFill>
          <a:blip r:embed="rId3"/>
          <a:srcRect r="1501" b="6692"/>
          <a:stretch>
            <a:fillRect/>
          </a:stretch>
        </p:blipFill>
        <p:spPr>
          <a:xfrm>
            <a:off x="942078" y="1681231"/>
            <a:ext cx="7186570" cy="3167569"/>
          </a:xfrm>
          <a:prstGeom prst="rect">
            <a:avLst/>
          </a:prstGeom>
        </p:spPr>
      </p:pic>
      <p:sp>
        <p:nvSpPr>
          <p:cNvPr id="3" name="Content Placeholder 2">
            <a:extLst>
              <a:ext uri="{FF2B5EF4-FFF2-40B4-BE49-F238E27FC236}">
                <a16:creationId xmlns:a16="http://schemas.microsoft.com/office/drawing/2014/main" id="{FE004973-67CB-5786-9E73-BFAFBDC0B329}"/>
              </a:ext>
            </a:extLst>
          </p:cNvPr>
          <p:cNvSpPr>
            <a:spLocks noGrp="1"/>
          </p:cNvSpPr>
          <p:nvPr>
            <p:ph idx="1"/>
          </p:nvPr>
        </p:nvSpPr>
        <p:spPr/>
        <p:txBody>
          <a:bodyPr/>
          <a:lstStyle/>
          <a:p>
            <a:pPr marL="0" indent="0">
              <a:buNone/>
            </a:pPr>
            <a:r>
              <a:rPr lang="en-CA" b="1">
                <a:latin typeface="OpenDyslexic" pitchFamily="50" charset="0"/>
                <a:ea typeface="OpenDyslexic" pitchFamily="50" charset="0"/>
                <a:cs typeface="OpenDyslexic" pitchFamily="50" charset="0"/>
              </a:rPr>
              <a:t>What is </a:t>
            </a:r>
            <a:r>
              <a:rPr lang="en-CA" b="1">
                <a:latin typeface="OpenDyslexic" pitchFamily="50" charset="0"/>
                <a:ea typeface="OpenDyslexic" pitchFamily="50" charset="0"/>
                <a:cs typeface="OpenDyslexic" pitchFamily="50" charset="0"/>
                <a:hlinkClick r:id="rId4"/>
              </a:rPr>
              <a:t>Neurodiversity</a:t>
            </a:r>
            <a:r>
              <a:rPr lang="en-CA" b="1">
                <a:latin typeface="OpenDyslexic" pitchFamily="50" charset="0"/>
                <a:ea typeface="OpenDyslexic" pitchFamily="50" charset="0"/>
                <a:cs typeface="OpenDyslexic" pitchFamily="50" charset="0"/>
              </a:rPr>
              <a:t>?</a:t>
            </a:r>
          </a:p>
          <a:p>
            <a:pPr marL="0" indent="0">
              <a:buNone/>
            </a:pPr>
            <a:endParaRPr lang="en-CA">
              <a:latin typeface="OpenDyslexic" pitchFamily="50" charset="0"/>
              <a:ea typeface="OpenDyslexic" pitchFamily="50" charset="0"/>
              <a:cs typeface="OpenDyslexic" pitchFamily="50" charset="0"/>
            </a:endParaRPr>
          </a:p>
        </p:txBody>
      </p:sp>
    </p:spTree>
    <p:extLst>
      <p:ext uri="{BB962C8B-B14F-4D97-AF65-F5344CB8AC3E}">
        <p14:creationId xmlns:p14="http://schemas.microsoft.com/office/powerpoint/2010/main" val="2959987673"/>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4D61CD9-D15B-CF5C-A75F-889403AE743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FB30BA1-A58A-A303-380B-ACE58489DD66}"/>
              </a:ext>
            </a:extLst>
          </p:cNvPr>
          <p:cNvSpPr>
            <a:spLocks noGrp="1"/>
          </p:cNvSpPr>
          <p:nvPr/>
        </p:nvSpPr>
        <p:spPr>
          <a:xfrm>
            <a:off x="2339031" y="3371570"/>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pitchFamily="50" charset="0"/>
                <a:ea typeface="OpenDyslexic" pitchFamily="50" charset="0"/>
                <a:cs typeface="OpenDyslexic" pitchFamily="50" charset="0"/>
              </a:rPr>
              <a:t>Identifying Cues Module </a:t>
            </a:r>
            <a:endParaRPr lang="en-US" sz="2400">
              <a:solidFill>
                <a:srgbClr val="21269D"/>
              </a:solidFill>
              <a:latin typeface="OpenDyslexic" pitchFamily="50" charset="0"/>
              <a:ea typeface="OpenDyslexic" pitchFamily="50" charset="0"/>
              <a:cs typeface="OpenDyslexic" pitchFamily="50" charset="0"/>
            </a:endParaRPr>
          </a:p>
        </p:txBody>
      </p:sp>
      <p:sp>
        <p:nvSpPr>
          <p:cNvPr id="4" name="Freeform 10" descr="A drawing of a person with gears on his head&#10;&#10;AI-generated content may be incorrect.">
            <a:extLst>
              <a:ext uri="{FF2B5EF4-FFF2-40B4-BE49-F238E27FC236}">
                <a16:creationId xmlns:a16="http://schemas.microsoft.com/office/drawing/2014/main" id="{17DEE61E-C492-4B4D-D458-E82056485473}"/>
              </a:ext>
            </a:extLst>
          </p:cNvPr>
          <p:cNvSpPr/>
          <p:nvPr/>
        </p:nvSpPr>
        <p:spPr>
          <a:xfrm>
            <a:off x="2518410" y="690779"/>
            <a:ext cx="3750682" cy="3040718"/>
          </a:xfrm>
          <a:custGeom>
            <a:avLst/>
            <a:gdLst/>
            <a:ahLst/>
            <a:cxnLst/>
            <a:rect l="l" t="t" r="r" b="b"/>
            <a:pathLst>
              <a:path w="2851099" h="2310468">
                <a:moveTo>
                  <a:pt x="0" y="0"/>
                </a:moveTo>
                <a:lnTo>
                  <a:pt x="2851099" y="0"/>
                </a:lnTo>
                <a:lnTo>
                  <a:pt x="2851099" y="2310469"/>
                </a:lnTo>
                <a:lnTo>
                  <a:pt x="0" y="2310469"/>
                </a:lnTo>
                <a:lnTo>
                  <a:pt x="0" y="0"/>
                </a:lnTo>
                <a:close/>
              </a:path>
            </a:pathLst>
          </a:custGeom>
          <a:blipFill>
            <a:blip r:embed="rId3"/>
            <a:stretch>
              <a:fillRect l="-76376" t="-94514" r="-35051" b="-35731"/>
            </a:stretch>
          </a:blipFill>
        </p:spPr>
        <p:txBody>
          <a:bodyPr/>
          <a:lstStyle/>
          <a:p>
            <a:endParaRPr lang="en-CA"/>
          </a:p>
        </p:txBody>
      </p:sp>
    </p:spTree>
    <p:extLst>
      <p:ext uri="{BB962C8B-B14F-4D97-AF65-F5344CB8AC3E}">
        <p14:creationId xmlns:p14="http://schemas.microsoft.com/office/powerpoint/2010/main" val="326431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DDA724-2C30-5AFA-86F2-CC287ED37819}"/>
              </a:ext>
            </a:extLst>
          </p:cNvPr>
          <p:cNvSpPr>
            <a:spLocks noGrp="1"/>
          </p:cNvSpPr>
          <p:nvPr>
            <p:ph idx="1"/>
          </p:nvPr>
        </p:nvSpPr>
        <p:spPr/>
        <p:txBody>
          <a:bodyPr/>
          <a:lstStyle/>
          <a:p>
            <a:pPr marL="0" indent="0">
              <a:buNone/>
            </a:pPr>
            <a:r>
              <a:rPr lang="en-CA" sz="2400" b="1">
                <a:latin typeface="OpenDyslexic" pitchFamily="50" charset="0"/>
                <a:ea typeface="OpenDyslexic" pitchFamily="50" charset="0"/>
                <a:cs typeface="OpenDyslexic" pitchFamily="50" charset="0"/>
              </a:rPr>
              <a:t>Think</a:t>
            </a:r>
          </a:p>
        </p:txBody>
      </p:sp>
      <p:sp>
        <p:nvSpPr>
          <p:cNvPr id="5" name="TextBox 4">
            <a:extLst>
              <a:ext uri="{FF2B5EF4-FFF2-40B4-BE49-F238E27FC236}">
                <a16:creationId xmlns:a16="http://schemas.microsoft.com/office/drawing/2014/main" id="{BAB33180-44DD-3A83-0BE7-3DA34C0E7EB7}"/>
              </a:ext>
            </a:extLst>
          </p:cNvPr>
          <p:cNvSpPr txBox="1"/>
          <p:nvPr/>
        </p:nvSpPr>
        <p:spPr>
          <a:xfrm>
            <a:off x="639612" y="1784212"/>
            <a:ext cx="5687148" cy="1508105"/>
          </a:xfrm>
          <a:prstGeom prst="rect">
            <a:avLst/>
          </a:prstGeom>
          <a:noFill/>
        </p:spPr>
        <p:txBody>
          <a:bodyPr wrap="square">
            <a:spAutoFit/>
          </a:bodyPr>
          <a:lstStyle/>
          <a:p>
            <a:pPr>
              <a:lnSpc>
                <a:spcPts val="1238"/>
              </a:lnSpc>
            </a:pPr>
            <a:r>
              <a:rPr lang="en-US" sz="900" b="1" i="1">
                <a:latin typeface="OpenDyslexic" pitchFamily="50" charset="0"/>
                <a:ea typeface="OpenDyslexic" pitchFamily="50" charset="0"/>
                <a:cs typeface="OpenDyslexic" pitchFamily="50" charset="0"/>
              </a:rPr>
              <a:t>Instructions</a:t>
            </a:r>
          </a:p>
          <a:p>
            <a:pPr>
              <a:lnSpc>
                <a:spcPts val="1238"/>
              </a:lnSpc>
            </a:pPr>
            <a:endParaRPr lang="en-US" sz="900">
              <a:latin typeface="OpenDyslexic" pitchFamily="50" charset="0"/>
              <a:ea typeface="OpenDyslexic" pitchFamily="50" charset="0"/>
              <a:cs typeface="OpenDyslexic" pitchFamily="50" charset="0"/>
            </a:endParaRPr>
          </a:p>
          <a:p>
            <a:pPr marL="257175" indent="-257175">
              <a:buFont typeface="+mj-lt"/>
              <a:buAutoNum type="arabicPeriod"/>
            </a:pPr>
            <a:r>
              <a:rPr lang="en-US" sz="900" b="1">
                <a:solidFill>
                  <a:srgbClr val="1800AD"/>
                </a:solidFill>
                <a:latin typeface="OpenDyslexic" pitchFamily="50" charset="0"/>
                <a:ea typeface="OpenDyslexic" pitchFamily="50" charset="0"/>
                <a:cs typeface="OpenDyslexic" pitchFamily="50" charset="0"/>
              </a:rPr>
              <a:t>Read the entire story of the student assigned to you. Let the visuals and words give you a general sense of what's happening. </a:t>
            </a:r>
            <a:endParaRPr lang="en-US" sz="900">
              <a:solidFill>
                <a:srgbClr val="1800AD"/>
              </a:solidFill>
              <a:latin typeface="OpenDyslexic" pitchFamily="50" charset="0"/>
              <a:ea typeface="OpenDyslexic" pitchFamily="50" charset="0"/>
              <a:cs typeface="OpenDyslexic" pitchFamily="50" charset="0"/>
            </a:endParaRPr>
          </a:p>
          <a:p>
            <a:pPr marL="257175" indent="-257175">
              <a:buFont typeface="+mj-lt"/>
              <a:buAutoNum type="arabicPeriod"/>
            </a:pPr>
            <a:r>
              <a:rPr lang="en-US" sz="900" b="1">
                <a:solidFill>
                  <a:srgbClr val="1800AD"/>
                </a:solidFill>
                <a:latin typeface="OpenDyslexic" pitchFamily="50" charset="0"/>
                <a:ea typeface="OpenDyslexic" pitchFamily="50" charset="0"/>
                <a:cs typeface="OpenDyslexic" pitchFamily="50" charset="0"/>
              </a:rPr>
              <a:t>Complete the Think About First Impressions Worksheet. We have provided some prompt questions to help direct your initial thoughts. Connect it to your own experience. </a:t>
            </a:r>
            <a:endParaRPr lang="en-US" sz="900">
              <a:solidFill>
                <a:srgbClr val="1800AD"/>
              </a:solidFill>
              <a:latin typeface="OpenDyslexic" pitchFamily="50" charset="0"/>
              <a:ea typeface="OpenDyslexic" pitchFamily="50" charset="0"/>
              <a:cs typeface="OpenDyslexic" pitchFamily="50" charset="0"/>
            </a:endParaRPr>
          </a:p>
          <a:p>
            <a:pPr marL="257175" indent="-257175">
              <a:buFont typeface="+mj-lt"/>
              <a:buAutoNum type="arabicPeriod"/>
            </a:pPr>
            <a:r>
              <a:rPr lang="en-US" sz="900" b="1">
                <a:solidFill>
                  <a:srgbClr val="1800AD"/>
                </a:solidFill>
                <a:latin typeface="OpenDyslexic" pitchFamily="50" charset="0"/>
                <a:ea typeface="OpenDyslexic" pitchFamily="50" charset="0"/>
                <a:cs typeface="OpenDyslexic" pitchFamily="50" charset="0"/>
              </a:rPr>
              <a:t>Remember: There is no right or wrong answer. These are your impressions of the scenario. </a:t>
            </a:r>
            <a:endParaRPr lang="en-US" sz="900">
              <a:solidFill>
                <a:srgbClr val="1800AD"/>
              </a:solidFill>
              <a:latin typeface="OpenDyslexic" pitchFamily="50" charset="0"/>
              <a:ea typeface="OpenDyslexic" pitchFamily="50" charset="0"/>
              <a:cs typeface="OpenDyslexic" pitchFamily="50" charset="0"/>
            </a:endParaRPr>
          </a:p>
        </p:txBody>
      </p:sp>
      <p:pic>
        <p:nvPicPr>
          <p:cNvPr id="7" name="Picture 6" descr="A close-up of a document&#10;&#10;AI-generated content may be incorrect.">
            <a:extLst>
              <a:ext uri="{FF2B5EF4-FFF2-40B4-BE49-F238E27FC236}">
                <a16:creationId xmlns:a16="http://schemas.microsoft.com/office/drawing/2014/main" id="{FF7DFD69-C765-407D-07AD-72B2B405A9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9283" y="868591"/>
            <a:ext cx="2677900" cy="3787693"/>
          </a:xfrm>
          <a:prstGeom prst="rect">
            <a:avLst/>
          </a:prstGeom>
        </p:spPr>
      </p:pic>
      <p:sp>
        <p:nvSpPr>
          <p:cNvPr id="10" name="Freeform 6">
            <a:extLst>
              <a:ext uri="{FF2B5EF4-FFF2-40B4-BE49-F238E27FC236}">
                <a16:creationId xmlns:a16="http://schemas.microsoft.com/office/drawing/2014/main" id="{436DE9FC-95FF-C16C-B132-681B574D5FF7}"/>
              </a:ext>
            </a:extLst>
          </p:cNvPr>
          <p:cNvSpPr>
            <a:spLocks noChangeAspect="1"/>
          </p:cNvSpPr>
          <p:nvPr/>
        </p:nvSpPr>
        <p:spPr>
          <a:xfrm>
            <a:off x="1093521" y="3710622"/>
            <a:ext cx="990427" cy="1419378"/>
          </a:xfrm>
          <a:custGeom>
            <a:avLst/>
            <a:gdLst/>
            <a:ahLst/>
            <a:cxnLst/>
            <a:rect l="l" t="t" r="r" b="b"/>
            <a:pathLst>
              <a:path w="2297502" h="3292543">
                <a:moveTo>
                  <a:pt x="0" y="0"/>
                </a:moveTo>
                <a:lnTo>
                  <a:pt x="2297501" y="0"/>
                </a:lnTo>
                <a:lnTo>
                  <a:pt x="2297501" y="3292544"/>
                </a:lnTo>
                <a:lnTo>
                  <a:pt x="0" y="32925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A" sz="900">
              <a:latin typeface="OpenDyslexic" pitchFamily="50" charset="0"/>
              <a:ea typeface="OpenDyslexic" pitchFamily="50" charset="0"/>
              <a:cs typeface="OpenDyslexic" pitchFamily="50" charset="0"/>
            </a:endParaRPr>
          </a:p>
        </p:txBody>
      </p:sp>
      <p:grpSp>
        <p:nvGrpSpPr>
          <p:cNvPr id="11" name="Group 11">
            <a:extLst>
              <a:ext uri="{FF2B5EF4-FFF2-40B4-BE49-F238E27FC236}">
                <a16:creationId xmlns:a16="http://schemas.microsoft.com/office/drawing/2014/main" id="{A458BAE9-B8E7-0050-D7C4-98EAB0675454}"/>
              </a:ext>
            </a:extLst>
          </p:cNvPr>
          <p:cNvGrpSpPr>
            <a:grpSpLocks noChangeAspect="1"/>
          </p:cNvGrpSpPr>
          <p:nvPr/>
        </p:nvGrpSpPr>
        <p:grpSpPr>
          <a:xfrm>
            <a:off x="1929166" y="4005137"/>
            <a:ext cx="1195466" cy="1110766"/>
            <a:chOff x="0" y="0"/>
            <a:chExt cx="4785220" cy="4446181"/>
          </a:xfrm>
        </p:grpSpPr>
        <p:sp>
          <p:nvSpPr>
            <p:cNvPr id="12" name="Freeform 12">
              <a:extLst>
                <a:ext uri="{FF2B5EF4-FFF2-40B4-BE49-F238E27FC236}">
                  <a16:creationId xmlns:a16="http://schemas.microsoft.com/office/drawing/2014/main" id="{5494755E-C028-A394-BCDC-D88724CE947F}"/>
                </a:ext>
              </a:extLst>
            </p:cNvPr>
            <p:cNvSpPr/>
            <p:nvPr/>
          </p:nvSpPr>
          <p:spPr>
            <a:xfrm>
              <a:off x="88900" y="1394079"/>
              <a:ext cx="1654556" cy="1654556"/>
            </a:xfrm>
            <a:custGeom>
              <a:avLst/>
              <a:gdLst/>
              <a:ahLst/>
              <a:cxnLst/>
              <a:rect l="l" t="t" r="r" b="b"/>
              <a:pathLst>
                <a:path w="1654556" h="1654556">
                  <a:moveTo>
                    <a:pt x="827278" y="0"/>
                  </a:moveTo>
                  <a:cubicBezTo>
                    <a:pt x="1284224" y="0"/>
                    <a:pt x="1654556" y="370459"/>
                    <a:pt x="1654556" y="827278"/>
                  </a:cubicBezTo>
                  <a:cubicBezTo>
                    <a:pt x="1654556" y="1284097"/>
                    <a:pt x="1284097" y="1654556"/>
                    <a:pt x="827278" y="1654556"/>
                  </a:cubicBezTo>
                  <a:cubicBezTo>
                    <a:pt x="370459" y="1654556"/>
                    <a:pt x="0" y="1284224"/>
                    <a:pt x="0" y="827278"/>
                  </a:cubicBezTo>
                  <a:cubicBezTo>
                    <a:pt x="0" y="370332"/>
                    <a:pt x="370459" y="0"/>
                    <a:pt x="827278" y="0"/>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13" name="Freeform 13">
              <a:extLst>
                <a:ext uri="{FF2B5EF4-FFF2-40B4-BE49-F238E27FC236}">
                  <a16:creationId xmlns:a16="http://schemas.microsoft.com/office/drawing/2014/main" id="{F7CC4767-1E54-D870-1203-49AF1B9A319C}"/>
                </a:ext>
              </a:extLst>
            </p:cNvPr>
            <p:cNvSpPr/>
            <p:nvPr/>
          </p:nvSpPr>
          <p:spPr>
            <a:xfrm>
              <a:off x="63500" y="1368679"/>
              <a:ext cx="1705356" cy="1705356"/>
            </a:xfrm>
            <a:custGeom>
              <a:avLst/>
              <a:gdLst/>
              <a:ahLst/>
              <a:cxnLst/>
              <a:rect l="l" t="t" r="r" b="b"/>
              <a:pathLst>
                <a:path w="1705356" h="1705356">
                  <a:moveTo>
                    <a:pt x="852678" y="0"/>
                  </a:moveTo>
                  <a:cubicBezTo>
                    <a:pt x="1323594" y="0"/>
                    <a:pt x="1705356" y="381762"/>
                    <a:pt x="1705356" y="852678"/>
                  </a:cubicBezTo>
                  <a:lnTo>
                    <a:pt x="1679956" y="852678"/>
                  </a:lnTo>
                  <a:lnTo>
                    <a:pt x="1705356" y="852678"/>
                  </a:lnTo>
                  <a:cubicBezTo>
                    <a:pt x="1705356" y="1323594"/>
                    <a:pt x="1323594" y="1705356"/>
                    <a:pt x="852678" y="1705356"/>
                  </a:cubicBezTo>
                  <a:lnTo>
                    <a:pt x="852678" y="1679956"/>
                  </a:lnTo>
                  <a:lnTo>
                    <a:pt x="852678" y="1705356"/>
                  </a:lnTo>
                  <a:cubicBezTo>
                    <a:pt x="381762" y="1705356"/>
                    <a:pt x="0" y="1323594"/>
                    <a:pt x="0" y="852678"/>
                  </a:cubicBezTo>
                  <a:lnTo>
                    <a:pt x="25400" y="852678"/>
                  </a:lnTo>
                  <a:lnTo>
                    <a:pt x="0" y="852678"/>
                  </a:lnTo>
                  <a:cubicBezTo>
                    <a:pt x="0" y="381762"/>
                    <a:pt x="381762" y="0"/>
                    <a:pt x="852678" y="0"/>
                  </a:cubicBezTo>
                  <a:lnTo>
                    <a:pt x="852678" y="25400"/>
                  </a:lnTo>
                  <a:lnTo>
                    <a:pt x="852678" y="0"/>
                  </a:lnTo>
                  <a:moveTo>
                    <a:pt x="852678" y="50800"/>
                  </a:moveTo>
                  <a:cubicBezTo>
                    <a:pt x="409829" y="50800"/>
                    <a:pt x="50800" y="409829"/>
                    <a:pt x="50800" y="852678"/>
                  </a:cubicBezTo>
                  <a:cubicBezTo>
                    <a:pt x="50800" y="1295527"/>
                    <a:pt x="409829" y="1654556"/>
                    <a:pt x="852678" y="1654556"/>
                  </a:cubicBezTo>
                  <a:cubicBezTo>
                    <a:pt x="1295527" y="1654556"/>
                    <a:pt x="1654556" y="1295527"/>
                    <a:pt x="1654556" y="852678"/>
                  </a:cubicBezTo>
                  <a:cubicBezTo>
                    <a:pt x="1654556" y="409829"/>
                    <a:pt x="1295527" y="50800"/>
                    <a:pt x="852678" y="50800"/>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14" name="Freeform 14">
              <a:extLst>
                <a:ext uri="{FF2B5EF4-FFF2-40B4-BE49-F238E27FC236}">
                  <a16:creationId xmlns:a16="http://schemas.microsoft.com/office/drawing/2014/main" id="{8790AF3A-4DF1-81D4-5613-9BC4CA3B106A}"/>
                </a:ext>
              </a:extLst>
            </p:cNvPr>
            <p:cNvSpPr/>
            <p:nvPr/>
          </p:nvSpPr>
          <p:spPr>
            <a:xfrm>
              <a:off x="1157986" y="86614"/>
              <a:ext cx="2716530" cy="2716530"/>
            </a:xfrm>
            <a:custGeom>
              <a:avLst/>
              <a:gdLst/>
              <a:ahLst/>
              <a:cxnLst/>
              <a:rect l="l" t="t" r="r" b="b"/>
              <a:pathLst>
                <a:path w="2716530" h="2716530">
                  <a:moveTo>
                    <a:pt x="1358265" y="0"/>
                  </a:moveTo>
                  <a:cubicBezTo>
                    <a:pt x="2108454" y="0"/>
                    <a:pt x="2716530" y="608076"/>
                    <a:pt x="2716530" y="1358265"/>
                  </a:cubicBezTo>
                  <a:cubicBezTo>
                    <a:pt x="2716530" y="2108454"/>
                    <a:pt x="2108454" y="2716530"/>
                    <a:pt x="1358265" y="2716530"/>
                  </a:cubicBezTo>
                  <a:cubicBezTo>
                    <a:pt x="608076" y="2716530"/>
                    <a:pt x="0" y="2108454"/>
                    <a:pt x="0" y="1358265"/>
                  </a:cubicBezTo>
                  <a:cubicBezTo>
                    <a:pt x="0" y="608076"/>
                    <a:pt x="608076" y="0"/>
                    <a:pt x="1358265" y="0"/>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15" name="Freeform 15">
              <a:extLst>
                <a:ext uri="{FF2B5EF4-FFF2-40B4-BE49-F238E27FC236}">
                  <a16:creationId xmlns:a16="http://schemas.microsoft.com/office/drawing/2014/main" id="{26F919B0-7896-7BA5-5C65-6479E95E2E46}"/>
                </a:ext>
              </a:extLst>
            </p:cNvPr>
            <p:cNvSpPr/>
            <p:nvPr/>
          </p:nvSpPr>
          <p:spPr>
            <a:xfrm>
              <a:off x="2371344" y="1435989"/>
              <a:ext cx="1549146" cy="1549019"/>
            </a:xfrm>
            <a:custGeom>
              <a:avLst/>
              <a:gdLst/>
              <a:ahLst/>
              <a:cxnLst/>
              <a:rect l="l" t="t" r="r" b="b"/>
              <a:pathLst>
                <a:path w="1549146" h="1549019">
                  <a:moveTo>
                    <a:pt x="513461" y="144145"/>
                  </a:moveTo>
                  <a:cubicBezTo>
                    <a:pt x="861568" y="0"/>
                    <a:pt x="1260602" y="165227"/>
                    <a:pt x="1404874" y="513334"/>
                  </a:cubicBezTo>
                  <a:cubicBezTo>
                    <a:pt x="1549146" y="861441"/>
                    <a:pt x="1383792" y="1260475"/>
                    <a:pt x="1035685" y="1404747"/>
                  </a:cubicBezTo>
                  <a:cubicBezTo>
                    <a:pt x="687578" y="1549019"/>
                    <a:pt x="288544" y="1383665"/>
                    <a:pt x="144272" y="1035558"/>
                  </a:cubicBezTo>
                  <a:cubicBezTo>
                    <a:pt x="0" y="687451"/>
                    <a:pt x="165354" y="288417"/>
                    <a:pt x="513461" y="144145"/>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16" name="Freeform 16">
              <a:extLst>
                <a:ext uri="{FF2B5EF4-FFF2-40B4-BE49-F238E27FC236}">
                  <a16:creationId xmlns:a16="http://schemas.microsoft.com/office/drawing/2014/main" id="{26A933AB-D1CD-E177-3895-14723F413A8C}"/>
                </a:ext>
              </a:extLst>
            </p:cNvPr>
            <p:cNvSpPr/>
            <p:nvPr/>
          </p:nvSpPr>
          <p:spPr>
            <a:xfrm>
              <a:off x="3034919" y="1654810"/>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17" name="Freeform 17">
              <a:extLst>
                <a:ext uri="{FF2B5EF4-FFF2-40B4-BE49-F238E27FC236}">
                  <a16:creationId xmlns:a16="http://schemas.microsoft.com/office/drawing/2014/main" id="{7B30726C-3C78-DE1E-0B5D-64E833ACD1E9}"/>
                </a:ext>
              </a:extLst>
            </p:cNvPr>
            <p:cNvSpPr/>
            <p:nvPr/>
          </p:nvSpPr>
          <p:spPr>
            <a:xfrm>
              <a:off x="2813812" y="1484503"/>
              <a:ext cx="1654556" cy="1654556"/>
            </a:xfrm>
            <a:custGeom>
              <a:avLst/>
              <a:gdLst/>
              <a:ahLst/>
              <a:cxnLst/>
              <a:rect l="l" t="t" r="r" b="b"/>
              <a:pathLst>
                <a:path w="1654556" h="1654556">
                  <a:moveTo>
                    <a:pt x="827278" y="0"/>
                  </a:moveTo>
                  <a:cubicBezTo>
                    <a:pt x="1284224" y="0"/>
                    <a:pt x="1654556" y="370459"/>
                    <a:pt x="1654556" y="827278"/>
                  </a:cubicBezTo>
                  <a:cubicBezTo>
                    <a:pt x="1654556" y="1284097"/>
                    <a:pt x="1284097" y="1654556"/>
                    <a:pt x="827278" y="1654556"/>
                  </a:cubicBezTo>
                  <a:cubicBezTo>
                    <a:pt x="370459" y="1654556"/>
                    <a:pt x="0" y="1284097"/>
                    <a:pt x="0" y="827278"/>
                  </a:cubicBezTo>
                  <a:cubicBezTo>
                    <a:pt x="0" y="370459"/>
                    <a:pt x="370459" y="0"/>
                    <a:pt x="827278" y="0"/>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18" name="Freeform 18">
              <a:extLst>
                <a:ext uri="{FF2B5EF4-FFF2-40B4-BE49-F238E27FC236}">
                  <a16:creationId xmlns:a16="http://schemas.microsoft.com/office/drawing/2014/main" id="{703C003A-37CE-5D18-D4CA-C397B2899E99}"/>
                </a:ext>
              </a:extLst>
            </p:cNvPr>
            <p:cNvSpPr/>
            <p:nvPr/>
          </p:nvSpPr>
          <p:spPr>
            <a:xfrm>
              <a:off x="2788412" y="1459103"/>
              <a:ext cx="1705356" cy="1705356"/>
            </a:xfrm>
            <a:custGeom>
              <a:avLst/>
              <a:gdLst/>
              <a:ahLst/>
              <a:cxnLst/>
              <a:rect l="l" t="t" r="r" b="b"/>
              <a:pathLst>
                <a:path w="1705356" h="1705356">
                  <a:moveTo>
                    <a:pt x="852678" y="0"/>
                  </a:moveTo>
                  <a:cubicBezTo>
                    <a:pt x="1323594" y="0"/>
                    <a:pt x="1705356" y="381762"/>
                    <a:pt x="1705356" y="852678"/>
                  </a:cubicBezTo>
                  <a:lnTo>
                    <a:pt x="1679956" y="852678"/>
                  </a:lnTo>
                  <a:lnTo>
                    <a:pt x="1705356" y="852678"/>
                  </a:lnTo>
                  <a:cubicBezTo>
                    <a:pt x="1705356" y="1323594"/>
                    <a:pt x="1323594" y="1705356"/>
                    <a:pt x="852678" y="1705356"/>
                  </a:cubicBezTo>
                  <a:lnTo>
                    <a:pt x="852678" y="1679956"/>
                  </a:lnTo>
                  <a:lnTo>
                    <a:pt x="852678" y="1705356"/>
                  </a:lnTo>
                  <a:cubicBezTo>
                    <a:pt x="381762" y="1705356"/>
                    <a:pt x="0" y="1323594"/>
                    <a:pt x="0" y="852678"/>
                  </a:cubicBezTo>
                  <a:lnTo>
                    <a:pt x="25400" y="852678"/>
                  </a:lnTo>
                  <a:lnTo>
                    <a:pt x="0" y="852678"/>
                  </a:lnTo>
                  <a:cubicBezTo>
                    <a:pt x="0" y="381762"/>
                    <a:pt x="381762" y="0"/>
                    <a:pt x="852678" y="0"/>
                  </a:cubicBezTo>
                  <a:lnTo>
                    <a:pt x="852678" y="25400"/>
                  </a:lnTo>
                  <a:lnTo>
                    <a:pt x="852678" y="0"/>
                  </a:lnTo>
                  <a:moveTo>
                    <a:pt x="852678" y="50800"/>
                  </a:moveTo>
                  <a:cubicBezTo>
                    <a:pt x="409829" y="50800"/>
                    <a:pt x="50800" y="409829"/>
                    <a:pt x="50800" y="852678"/>
                  </a:cubicBezTo>
                  <a:cubicBezTo>
                    <a:pt x="50800" y="1295527"/>
                    <a:pt x="409829" y="1654556"/>
                    <a:pt x="852678" y="1654556"/>
                  </a:cubicBezTo>
                  <a:cubicBezTo>
                    <a:pt x="1295527" y="1654556"/>
                    <a:pt x="1654556" y="1295527"/>
                    <a:pt x="1654556" y="852678"/>
                  </a:cubicBezTo>
                  <a:cubicBezTo>
                    <a:pt x="1654556" y="409829"/>
                    <a:pt x="1295527" y="50800"/>
                    <a:pt x="852678" y="50800"/>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19" name="Freeform 19">
              <a:extLst>
                <a:ext uri="{FF2B5EF4-FFF2-40B4-BE49-F238E27FC236}">
                  <a16:creationId xmlns:a16="http://schemas.microsoft.com/office/drawing/2014/main" id="{E888DD38-1A63-DC9C-9932-80B68641305E}"/>
                </a:ext>
              </a:extLst>
            </p:cNvPr>
            <p:cNvSpPr/>
            <p:nvPr/>
          </p:nvSpPr>
          <p:spPr>
            <a:xfrm>
              <a:off x="326136" y="1654810"/>
              <a:ext cx="4377182" cy="2720721"/>
            </a:xfrm>
            <a:custGeom>
              <a:avLst/>
              <a:gdLst/>
              <a:ahLst/>
              <a:cxnLst/>
              <a:rect l="l" t="t" r="r" b="b"/>
              <a:pathLst>
                <a:path w="4377182" h="2720721">
                  <a:moveTo>
                    <a:pt x="0" y="2209038"/>
                  </a:moveTo>
                  <a:cubicBezTo>
                    <a:pt x="0" y="1041019"/>
                    <a:pt x="704469" y="324231"/>
                    <a:pt x="1286383" y="157480"/>
                  </a:cubicBezTo>
                  <a:lnTo>
                    <a:pt x="1840230" y="0"/>
                  </a:lnTo>
                  <a:lnTo>
                    <a:pt x="2904109" y="361188"/>
                  </a:lnTo>
                  <a:cubicBezTo>
                    <a:pt x="3367151" y="518668"/>
                    <a:pt x="4275582" y="1399921"/>
                    <a:pt x="4377182" y="2720721"/>
                  </a:cubicBezTo>
                </a:path>
              </a:pathLst>
            </a:custGeom>
            <a:solidFill>
              <a:srgbClr val="FFCC00"/>
            </a:solidFill>
          </p:spPr>
          <p:txBody>
            <a:bodyPr/>
            <a:lstStyle/>
            <a:p>
              <a:endParaRPr lang="en-CA" sz="900">
                <a:latin typeface="OpenDyslexic" pitchFamily="50" charset="0"/>
                <a:ea typeface="OpenDyslexic" pitchFamily="50" charset="0"/>
                <a:cs typeface="OpenDyslexic" pitchFamily="50" charset="0"/>
              </a:endParaRPr>
            </a:p>
          </p:txBody>
        </p:sp>
        <p:sp>
          <p:nvSpPr>
            <p:cNvPr id="20" name="Freeform 20">
              <a:extLst>
                <a:ext uri="{FF2B5EF4-FFF2-40B4-BE49-F238E27FC236}">
                  <a16:creationId xmlns:a16="http://schemas.microsoft.com/office/drawing/2014/main" id="{70A7E298-F166-8B4E-54B9-2D2B66AA08BF}"/>
                </a:ext>
              </a:extLst>
            </p:cNvPr>
            <p:cNvSpPr/>
            <p:nvPr/>
          </p:nvSpPr>
          <p:spPr>
            <a:xfrm>
              <a:off x="307594" y="1646048"/>
              <a:ext cx="4414647" cy="2740025"/>
            </a:xfrm>
            <a:custGeom>
              <a:avLst/>
              <a:gdLst/>
              <a:ahLst/>
              <a:cxnLst/>
              <a:rect l="l" t="t" r="r" b="b"/>
              <a:pathLst>
                <a:path w="4414647" h="2740025">
                  <a:moveTo>
                    <a:pt x="36957" y="2212847"/>
                  </a:moveTo>
                  <a:cubicBezTo>
                    <a:pt x="37211" y="1919096"/>
                    <a:pt x="82169" y="1625218"/>
                    <a:pt x="181737" y="1348231"/>
                  </a:cubicBezTo>
                  <a:cubicBezTo>
                    <a:pt x="265303" y="1115948"/>
                    <a:pt x="386588" y="896873"/>
                    <a:pt x="543814" y="706373"/>
                  </a:cubicBezTo>
                  <a:cubicBezTo>
                    <a:pt x="677672" y="544194"/>
                    <a:pt x="837946" y="401700"/>
                    <a:pt x="1020191" y="295909"/>
                  </a:cubicBezTo>
                  <a:cubicBezTo>
                    <a:pt x="1097915" y="250824"/>
                    <a:pt x="1179703" y="212597"/>
                    <a:pt x="1264920" y="184149"/>
                  </a:cubicBezTo>
                  <a:cubicBezTo>
                    <a:pt x="1310640" y="168909"/>
                    <a:pt x="1357630" y="156717"/>
                    <a:pt x="1403985" y="143509"/>
                  </a:cubicBezTo>
                  <a:lnTo>
                    <a:pt x="1850009" y="16763"/>
                  </a:lnTo>
                  <a:cubicBezTo>
                    <a:pt x="1853438" y="15747"/>
                    <a:pt x="1856867" y="14858"/>
                    <a:pt x="1860169" y="13842"/>
                  </a:cubicBezTo>
                  <a:cubicBezTo>
                    <a:pt x="1853946" y="14223"/>
                    <a:pt x="1847723" y="14477"/>
                    <a:pt x="1841373" y="14858"/>
                  </a:cubicBezTo>
                  <a:cubicBezTo>
                    <a:pt x="1891792" y="32003"/>
                    <a:pt x="1942211" y="49148"/>
                    <a:pt x="1992630" y="66166"/>
                  </a:cubicBezTo>
                  <a:lnTo>
                    <a:pt x="2331212" y="181101"/>
                  </a:lnTo>
                  <a:cubicBezTo>
                    <a:pt x="2450338" y="221487"/>
                    <a:pt x="2569464" y="262000"/>
                    <a:pt x="2688590" y="302386"/>
                  </a:cubicBezTo>
                  <a:cubicBezTo>
                    <a:pt x="2757932" y="325881"/>
                    <a:pt x="2827274" y="349503"/>
                    <a:pt x="2896616" y="372998"/>
                  </a:cubicBezTo>
                  <a:cubicBezTo>
                    <a:pt x="2969641" y="397763"/>
                    <a:pt x="3038602" y="432561"/>
                    <a:pt x="3104388" y="472693"/>
                  </a:cubicBezTo>
                  <a:cubicBezTo>
                    <a:pt x="3209798" y="536955"/>
                    <a:pt x="3307461" y="613790"/>
                    <a:pt x="3398774" y="696721"/>
                  </a:cubicBezTo>
                  <a:cubicBezTo>
                    <a:pt x="3510534" y="798194"/>
                    <a:pt x="3613278" y="909573"/>
                    <a:pt x="3707130" y="1027810"/>
                  </a:cubicBezTo>
                  <a:cubicBezTo>
                    <a:pt x="3814191" y="1162684"/>
                    <a:pt x="3909822" y="1306575"/>
                    <a:pt x="3993261" y="1457197"/>
                  </a:cubicBezTo>
                  <a:cubicBezTo>
                    <a:pt x="4084828" y="1622424"/>
                    <a:pt x="4161536" y="1795906"/>
                    <a:pt x="4222115" y="1974849"/>
                  </a:cubicBezTo>
                  <a:cubicBezTo>
                    <a:pt x="4288282" y="2170302"/>
                    <a:pt x="4334891" y="2372232"/>
                    <a:pt x="4361053" y="2576956"/>
                  </a:cubicBezTo>
                  <a:cubicBezTo>
                    <a:pt x="4367784" y="2629280"/>
                    <a:pt x="4373118" y="2681731"/>
                    <a:pt x="4377182" y="2734182"/>
                  </a:cubicBezTo>
                  <a:cubicBezTo>
                    <a:pt x="4377690" y="2740024"/>
                    <a:pt x="4414647" y="2733674"/>
                    <a:pt x="4414012" y="2724276"/>
                  </a:cubicBezTo>
                  <a:cubicBezTo>
                    <a:pt x="4399915" y="2542285"/>
                    <a:pt x="4370070" y="2361691"/>
                    <a:pt x="4324477" y="2184907"/>
                  </a:cubicBezTo>
                  <a:cubicBezTo>
                    <a:pt x="4282313" y="2021331"/>
                    <a:pt x="4226687" y="1861311"/>
                    <a:pt x="4158742" y="1706752"/>
                  </a:cubicBezTo>
                  <a:cubicBezTo>
                    <a:pt x="4095369" y="1562607"/>
                    <a:pt x="4021201" y="1423288"/>
                    <a:pt x="3937127" y="1290192"/>
                  </a:cubicBezTo>
                  <a:cubicBezTo>
                    <a:pt x="3860292" y="1168653"/>
                    <a:pt x="3775329" y="1052321"/>
                    <a:pt x="3682365" y="942720"/>
                  </a:cubicBezTo>
                  <a:cubicBezTo>
                    <a:pt x="3600831" y="846454"/>
                    <a:pt x="3513201" y="755268"/>
                    <a:pt x="3419094" y="671321"/>
                  </a:cubicBezTo>
                  <a:cubicBezTo>
                    <a:pt x="3339084" y="599947"/>
                    <a:pt x="3254248" y="533272"/>
                    <a:pt x="3163697" y="475741"/>
                  </a:cubicBezTo>
                  <a:cubicBezTo>
                    <a:pt x="3093593" y="431165"/>
                    <a:pt x="3019679" y="391159"/>
                    <a:pt x="2940939" y="364109"/>
                  </a:cubicBezTo>
                  <a:cubicBezTo>
                    <a:pt x="2902966" y="351028"/>
                    <a:pt x="2864866" y="338328"/>
                    <a:pt x="2826893" y="325374"/>
                  </a:cubicBezTo>
                  <a:cubicBezTo>
                    <a:pt x="2736342" y="294640"/>
                    <a:pt x="2645791" y="263906"/>
                    <a:pt x="2555113" y="233172"/>
                  </a:cubicBezTo>
                  <a:cubicBezTo>
                    <a:pt x="2447925" y="196850"/>
                    <a:pt x="2340864" y="160401"/>
                    <a:pt x="2233676" y="124079"/>
                  </a:cubicBezTo>
                  <a:lnTo>
                    <a:pt x="1972310" y="35433"/>
                  </a:lnTo>
                  <a:cubicBezTo>
                    <a:pt x="1947164" y="26924"/>
                    <a:pt x="1922018" y="18288"/>
                    <a:pt x="1896745" y="9779"/>
                  </a:cubicBezTo>
                  <a:cubicBezTo>
                    <a:pt x="1882394" y="4953"/>
                    <a:pt x="1872361" y="0"/>
                    <a:pt x="1856740" y="3937"/>
                  </a:cubicBezTo>
                  <a:cubicBezTo>
                    <a:pt x="1787779" y="21082"/>
                    <a:pt x="1719580" y="42926"/>
                    <a:pt x="1651127" y="62357"/>
                  </a:cubicBezTo>
                  <a:lnTo>
                    <a:pt x="1355090" y="146558"/>
                  </a:lnTo>
                  <a:cubicBezTo>
                    <a:pt x="1283081" y="167005"/>
                    <a:pt x="1212088" y="189103"/>
                    <a:pt x="1143254" y="219075"/>
                  </a:cubicBezTo>
                  <a:cubicBezTo>
                    <a:pt x="1036574" y="265557"/>
                    <a:pt x="935990" y="325374"/>
                    <a:pt x="842391" y="394208"/>
                  </a:cubicBezTo>
                  <a:cubicBezTo>
                    <a:pt x="737362" y="471424"/>
                    <a:pt x="641350" y="560451"/>
                    <a:pt x="554863" y="657987"/>
                  </a:cubicBezTo>
                  <a:cubicBezTo>
                    <a:pt x="459994" y="764921"/>
                    <a:pt x="376682" y="882015"/>
                    <a:pt x="305816" y="1006221"/>
                  </a:cubicBezTo>
                  <a:cubicBezTo>
                    <a:pt x="227965" y="1142619"/>
                    <a:pt x="165354" y="1287399"/>
                    <a:pt x="117729" y="1437005"/>
                  </a:cubicBezTo>
                  <a:cubicBezTo>
                    <a:pt x="65024" y="1602613"/>
                    <a:pt x="30861" y="1773936"/>
                    <a:pt x="13589" y="1946783"/>
                  </a:cubicBezTo>
                  <a:cubicBezTo>
                    <a:pt x="4445" y="2038604"/>
                    <a:pt x="127" y="2130806"/>
                    <a:pt x="0" y="2223008"/>
                  </a:cubicBezTo>
                  <a:cubicBezTo>
                    <a:pt x="0" y="2227961"/>
                    <a:pt x="36830" y="2223135"/>
                    <a:pt x="36830" y="2213102"/>
                  </a:cubicBezTo>
                </a:path>
              </a:pathLst>
            </a:custGeom>
            <a:solidFill>
              <a:srgbClr val="000000"/>
            </a:solidFill>
          </p:spPr>
          <p:txBody>
            <a:bodyPr/>
            <a:lstStyle/>
            <a:p>
              <a:endParaRPr lang="en-CA" sz="900">
                <a:latin typeface="OpenDyslexic" pitchFamily="50" charset="0"/>
                <a:ea typeface="OpenDyslexic" pitchFamily="50" charset="0"/>
                <a:cs typeface="OpenDyslexic" pitchFamily="50" charset="0"/>
              </a:endParaRPr>
            </a:p>
          </p:txBody>
        </p:sp>
        <p:sp>
          <p:nvSpPr>
            <p:cNvPr id="21" name="Freeform 21">
              <a:extLst>
                <a:ext uri="{FF2B5EF4-FFF2-40B4-BE49-F238E27FC236}">
                  <a16:creationId xmlns:a16="http://schemas.microsoft.com/office/drawing/2014/main" id="{69D702E8-59A7-EEDF-A452-C674ECE1BC24}"/>
                </a:ext>
              </a:extLst>
            </p:cNvPr>
            <p:cNvSpPr/>
            <p:nvPr/>
          </p:nvSpPr>
          <p:spPr>
            <a:xfrm>
              <a:off x="3087370" y="981837"/>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22" name="Freeform 22">
              <a:extLst>
                <a:ext uri="{FF2B5EF4-FFF2-40B4-BE49-F238E27FC236}">
                  <a16:creationId xmlns:a16="http://schemas.microsoft.com/office/drawing/2014/main" id="{0B25AB61-4F6F-6428-017E-C3B056E02654}"/>
                </a:ext>
              </a:extLst>
            </p:cNvPr>
            <p:cNvSpPr/>
            <p:nvPr/>
          </p:nvSpPr>
          <p:spPr>
            <a:xfrm>
              <a:off x="3061970" y="956437"/>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238"/>
                    <a:pt x="596519" y="1142238"/>
                  </a:cubicBezTo>
                  <a:cubicBezTo>
                    <a:pt x="897890" y="1142238"/>
                    <a:pt x="1142238" y="897890"/>
                    <a:pt x="1142238" y="596519"/>
                  </a:cubicBezTo>
                  <a:cubicBezTo>
                    <a:pt x="1142238" y="295148"/>
                    <a:pt x="897890" y="50800"/>
                    <a:pt x="596519" y="50800"/>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23" name="Freeform 23">
              <a:extLst>
                <a:ext uri="{FF2B5EF4-FFF2-40B4-BE49-F238E27FC236}">
                  <a16:creationId xmlns:a16="http://schemas.microsoft.com/office/drawing/2014/main" id="{47E058B5-EEB2-538C-DBEF-28D0B5C5367F}"/>
                </a:ext>
              </a:extLst>
            </p:cNvPr>
            <p:cNvSpPr/>
            <p:nvPr/>
          </p:nvSpPr>
          <p:spPr>
            <a:xfrm>
              <a:off x="1235329" y="1436116"/>
              <a:ext cx="1549146" cy="1549019"/>
            </a:xfrm>
            <a:custGeom>
              <a:avLst/>
              <a:gdLst/>
              <a:ahLst/>
              <a:cxnLst/>
              <a:rect l="l" t="t" r="r" b="b"/>
              <a:pathLst>
                <a:path w="1549146" h="1549019">
                  <a:moveTo>
                    <a:pt x="513461" y="144145"/>
                  </a:moveTo>
                  <a:cubicBezTo>
                    <a:pt x="861568" y="0"/>
                    <a:pt x="1260602" y="165227"/>
                    <a:pt x="1404874" y="513334"/>
                  </a:cubicBezTo>
                  <a:cubicBezTo>
                    <a:pt x="1549146" y="861441"/>
                    <a:pt x="1383792" y="1260475"/>
                    <a:pt x="1035685" y="1404747"/>
                  </a:cubicBezTo>
                  <a:cubicBezTo>
                    <a:pt x="687578" y="1549019"/>
                    <a:pt x="288544" y="1383665"/>
                    <a:pt x="144272" y="1035558"/>
                  </a:cubicBezTo>
                  <a:cubicBezTo>
                    <a:pt x="0" y="687451"/>
                    <a:pt x="165354" y="288417"/>
                    <a:pt x="513461" y="144145"/>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24" name="Freeform 24">
              <a:extLst>
                <a:ext uri="{FF2B5EF4-FFF2-40B4-BE49-F238E27FC236}">
                  <a16:creationId xmlns:a16="http://schemas.microsoft.com/office/drawing/2014/main" id="{B514B04F-E04F-2EA5-D9E4-1A8640D31F58}"/>
                </a:ext>
              </a:extLst>
            </p:cNvPr>
            <p:cNvSpPr/>
            <p:nvPr/>
          </p:nvSpPr>
          <p:spPr>
            <a:xfrm>
              <a:off x="1206500" y="1407160"/>
              <a:ext cx="1606677" cy="1606677"/>
            </a:xfrm>
            <a:custGeom>
              <a:avLst/>
              <a:gdLst/>
              <a:ahLst/>
              <a:cxnLst/>
              <a:rect l="l" t="t" r="r" b="b"/>
              <a:pathLst>
                <a:path w="1606677" h="1606677">
                  <a:moveTo>
                    <a:pt x="532511" y="149606"/>
                  </a:moveTo>
                  <a:cubicBezTo>
                    <a:pt x="893572" y="0"/>
                    <a:pt x="1307592" y="171450"/>
                    <a:pt x="1457071" y="532511"/>
                  </a:cubicBezTo>
                  <a:lnTo>
                    <a:pt x="1433576" y="542290"/>
                  </a:lnTo>
                  <a:lnTo>
                    <a:pt x="1457071" y="532511"/>
                  </a:lnTo>
                  <a:cubicBezTo>
                    <a:pt x="1606677" y="893572"/>
                    <a:pt x="1435227" y="1307592"/>
                    <a:pt x="1074166" y="1457071"/>
                  </a:cubicBezTo>
                  <a:lnTo>
                    <a:pt x="1064387" y="1433576"/>
                  </a:lnTo>
                  <a:lnTo>
                    <a:pt x="1074166" y="1457071"/>
                  </a:lnTo>
                  <a:cubicBezTo>
                    <a:pt x="713105" y="1606677"/>
                    <a:pt x="299085" y="1435227"/>
                    <a:pt x="149606" y="1074039"/>
                  </a:cubicBezTo>
                  <a:lnTo>
                    <a:pt x="173101" y="1064260"/>
                  </a:lnTo>
                  <a:lnTo>
                    <a:pt x="149606" y="1074039"/>
                  </a:lnTo>
                  <a:cubicBezTo>
                    <a:pt x="0" y="712978"/>
                    <a:pt x="171450" y="299085"/>
                    <a:pt x="532511" y="149479"/>
                  </a:cubicBezTo>
                  <a:lnTo>
                    <a:pt x="542290" y="172974"/>
                  </a:lnTo>
                  <a:lnTo>
                    <a:pt x="532511" y="149479"/>
                  </a:lnTo>
                  <a:moveTo>
                    <a:pt x="551942" y="196469"/>
                  </a:moveTo>
                  <a:cubicBezTo>
                    <a:pt x="216789" y="335280"/>
                    <a:pt x="57658" y="719582"/>
                    <a:pt x="196469" y="1054608"/>
                  </a:cubicBezTo>
                  <a:lnTo>
                    <a:pt x="196469" y="1054608"/>
                  </a:lnTo>
                  <a:lnTo>
                    <a:pt x="196469" y="1054608"/>
                  </a:lnTo>
                  <a:cubicBezTo>
                    <a:pt x="335280" y="1389761"/>
                    <a:pt x="719582" y="1548892"/>
                    <a:pt x="1054608" y="1410081"/>
                  </a:cubicBezTo>
                  <a:cubicBezTo>
                    <a:pt x="1389634" y="1271270"/>
                    <a:pt x="1548892" y="886968"/>
                    <a:pt x="1410081" y="551815"/>
                  </a:cubicBezTo>
                  <a:lnTo>
                    <a:pt x="1410081" y="551815"/>
                  </a:lnTo>
                  <a:lnTo>
                    <a:pt x="1410081" y="551815"/>
                  </a:lnTo>
                  <a:cubicBezTo>
                    <a:pt x="1271270" y="216662"/>
                    <a:pt x="886968" y="57531"/>
                    <a:pt x="551942" y="196342"/>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25" name="Freeform 25">
              <a:extLst>
                <a:ext uri="{FF2B5EF4-FFF2-40B4-BE49-F238E27FC236}">
                  <a16:creationId xmlns:a16="http://schemas.microsoft.com/office/drawing/2014/main" id="{8F64E776-31C1-5ED5-31A4-F638C9FD56B3}"/>
                </a:ext>
              </a:extLst>
            </p:cNvPr>
            <p:cNvSpPr/>
            <p:nvPr/>
          </p:nvSpPr>
          <p:spPr>
            <a:xfrm>
              <a:off x="690626" y="1644142"/>
              <a:ext cx="1142238" cy="1142238"/>
            </a:xfrm>
            <a:custGeom>
              <a:avLst/>
              <a:gdLst/>
              <a:ahLst/>
              <a:cxnLst/>
              <a:rect l="l" t="t" r="r" b="b"/>
              <a:pathLst>
                <a:path w="1142238" h="1142238">
                  <a:moveTo>
                    <a:pt x="571119" y="127"/>
                  </a:moveTo>
                  <a:cubicBezTo>
                    <a:pt x="886460" y="127"/>
                    <a:pt x="1142238" y="255778"/>
                    <a:pt x="1142238" y="571246"/>
                  </a:cubicBezTo>
                  <a:cubicBezTo>
                    <a:pt x="1142238" y="886714"/>
                    <a:pt x="886460" y="1142238"/>
                    <a:pt x="571119" y="1142238"/>
                  </a:cubicBezTo>
                  <a:cubicBezTo>
                    <a:pt x="255778" y="1142238"/>
                    <a:pt x="0" y="886587"/>
                    <a:pt x="0" y="571119"/>
                  </a:cubicBezTo>
                  <a:cubicBezTo>
                    <a:pt x="0" y="255651"/>
                    <a:pt x="255651" y="0"/>
                    <a:pt x="571119" y="0"/>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26" name="Freeform 26">
              <a:extLst>
                <a:ext uri="{FF2B5EF4-FFF2-40B4-BE49-F238E27FC236}">
                  <a16:creationId xmlns:a16="http://schemas.microsoft.com/office/drawing/2014/main" id="{96E8619B-F05E-5809-AF66-FE256421DF39}"/>
                </a:ext>
              </a:extLst>
            </p:cNvPr>
            <p:cNvSpPr/>
            <p:nvPr/>
          </p:nvSpPr>
          <p:spPr>
            <a:xfrm>
              <a:off x="665226" y="1618869"/>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111"/>
                    <a:pt x="596519" y="1142111"/>
                  </a:cubicBezTo>
                  <a:cubicBezTo>
                    <a:pt x="897890" y="1142111"/>
                    <a:pt x="1142238" y="897763"/>
                    <a:pt x="1142238" y="596392"/>
                  </a:cubicBezTo>
                  <a:cubicBezTo>
                    <a:pt x="1142238" y="295021"/>
                    <a:pt x="897890" y="50673"/>
                    <a:pt x="596519" y="50673"/>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27" name="Freeform 27">
              <a:extLst>
                <a:ext uri="{FF2B5EF4-FFF2-40B4-BE49-F238E27FC236}">
                  <a16:creationId xmlns:a16="http://schemas.microsoft.com/office/drawing/2014/main" id="{A0F6F8ED-171F-C0CE-069E-5C93DA94FD33}"/>
                </a:ext>
              </a:extLst>
            </p:cNvPr>
            <p:cNvSpPr/>
            <p:nvPr/>
          </p:nvSpPr>
          <p:spPr>
            <a:xfrm>
              <a:off x="744347" y="981837"/>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28" name="Freeform 28">
              <a:extLst>
                <a:ext uri="{FF2B5EF4-FFF2-40B4-BE49-F238E27FC236}">
                  <a16:creationId xmlns:a16="http://schemas.microsoft.com/office/drawing/2014/main" id="{F4D3DBA6-2E5B-2B8A-D1F3-18368891FACE}"/>
                </a:ext>
              </a:extLst>
            </p:cNvPr>
            <p:cNvSpPr/>
            <p:nvPr/>
          </p:nvSpPr>
          <p:spPr>
            <a:xfrm>
              <a:off x="718947" y="956437"/>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238"/>
                    <a:pt x="596519" y="1142238"/>
                  </a:cubicBezTo>
                  <a:cubicBezTo>
                    <a:pt x="897890" y="1142238"/>
                    <a:pt x="1142238" y="897890"/>
                    <a:pt x="1142238" y="596519"/>
                  </a:cubicBezTo>
                  <a:cubicBezTo>
                    <a:pt x="1142238" y="295148"/>
                    <a:pt x="897890" y="50800"/>
                    <a:pt x="596519" y="50800"/>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29" name="Freeform 29">
              <a:extLst>
                <a:ext uri="{FF2B5EF4-FFF2-40B4-BE49-F238E27FC236}">
                  <a16:creationId xmlns:a16="http://schemas.microsoft.com/office/drawing/2014/main" id="{C8AA6B79-7B21-908F-9395-5D888CA8352D}"/>
                </a:ext>
              </a:extLst>
            </p:cNvPr>
            <p:cNvSpPr/>
            <p:nvPr/>
          </p:nvSpPr>
          <p:spPr>
            <a:xfrm>
              <a:off x="1260094" y="386969"/>
              <a:ext cx="2370582" cy="2219452"/>
            </a:xfrm>
            <a:custGeom>
              <a:avLst/>
              <a:gdLst/>
              <a:ahLst/>
              <a:cxnLst/>
              <a:rect l="l" t="t" r="r" b="b"/>
              <a:pathLst>
                <a:path w="2370582" h="2219452">
                  <a:moveTo>
                    <a:pt x="2334260" y="966216"/>
                  </a:moveTo>
                  <a:cubicBezTo>
                    <a:pt x="2248916" y="402717"/>
                    <a:pt x="1832610" y="0"/>
                    <a:pt x="1295527" y="0"/>
                  </a:cubicBezTo>
                  <a:cubicBezTo>
                    <a:pt x="770255" y="0"/>
                    <a:pt x="336423" y="404368"/>
                    <a:pt x="262636" y="932307"/>
                  </a:cubicBezTo>
                  <a:cubicBezTo>
                    <a:pt x="262636" y="932434"/>
                    <a:pt x="262509" y="932434"/>
                    <a:pt x="262509" y="932434"/>
                  </a:cubicBezTo>
                  <a:cubicBezTo>
                    <a:pt x="120015" y="927354"/>
                    <a:pt x="0" y="1046480"/>
                    <a:pt x="0" y="1197737"/>
                  </a:cubicBezTo>
                  <a:cubicBezTo>
                    <a:pt x="0" y="1342771"/>
                    <a:pt x="112141" y="1463167"/>
                    <a:pt x="253746" y="1463167"/>
                  </a:cubicBezTo>
                  <a:cubicBezTo>
                    <a:pt x="274447" y="1463167"/>
                    <a:pt x="292100" y="1460119"/>
                    <a:pt x="309753" y="1456944"/>
                  </a:cubicBezTo>
                  <a:cubicBezTo>
                    <a:pt x="451358" y="1882902"/>
                    <a:pt x="840994" y="2219452"/>
                    <a:pt x="1295400" y="2188591"/>
                  </a:cubicBezTo>
                  <a:cubicBezTo>
                    <a:pt x="2314448" y="2132203"/>
                    <a:pt x="2370582" y="1199007"/>
                    <a:pt x="2334133" y="966089"/>
                  </a:cubicBezTo>
                </a:path>
              </a:pathLst>
            </a:custGeom>
            <a:solidFill>
              <a:srgbClr val="FFFFFF"/>
            </a:solidFill>
          </p:spPr>
          <p:txBody>
            <a:bodyPr/>
            <a:lstStyle/>
            <a:p>
              <a:endParaRPr lang="en-CA" sz="900">
                <a:latin typeface="OpenDyslexic" pitchFamily="50" charset="0"/>
                <a:ea typeface="OpenDyslexic" pitchFamily="50" charset="0"/>
                <a:cs typeface="OpenDyslexic" pitchFamily="50" charset="0"/>
              </a:endParaRPr>
            </a:p>
          </p:txBody>
        </p:sp>
        <p:sp>
          <p:nvSpPr>
            <p:cNvPr id="30" name="Freeform 30">
              <a:extLst>
                <a:ext uri="{FF2B5EF4-FFF2-40B4-BE49-F238E27FC236}">
                  <a16:creationId xmlns:a16="http://schemas.microsoft.com/office/drawing/2014/main" id="{FA4F27CC-4DDB-1B8B-CDED-A43BC27EEE4A}"/>
                </a:ext>
              </a:extLst>
            </p:cNvPr>
            <p:cNvSpPr/>
            <p:nvPr/>
          </p:nvSpPr>
          <p:spPr>
            <a:xfrm>
              <a:off x="1247267" y="374523"/>
              <a:ext cx="2382774" cy="2245487"/>
            </a:xfrm>
            <a:custGeom>
              <a:avLst/>
              <a:gdLst/>
              <a:ahLst/>
              <a:cxnLst/>
              <a:rect l="l" t="t" r="r" b="b"/>
              <a:pathLst>
                <a:path w="2382774" h="2245487">
                  <a:moveTo>
                    <a:pt x="2334514" y="980567"/>
                  </a:moveTo>
                  <a:cubicBezTo>
                    <a:pt x="2249932" y="422275"/>
                    <a:pt x="1838198" y="25146"/>
                    <a:pt x="1308354" y="25146"/>
                  </a:cubicBezTo>
                  <a:lnTo>
                    <a:pt x="1308354" y="12446"/>
                  </a:lnTo>
                  <a:lnTo>
                    <a:pt x="1308354" y="25146"/>
                  </a:lnTo>
                  <a:cubicBezTo>
                    <a:pt x="789940" y="25146"/>
                    <a:pt x="361061" y="424307"/>
                    <a:pt x="288036" y="946531"/>
                  </a:cubicBezTo>
                  <a:cubicBezTo>
                    <a:pt x="287655" y="949198"/>
                    <a:pt x="286385" y="951738"/>
                    <a:pt x="284480" y="953770"/>
                  </a:cubicBezTo>
                  <a:cubicBezTo>
                    <a:pt x="284480" y="953770"/>
                    <a:pt x="284480" y="953770"/>
                    <a:pt x="284480" y="953770"/>
                  </a:cubicBezTo>
                  <a:cubicBezTo>
                    <a:pt x="284226" y="954024"/>
                    <a:pt x="283464" y="954786"/>
                    <a:pt x="282321" y="955548"/>
                  </a:cubicBezTo>
                  <a:cubicBezTo>
                    <a:pt x="280162" y="957072"/>
                    <a:pt x="277495" y="957834"/>
                    <a:pt x="274828" y="957707"/>
                  </a:cubicBezTo>
                  <a:cubicBezTo>
                    <a:pt x="143002" y="953008"/>
                    <a:pt x="30607" y="1060831"/>
                    <a:pt x="25654" y="1200785"/>
                  </a:cubicBezTo>
                  <a:cubicBezTo>
                    <a:pt x="25527" y="1203960"/>
                    <a:pt x="25527" y="1207135"/>
                    <a:pt x="25527" y="1210310"/>
                  </a:cubicBezTo>
                  <a:lnTo>
                    <a:pt x="12827" y="1210310"/>
                  </a:lnTo>
                  <a:lnTo>
                    <a:pt x="25527" y="1210310"/>
                  </a:lnTo>
                  <a:cubicBezTo>
                    <a:pt x="25527" y="1348994"/>
                    <a:pt x="132588" y="1463040"/>
                    <a:pt x="266573" y="1463040"/>
                  </a:cubicBezTo>
                  <a:lnTo>
                    <a:pt x="266573" y="1475740"/>
                  </a:lnTo>
                  <a:lnTo>
                    <a:pt x="266573" y="1463040"/>
                  </a:lnTo>
                  <a:cubicBezTo>
                    <a:pt x="286004" y="1463040"/>
                    <a:pt x="302641" y="1460119"/>
                    <a:pt x="320421" y="1457071"/>
                  </a:cubicBezTo>
                  <a:cubicBezTo>
                    <a:pt x="326644" y="1455928"/>
                    <a:pt x="332613" y="1459611"/>
                    <a:pt x="334645" y="1465580"/>
                  </a:cubicBezTo>
                  <a:cubicBezTo>
                    <a:pt x="474980" y="1887601"/>
                    <a:pt x="860044" y="2218944"/>
                    <a:pt x="1307338" y="2188591"/>
                  </a:cubicBezTo>
                  <a:lnTo>
                    <a:pt x="1307465" y="2188591"/>
                  </a:lnTo>
                  <a:cubicBezTo>
                    <a:pt x="2240407" y="2137029"/>
                    <a:pt x="2357120" y="1343025"/>
                    <a:pt x="2340483" y="1041654"/>
                  </a:cubicBezTo>
                  <a:cubicBezTo>
                    <a:pt x="2339213" y="1017905"/>
                    <a:pt x="2337054" y="997458"/>
                    <a:pt x="2334387" y="980821"/>
                  </a:cubicBezTo>
                  <a:lnTo>
                    <a:pt x="2334387" y="980821"/>
                  </a:lnTo>
                  <a:moveTo>
                    <a:pt x="2359533" y="977011"/>
                  </a:moveTo>
                  <a:lnTo>
                    <a:pt x="2346960" y="978916"/>
                  </a:lnTo>
                  <a:lnTo>
                    <a:pt x="2359533" y="977011"/>
                  </a:lnTo>
                  <a:cubicBezTo>
                    <a:pt x="2362327" y="994664"/>
                    <a:pt x="2364486" y="1016000"/>
                    <a:pt x="2365883" y="1040384"/>
                  </a:cubicBezTo>
                  <a:cubicBezTo>
                    <a:pt x="2382774" y="1345565"/>
                    <a:pt x="2264283" y="2161286"/>
                    <a:pt x="1308989" y="2214118"/>
                  </a:cubicBezTo>
                  <a:lnTo>
                    <a:pt x="1308227" y="2201418"/>
                  </a:lnTo>
                  <a:lnTo>
                    <a:pt x="1309116" y="2214118"/>
                  </a:lnTo>
                  <a:cubicBezTo>
                    <a:pt x="847471" y="2245487"/>
                    <a:pt x="453517" y="1903857"/>
                    <a:pt x="310515" y="1473835"/>
                  </a:cubicBezTo>
                  <a:lnTo>
                    <a:pt x="322580" y="1469771"/>
                  </a:lnTo>
                  <a:lnTo>
                    <a:pt x="324739" y="1482344"/>
                  </a:lnTo>
                  <a:cubicBezTo>
                    <a:pt x="307086" y="1485392"/>
                    <a:pt x="288417" y="1488694"/>
                    <a:pt x="266446" y="1488694"/>
                  </a:cubicBezTo>
                  <a:cubicBezTo>
                    <a:pt x="117221" y="1488694"/>
                    <a:pt x="0" y="1361948"/>
                    <a:pt x="0" y="1210564"/>
                  </a:cubicBezTo>
                  <a:cubicBezTo>
                    <a:pt x="0" y="1207008"/>
                    <a:pt x="0" y="1203579"/>
                    <a:pt x="127" y="1200150"/>
                  </a:cubicBezTo>
                  <a:cubicBezTo>
                    <a:pt x="5461" y="1047115"/>
                    <a:pt x="128651" y="927481"/>
                    <a:pt x="275590" y="932561"/>
                  </a:cubicBezTo>
                  <a:lnTo>
                    <a:pt x="275082" y="945261"/>
                  </a:lnTo>
                  <a:lnTo>
                    <a:pt x="267970" y="934720"/>
                  </a:lnTo>
                  <a:cubicBezTo>
                    <a:pt x="266954" y="935355"/>
                    <a:pt x="266319" y="936117"/>
                    <a:pt x="266192" y="936117"/>
                  </a:cubicBezTo>
                  <a:cubicBezTo>
                    <a:pt x="266065" y="936117"/>
                    <a:pt x="266192" y="936117"/>
                    <a:pt x="266192" y="936117"/>
                  </a:cubicBezTo>
                  <a:lnTo>
                    <a:pt x="275209" y="945007"/>
                  </a:lnTo>
                  <a:lnTo>
                    <a:pt x="262636" y="943229"/>
                  </a:lnTo>
                  <a:cubicBezTo>
                    <a:pt x="337185" y="409575"/>
                    <a:pt x="775970" y="0"/>
                    <a:pt x="1308100" y="0"/>
                  </a:cubicBezTo>
                  <a:cubicBezTo>
                    <a:pt x="1852422" y="0"/>
                    <a:pt x="2273300" y="408305"/>
                    <a:pt x="2359406" y="977011"/>
                  </a:cubicBezTo>
                  <a:close/>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31" name="Freeform 31">
              <a:extLst>
                <a:ext uri="{FF2B5EF4-FFF2-40B4-BE49-F238E27FC236}">
                  <a16:creationId xmlns:a16="http://schemas.microsoft.com/office/drawing/2014/main" id="{82516A7E-352C-81C4-0D35-100D08F23C77}"/>
                </a:ext>
              </a:extLst>
            </p:cNvPr>
            <p:cNvSpPr/>
            <p:nvPr/>
          </p:nvSpPr>
          <p:spPr>
            <a:xfrm>
              <a:off x="2393315" y="1970913"/>
              <a:ext cx="389001" cy="179959"/>
            </a:xfrm>
            <a:custGeom>
              <a:avLst/>
              <a:gdLst/>
              <a:ahLst/>
              <a:cxnLst/>
              <a:rect l="l" t="t" r="r" b="b"/>
              <a:pathLst>
                <a:path w="389001" h="179959">
                  <a:moveTo>
                    <a:pt x="26289" y="10414"/>
                  </a:moveTo>
                  <a:cubicBezTo>
                    <a:pt x="26289" y="10414"/>
                    <a:pt x="26289" y="10414"/>
                    <a:pt x="26289" y="10414"/>
                  </a:cubicBezTo>
                  <a:cubicBezTo>
                    <a:pt x="26416" y="10668"/>
                    <a:pt x="69977" y="154559"/>
                    <a:pt x="280035" y="154559"/>
                  </a:cubicBezTo>
                  <a:cubicBezTo>
                    <a:pt x="307975" y="154559"/>
                    <a:pt x="338963" y="152019"/>
                    <a:pt x="373253" y="146304"/>
                  </a:cubicBezTo>
                  <a:cubicBezTo>
                    <a:pt x="380111" y="145161"/>
                    <a:pt x="386715" y="149860"/>
                    <a:pt x="387858" y="156718"/>
                  </a:cubicBezTo>
                  <a:cubicBezTo>
                    <a:pt x="389001" y="163576"/>
                    <a:pt x="384302" y="170180"/>
                    <a:pt x="377444" y="171323"/>
                  </a:cubicBezTo>
                  <a:cubicBezTo>
                    <a:pt x="341884" y="177292"/>
                    <a:pt x="309499" y="179959"/>
                    <a:pt x="280035" y="179959"/>
                  </a:cubicBezTo>
                  <a:cubicBezTo>
                    <a:pt x="53721" y="179959"/>
                    <a:pt x="3556" y="22987"/>
                    <a:pt x="2032" y="17780"/>
                  </a:cubicBezTo>
                  <a:cubicBezTo>
                    <a:pt x="2032" y="17780"/>
                    <a:pt x="2032" y="17653"/>
                    <a:pt x="2032" y="17653"/>
                  </a:cubicBezTo>
                  <a:cubicBezTo>
                    <a:pt x="0" y="10922"/>
                    <a:pt x="3810" y="3810"/>
                    <a:pt x="10541" y="1905"/>
                  </a:cubicBezTo>
                  <a:cubicBezTo>
                    <a:pt x="17272" y="0"/>
                    <a:pt x="24384" y="3683"/>
                    <a:pt x="26289" y="10414"/>
                  </a:cubicBezTo>
                  <a:close/>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32" name="Freeform 32">
              <a:extLst>
                <a:ext uri="{FF2B5EF4-FFF2-40B4-BE49-F238E27FC236}">
                  <a16:creationId xmlns:a16="http://schemas.microsoft.com/office/drawing/2014/main" id="{97B9F587-25F0-11B9-DA4D-222D9D2056E1}"/>
                </a:ext>
              </a:extLst>
            </p:cNvPr>
            <p:cNvSpPr/>
            <p:nvPr/>
          </p:nvSpPr>
          <p:spPr>
            <a:xfrm>
              <a:off x="1697736" y="710819"/>
              <a:ext cx="883920" cy="883920"/>
            </a:xfrm>
            <a:custGeom>
              <a:avLst/>
              <a:gdLst/>
              <a:ahLst/>
              <a:cxnLst/>
              <a:rect l="l" t="t" r="r" b="b"/>
              <a:pathLst>
                <a:path w="883920" h="883920">
                  <a:moveTo>
                    <a:pt x="51054" y="349631"/>
                  </a:moveTo>
                  <a:cubicBezTo>
                    <a:pt x="101981" y="133731"/>
                    <a:pt x="318389" y="0"/>
                    <a:pt x="534289" y="51054"/>
                  </a:cubicBezTo>
                  <a:lnTo>
                    <a:pt x="531368" y="63373"/>
                  </a:lnTo>
                  <a:lnTo>
                    <a:pt x="534289" y="51054"/>
                  </a:lnTo>
                  <a:cubicBezTo>
                    <a:pt x="750189" y="101981"/>
                    <a:pt x="883920" y="318389"/>
                    <a:pt x="832866" y="534289"/>
                  </a:cubicBezTo>
                  <a:lnTo>
                    <a:pt x="820547" y="531368"/>
                  </a:lnTo>
                  <a:lnTo>
                    <a:pt x="832866" y="534289"/>
                  </a:lnTo>
                  <a:cubicBezTo>
                    <a:pt x="781939" y="750189"/>
                    <a:pt x="565531" y="883920"/>
                    <a:pt x="349631" y="832866"/>
                  </a:cubicBezTo>
                  <a:lnTo>
                    <a:pt x="352552" y="820547"/>
                  </a:lnTo>
                  <a:lnTo>
                    <a:pt x="349631" y="832866"/>
                  </a:lnTo>
                  <a:cubicBezTo>
                    <a:pt x="133731" y="781939"/>
                    <a:pt x="0" y="565531"/>
                    <a:pt x="51054" y="349631"/>
                  </a:cubicBezTo>
                  <a:lnTo>
                    <a:pt x="63373" y="352552"/>
                  </a:lnTo>
                  <a:lnTo>
                    <a:pt x="51054" y="349631"/>
                  </a:lnTo>
                  <a:moveTo>
                    <a:pt x="75819" y="355473"/>
                  </a:moveTo>
                  <a:cubicBezTo>
                    <a:pt x="28067" y="557657"/>
                    <a:pt x="153289" y="760349"/>
                    <a:pt x="355473" y="808101"/>
                  </a:cubicBezTo>
                  <a:cubicBezTo>
                    <a:pt x="557657" y="855853"/>
                    <a:pt x="760349" y="730631"/>
                    <a:pt x="808101" y="528447"/>
                  </a:cubicBezTo>
                  <a:cubicBezTo>
                    <a:pt x="855853" y="326263"/>
                    <a:pt x="730631" y="123571"/>
                    <a:pt x="528447" y="75819"/>
                  </a:cubicBezTo>
                  <a:cubicBezTo>
                    <a:pt x="326263" y="28067"/>
                    <a:pt x="123571" y="153289"/>
                    <a:pt x="75819" y="355473"/>
                  </a:cubicBezTo>
                  <a:close/>
                </a:path>
              </a:pathLst>
            </a:custGeom>
            <a:solidFill>
              <a:srgbClr val="FF9700"/>
            </a:solidFill>
          </p:spPr>
          <p:txBody>
            <a:bodyPr/>
            <a:lstStyle/>
            <a:p>
              <a:endParaRPr lang="en-CA" sz="900">
                <a:latin typeface="OpenDyslexic" pitchFamily="50" charset="0"/>
                <a:ea typeface="OpenDyslexic" pitchFamily="50" charset="0"/>
                <a:cs typeface="OpenDyslexic" pitchFamily="50" charset="0"/>
              </a:endParaRPr>
            </a:p>
          </p:txBody>
        </p:sp>
        <p:sp>
          <p:nvSpPr>
            <p:cNvPr id="33" name="Freeform 33">
              <a:extLst>
                <a:ext uri="{FF2B5EF4-FFF2-40B4-BE49-F238E27FC236}">
                  <a16:creationId xmlns:a16="http://schemas.microsoft.com/office/drawing/2014/main" id="{E2B51C20-DFFF-DE24-5D04-CE29BDE57D82}"/>
                </a:ext>
              </a:extLst>
            </p:cNvPr>
            <p:cNvSpPr/>
            <p:nvPr/>
          </p:nvSpPr>
          <p:spPr>
            <a:xfrm>
              <a:off x="2747645" y="711200"/>
              <a:ext cx="883920" cy="883920"/>
            </a:xfrm>
            <a:custGeom>
              <a:avLst/>
              <a:gdLst/>
              <a:ahLst/>
              <a:cxnLst/>
              <a:rect l="l" t="t" r="r" b="b"/>
              <a:pathLst>
                <a:path w="883920" h="883920">
                  <a:moveTo>
                    <a:pt x="51054" y="349631"/>
                  </a:moveTo>
                  <a:cubicBezTo>
                    <a:pt x="101981" y="133731"/>
                    <a:pt x="318389" y="0"/>
                    <a:pt x="534289" y="51054"/>
                  </a:cubicBezTo>
                  <a:lnTo>
                    <a:pt x="531368" y="63373"/>
                  </a:lnTo>
                  <a:lnTo>
                    <a:pt x="534289" y="51054"/>
                  </a:lnTo>
                  <a:cubicBezTo>
                    <a:pt x="750189" y="101981"/>
                    <a:pt x="883920" y="318389"/>
                    <a:pt x="832866" y="534289"/>
                  </a:cubicBezTo>
                  <a:lnTo>
                    <a:pt x="820547" y="531368"/>
                  </a:lnTo>
                  <a:lnTo>
                    <a:pt x="832866" y="534289"/>
                  </a:lnTo>
                  <a:cubicBezTo>
                    <a:pt x="781939" y="750189"/>
                    <a:pt x="565531" y="883920"/>
                    <a:pt x="349631" y="832866"/>
                  </a:cubicBezTo>
                  <a:lnTo>
                    <a:pt x="352552" y="820547"/>
                  </a:lnTo>
                  <a:lnTo>
                    <a:pt x="349631" y="832866"/>
                  </a:lnTo>
                  <a:cubicBezTo>
                    <a:pt x="133731" y="781939"/>
                    <a:pt x="0" y="565531"/>
                    <a:pt x="51054" y="349631"/>
                  </a:cubicBezTo>
                  <a:lnTo>
                    <a:pt x="63373" y="352552"/>
                  </a:lnTo>
                  <a:lnTo>
                    <a:pt x="51054" y="349631"/>
                  </a:lnTo>
                  <a:moveTo>
                    <a:pt x="75819" y="355473"/>
                  </a:moveTo>
                  <a:cubicBezTo>
                    <a:pt x="28067" y="557657"/>
                    <a:pt x="153289" y="760349"/>
                    <a:pt x="355473" y="808101"/>
                  </a:cubicBezTo>
                  <a:cubicBezTo>
                    <a:pt x="557657" y="855853"/>
                    <a:pt x="760349" y="730631"/>
                    <a:pt x="808101" y="528447"/>
                  </a:cubicBezTo>
                  <a:cubicBezTo>
                    <a:pt x="855852" y="326263"/>
                    <a:pt x="730631" y="123571"/>
                    <a:pt x="528447" y="75819"/>
                  </a:cubicBezTo>
                  <a:cubicBezTo>
                    <a:pt x="326263" y="28067"/>
                    <a:pt x="123571" y="153289"/>
                    <a:pt x="75819" y="355473"/>
                  </a:cubicBezTo>
                  <a:close/>
                </a:path>
              </a:pathLst>
            </a:custGeom>
            <a:solidFill>
              <a:srgbClr val="FF9700"/>
            </a:solidFill>
          </p:spPr>
          <p:txBody>
            <a:bodyPr/>
            <a:lstStyle/>
            <a:p>
              <a:endParaRPr lang="en-CA" sz="900">
                <a:latin typeface="OpenDyslexic" pitchFamily="50" charset="0"/>
                <a:ea typeface="OpenDyslexic" pitchFamily="50" charset="0"/>
                <a:cs typeface="OpenDyslexic" pitchFamily="50" charset="0"/>
              </a:endParaRPr>
            </a:p>
          </p:txBody>
        </p:sp>
        <p:sp>
          <p:nvSpPr>
            <p:cNvPr id="34" name="Freeform 34">
              <a:extLst>
                <a:ext uri="{FF2B5EF4-FFF2-40B4-BE49-F238E27FC236}">
                  <a16:creationId xmlns:a16="http://schemas.microsoft.com/office/drawing/2014/main" id="{586961FA-BCAA-4932-B020-3A3B1C3E37A3}"/>
                </a:ext>
              </a:extLst>
            </p:cNvPr>
            <p:cNvSpPr/>
            <p:nvPr/>
          </p:nvSpPr>
          <p:spPr>
            <a:xfrm>
              <a:off x="1453134" y="1174369"/>
              <a:ext cx="311912" cy="160782"/>
            </a:xfrm>
            <a:custGeom>
              <a:avLst/>
              <a:gdLst/>
              <a:ahLst/>
              <a:cxnLst/>
              <a:rect l="l" t="t" r="r" b="b"/>
              <a:pathLst>
                <a:path w="311912" h="160782">
                  <a:moveTo>
                    <a:pt x="302895" y="25908"/>
                  </a:moveTo>
                  <a:lnTo>
                    <a:pt x="19812" y="157861"/>
                  </a:lnTo>
                  <a:cubicBezTo>
                    <a:pt x="13462" y="160782"/>
                    <a:pt x="5842" y="158115"/>
                    <a:pt x="2921" y="151765"/>
                  </a:cubicBezTo>
                  <a:cubicBezTo>
                    <a:pt x="0" y="145415"/>
                    <a:pt x="2667" y="137795"/>
                    <a:pt x="9017" y="134874"/>
                  </a:cubicBezTo>
                  <a:lnTo>
                    <a:pt x="292100" y="2921"/>
                  </a:lnTo>
                  <a:cubicBezTo>
                    <a:pt x="298450" y="0"/>
                    <a:pt x="306070" y="2667"/>
                    <a:pt x="308991" y="9017"/>
                  </a:cubicBezTo>
                  <a:cubicBezTo>
                    <a:pt x="311912" y="15367"/>
                    <a:pt x="309245" y="22987"/>
                    <a:pt x="302895" y="25908"/>
                  </a:cubicBezTo>
                  <a:close/>
                </a:path>
              </a:pathLst>
            </a:custGeom>
            <a:solidFill>
              <a:srgbClr val="FF9700"/>
            </a:solidFill>
          </p:spPr>
          <p:txBody>
            <a:bodyPr/>
            <a:lstStyle/>
            <a:p>
              <a:endParaRPr lang="en-CA" sz="900">
                <a:latin typeface="OpenDyslexic" pitchFamily="50" charset="0"/>
                <a:ea typeface="OpenDyslexic" pitchFamily="50" charset="0"/>
                <a:cs typeface="OpenDyslexic" pitchFamily="50" charset="0"/>
              </a:endParaRPr>
            </a:p>
          </p:txBody>
        </p:sp>
        <p:sp>
          <p:nvSpPr>
            <p:cNvPr id="35" name="Freeform 35">
              <a:extLst>
                <a:ext uri="{FF2B5EF4-FFF2-40B4-BE49-F238E27FC236}">
                  <a16:creationId xmlns:a16="http://schemas.microsoft.com/office/drawing/2014/main" id="{D6CBAB74-C599-07DE-885A-5C82C344D12C}"/>
                </a:ext>
              </a:extLst>
            </p:cNvPr>
            <p:cNvSpPr/>
            <p:nvPr/>
          </p:nvSpPr>
          <p:spPr>
            <a:xfrm>
              <a:off x="2531364" y="1142111"/>
              <a:ext cx="266192" cy="25400"/>
            </a:xfrm>
            <a:custGeom>
              <a:avLst/>
              <a:gdLst/>
              <a:ahLst/>
              <a:cxnLst/>
              <a:rect l="l" t="t" r="r" b="b"/>
              <a:pathLst>
                <a:path w="266192" h="25400">
                  <a:moveTo>
                    <a:pt x="12700" y="0"/>
                  </a:moveTo>
                  <a:lnTo>
                    <a:pt x="253492" y="0"/>
                  </a:lnTo>
                  <a:cubicBezTo>
                    <a:pt x="260477" y="0"/>
                    <a:pt x="266192" y="5715"/>
                    <a:pt x="266192" y="12700"/>
                  </a:cubicBezTo>
                  <a:cubicBezTo>
                    <a:pt x="266192" y="19685"/>
                    <a:pt x="260477" y="25400"/>
                    <a:pt x="253492" y="25400"/>
                  </a:cubicBezTo>
                  <a:lnTo>
                    <a:pt x="12700" y="25400"/>
                  </a:lnTo>
                  <a:cubicBezTo>
                    <a:pt x="5715" y="25400"/>
                    <a:pt x="0" y="19685"/>
                    <a:pt x="0" y="12700"/>
                  </a:cubicBezTo>
                  <a:cubicBezTo>
                    <a:pt x="0" y="5715"/>
                    <a:pt x="5715" y="0"/>
                    <a:pt x="12700" y="0"/>
                  </a:cubicBezTo>
                  <a:close/>
                </a:path>
              </a:pathLst>
            </a:custGeom>
            <a:solidFill>
              <a:srgbClr val="FF9700"/>
            </a:solidFill>
          </p:spPr>
          <p:txBody>
            <a:bodyPr/>
            <a:lstStyle/>
            <a:p>
              <a:endParaRPr lang="en-CA" sz="900">
                <a:latin typeface="OpenDyslexic" pitchFamily="50" charset="0"/>
                <a:ea typeface="OpenDyslexic" pitchFamily="50" charset="0"/>
                <a:cs typeface="OpenDyslexic" pitchFamily="50" charset="0"/>
              </a:endParaRPr>
            </a:p>
          </p:txBody>
        </p:sp>
        <p:sp>
          <p:nvSpPr>
            <p:cNvPr id="36" name="Freeform 36">
              <a:extLst>
                <a:ext uri="{FF2B5EF4-FFF2-40B4-BE49-F238E27FC236}">
                  <a16:creationId xmlns:a16="http://schemas.microsoft.com/office/drawing/2014/main" id="{BFA849C1-E6A1-85E4-09CE-06446634C317}"/>
                </a:ext>
              </a:extLst>
            </p:cNvPr>
            <p:cNvSpPr/>
            <p:nvPr/>
          </p:nvSpPr>
          <p:spPr>
            <a:xfrm>
              <a:off x="2161159" y="978789"/>
              <a:ext cx="191516" cy="299466"/>
            </a:xfrm>
            <a:custGeom>
              <a:avLst/>
              <a:gdLst/>
              <a:ahLst/>
              <a:cxnLst/>
              <a:rect l="l" t="t" r="r" b="b"/>
              <a:pathLst>
                <a:path w="191516" h="299466">
                  <a:moveTo>
                    <a:pt x="191516" y="149733"/>
                  </a:moveTo>
                  <a:cubicBezTo>
                    <a:pt x="191516" y="232918"/>
                    <a:pt x="148336" y="299466"/>
                    <a:pt x="95758" y="299466"/>
                  </a:cubicBezTo>
                  <a:cubicBezTo>
                    <a:pt x="43180" y="299466"/>
                    <a:pt x="0" y="232918"/>
                    <a:pt x="0" y="149733"/>
                  </a:cubicBezTo>
                  <a:cubicBezTo>
                    <a:pt x="0" y="66548"/>
                    <a:pt x="43180" y="0"/>
                    <a:pt x="95758" y="0"/>
                  </a:cubicBezTo>
                  <a:cubicBezTo>
                    <a:pt x="148336" y="0"/>
                    <a:pt x="191516" y="66548"/>
                    <a:pt x="191516" y="149733"/>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37" name="Freeform 37">
              <a:extLst>
                <a:ext uri="{FF2B5EF4-FFF2-40B4-BE49-F238E27FC236}">
                  <a16:creationId xmlns:a16="http://schemas.microsoft.com/office/drawing/2014/main" id="{9B41A3A2-B0C5-DCB7-17D8-146BB6B75BF8}"/>
                </a:ext>
              </a:extLst>
            </p:cNvPr>
            <p:cNvSpPr/>
            <p:nvPr/>
          </p:nvSpPr>
          <p:spPr>
            <a:xfrm>
              <a:off x="3145917" y="966470"/>
              <a:ext cx="191516" cy="311658"/>
            </a:xfrm>
            <a:custGeom>
              <a:avLst/>
              <a:gdLst/>
              <a:ahLst/>
              <a:cxnLst/>
              <a:rect l="l" t="t" r="r" b="b"/>
              <a:pathLst>
                <a:path w="191516" h="311658">
                  <a:moveTo>
                    <a:pt x="191516" y="155829"/>
                  </a:moveTo>
                  <a:cubicBezTo>
                    <a:pt x="191516" y="242443"/>
                    <a:pt x="148336" y="311658"/>
                    <a:pt x="95758" y="311658"/>
                  </a:cubicBezTo>
                  <a:cubicBezTo>
                    <a:pt x="43180" y="311658"/>
                    <a:pt x="0" y="242443"/>
                    <a:pt x="0" y="155829"/>
                  </a:cubicBezTo>
                  <a:cubicBezTo>
                    <a:pt x="0" y="69215"/>
                    <a:pt x="43180" y="0"/>
                    <a:pt x="95758" y="0"/>
                  </a:cubicBezTo>
                  <a:cubicBezTo>
                    <a:pt x="151384" y="0"/>
                    <a:pt x="191516" y="69215"/>
                    <a:pt x="191516" y="155829"/>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38" name="Freeform 38">
              <a:extLst>
                <a:ext uri="{FF2B5EF4-FFF2-40B4-BE49-F238E27FC236}">
                  <a16:creationId xmlns:a16="http://schemas.microsoft.com/office/drawing/2014/main" id="{24922311-45CD-4633-CB4B-6246EE203059}"/>
                </a:ext>
              </a:extLst>
            </p:cNvPr>
            <p:cNvSpPr/>
            <p:nvPr/>
          </p:nvSpPr>
          <p:spPr>
            <a:xfrm>
              <a:off x="2629535" y="1179195"/>
              <a:ext cx="229235" cy="535178"/>
            </a:xfrm>
            <a:custGeom>
              <a:avLst/>
              <a:gdLst/>
              <a:ahLst/>
              <a:cxnLst/>
              <a:rect l="l" t="t" r="r" b="b"/>
              <a:pathLst>
                <a:path w="229235" h="535178">
                  <a:moveTo>
                    <a:pt x="29718" y="22987"/>
                  </a:moveTo>
                  <a:lnTo>
                    <a:pt x="140843" y="338709"/>
                  </a:lnTo>
                  <a:cubicBezTo>
                    <a:pt x="149860" y="364490"/>
                    <a:pt x="159004" y="390271"/>
                    <a:pt x="168021" y="416179"/>
                  </a:cubicBezTo>
                  <a:cubicBezTo>
                    <a:pt x="172974" y="430022"/>
                    <a:pt x="177800" y="443992"/>
                    <a:pt x="182626" y="457835"/>
                  </a:cubicBezTo>
                  <a:cubicBezTo>
                    <a:pt x="186055" y="467487"/>
                    <a:pt x="194564" y="484886"/>
                    <a:pt x="186563" y="494411"/>
                  </a:cubicBezTo>
                  <a:cubicBezTo>
                    <a:pt x="180340" y="501904"/>
                    <a:pt x="161290" y="502920"/>
                    <a:pt x="152781" y="504571"/>
                  </a:cubicBezTo>
                  <a:cubicBezTo>
                    <a:pt x="141097" y="506730"/>
                    <a:pt x="129286" y="508254"/>
                    <a:pt x="117475" y="509270"/>
                  </a:cubicBezTo>
                  <a:cubicBezTo>
                    <a:pt x="88773" y="511810"/>
                    <a:pt x="59690" y="510921"/>
                    <a:pt x="31115" y="506984"/>
                  </a:cubicBezTo>
                  <a:cubicBezTo>
                    <a:pt x="22479" y="505841"/>
                    <a:pt x="11684" y="507492"/>
                    <a:pt x="5080" y="513969"/>
                  </a:cubicBezTo>
                  <a:cubicBezTo>
                    <a:pt x="0" y="518922"/>
                    <a:pt x="381" y="526288"/>
                    <a:pt x="8636" y="527304"/>
                  </a:cubicBezTo>
                  <a:cubicBezTo>
                    <a:pt x="66929" y="535178"/>
                    <a:pt x="129032" y="533908"/>
                    <a:pt x="185674" y="517017"/>
                  </a:cubicBezTo>
                  <a:cubicBezTo>
                    <a:pt x="207518" y="510413"/>
                    <a:pt x="229235" y="496697"/>
                    <a:pt x="226060" y="470916"/>
                  </a:cubicBezTo>
                  <a:cubicBezTo>
                    <a:pt x="224409" y="457073"/>
                    <a:pt x="217678" y="443103"/>
                    <a:pt x="213106" y="430022"/>
                  </a:cubicBezTo>
                  <a:cubicBezTo>
                    <a:pt x="207518" y="414147"/>
                    <a:pt x="201930" y="398272"/>
                    <a:pt x="196342" y="382397"/>
                  </a:cubicBezTo>
                  <a:cubicBezTo>
                    <a:pt x="153034" y="259334"/>
                    <a:pt x="109727" y="136144"/>
                    <a:pt x="66421" y="13081"/>
                  </a:cubicBezTo>
                  <a:cubicBezTo>
                    <a:pt x="61849" y="0"/>
                    <a:pt x="25273" y="10541"/>
                    <a:pt x="29591" y="22987"/>
                  </a:cubicBezTo>
                </a:path>
              </a:pathLst>
            </a:custGeom>
            <a:solidFill>
              <a:srgbClr val="000000"/>
            </a:solidFill>
          </p:spPr>
          <p:txBody>
            <a:bodyPr/>
            <a:lstStyle/>
            <a:p>
              <a:endParaRPr lang="en-CA" sz="900">
                <a:latin typeface="OpenDyslexic" pitchFamily="50" charset="0"/>
                <a:ea typeface="OpenDyslexic" pitchFamily="50" charset="0"/>
                <a:cs typeface="OpenDyslexic" pitchFamily="50" charset="0"/>
              </a:endParaRPr>
            </a:p>
          </p:txBody>
        </p:sp>
        <p:sp>
          <p:nvSpPr>
            <p:cNvPr id="39" name="Freeform 39">
              <a:extLst>
                <a:ext uri="{FF2B5EF4-FFF2-40B4-BE49-F238E27FC236}">
                  <a16:creationId xmlns:a16="http://schemas.microsoft.com/office/drawing/2014/main" id="{354C1A00-1A68-67C3-F222-3EC22337E5AF}"/>
                </a:ext>
              </a:extLst>
            </p:cNvPr>
            <p:cNvSpPr/>
            <p:nvPr/>
          </p:nvSpPr>
          <p:spPr>
            <a:xfrm>
              <a:off x="1244600" y="89027"/>
              <a:ext cx="1571498" cy="1189101"/>
            </a:xfrm>
            <a:custGeom>
              <a:avLst/>
              <a:gdLst/>
              <a:ahLst/>
              <a:cxnLst/>
              <a:rect l="l" t="t" r="r" b="b"/>
              <a:pathLst>
                <a:path w="1571498" h="1189101">
                  <a:moveTo>
                    <a:pt x="1306195" y="10668"/>
                  </a:moveTo>
                  <a:cubicBezTo>
                    <a:pt x="796417" y="0"/>
                    <a:pt x="180594" y="339725"/>
                    <a:pt x="0" y="934212"/>
                  </a:cubicBezTo>
                  <a:cubicBezTo>
                    <a:pt x="165481" y="1090422"/>
                    <a:pt x="375666" y="1189101"/>
                    <a:pt x="603123" y="1189101"/>
                  </a:cubicBezTo>
                  <a:cubicBezTo>
                    <a:pt x="1130427" y="1189101"/>
                    <a:pt x="1557782" y="687578"/>
                    <a:pt x="1571498" y="58547"/>
                  </a:cubicBezTo>
                  <a:cubicBezTo>
                    <a:pt x="1486535" y="21336"/>
                    <a:pt x="1412748" y="12954"/>
                    <a:pt x="1306068" y="10668"/>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40" name="Freeform 40">
              <a:extLst>
                <a:ext uri="{FF2B5EF4-FFF2-40B4-BE49-F238E27FC236}">
                  <a16:creationId xmlns:a16="http://schemas.microsoft.com/office/drawing/2014/main" id="{0256D03F-081B-7479-C8C1-1F382033D888}"/>
                </a:ext>
              </a:extLst>
            </p:cNvPr>
            <p:cNvSpPr/>
            <p:nvPr/>
          </p:nvSpPr>
          <p:spPr>
            <a:xfrm>
              <a:off x="1215898" y="63500"/>
              <a:ext cx="1626108" cy="1240028"/>
            </a:xfrm>
            <a:custGeom>
              <a:avLst/>
              <a:gdLst/>
              <a:ahLst/>
              <a:cxnLst/>
              <a:rect l="l" t="t" r="r" b="b"/>
              <a:pathLst>
                <a:path w="1626108" h="1240028">
                  <a:moveTo>
                    <a:pt x="1334262" y="61595"/>
                  </a:moveTo>
                  <a:cubicBezTo>
                    <a:pt x="833882" y="51181"/>
                    <a:pt x="229616" y="385445"/>
                    <a:pt x="52959" y="967105"/>
                  </a:cubicBezTo>
                  <a:lnTo>
                    <a:pt x="28702" y="959739"/>
                  </a:lnTo>
                  <a:lnTo>
                    <a:pt x="46101" y="941324"/>
                  </a:lnTo>
                  <a:cubicBezTo>
                    <a:pt x="207645" y="1093978"/>
                    <a:pt x="411861" y="1189355"/>
                    <a:pt x="631825" y="1189355"/>
                  </a:cubicBezTo>
                  <a:lnTo>
                    <a:pt x="631825" y="1214755"/>
                  </a:lnTo>
                  <a:lnTo>
                    <a:pt x="631825" y="1189355"/>
                  </a:lnTo>
                  <a:cubicBezTo>
                    <a:pt x="1141349" y="1189355"/>
                    <a:pt x="1561338" y="703199"/>
                    <a:pt x="1574927" y="83566"/>
                  </a:cubicBezTo>
                  <a:lnTo>
                    <a:pt x="1600327" y="84074"/>
                  </a:lnTo>
                  <a:lnTo>
                    <a:pt x="1590167" y="107315"/>
                  </a:lnTo>
                  <a:cubicBezTo>
                    <a:pt x="1509649" y="72009"/>
                    <a:pt x="1439799" y="63754"/>
                    <a:pt x="1334389" y="61595"/>
                  </a:cubicBezTo>
                  <a:lnTo>
                    <a:pt x="1334389" y="61595"/>
                  </a:lnTo>
                  <a:lnTo>
                    <a:pt x="1334389" y="61595"/>
                  </a:lnTo>
                  <a:moveTo>
                    <a:pt x="1335405" y="10795"/>
                  </a:moveTo>
                  <a:lnTo>
                    <a:pt x="1334897" y="36195"/>
                  </a:lnTo>
                  <a:lnTo>
                    <a:pt x="1335405" y="10795"/>
                  </a:lnTo>
                  <a:cubicBezTo>
                    <a:pt x="1443355" y="13081"/>
                    <a:pt x="1521079" y="21590"/>
                    <a:pt x="1610487" y="60706"/>
                  </a:cubicBezTo>
                  <a:lnTo>
                    <a:pt x="1626108" y="67564"/>
                  </a:lnTo>
                  <a:lnTo>
                    <a:pt x="1625727" y="84582"/>
                  </a:lnTo>
                  <a:cubicBezTo>
                    <a:pt x="1611757" y="723011"/>
                    <a:pt x="1177036" y="1240028"/>
                    <a:pt x="631952" y="1240028"/>
                  </a:cubicBezTo>
                  <a:cubicBezTo>
                    <a:pt x="396875" y="1240028"/>
                    <a:pt x="180594" y="1138047"/>
                    <a:pt x="11430" y="978154"/>
                  </a:cubicBezTo>
                  <a:lnTo>
                    <a:pt x="0" y="967359"/>
                  </a:lnTo>
                  <a:lnTo>
                    <a:pt x="4572" y="952373"/>
                  </a:lnTo>
                  <a:cubicBezTo>
                    <a:pt x="188849" y="345186"/>
                    <a:pt x="816356" y="0"/>
                    <a:pt x="1335405" y="10795"/>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41" name="Freeform 41">
              <a:extLst>
                <a:ext uri="{FF2B5EF4-FFF2-40B4-BE49-F238E27FC236}">
                  <a16:creationId xmlns:a16="http://schemas.microsoft.com/office/drawing/2014/main" id="{B88FA1BA-4AAA-CC88-568C-E854EC0479A3}"/>
                </a:ext>
              </a:extLst>
            </p:cNvPr>
            <p:cNvSpPr/>
            <p:nvPr/>
          </p:nvSpPr>
          <p:spPr>
            <a:xfrm>
              <a:off x="2586101" y="114554"/>
              <a:ext cx="1228217" cy="1165733"/>
            </a:xfrm>
            <a:custGeom>
              <a:avLst/>
              <a:gdLst/>
              <a:ahLst/>
              <a:cxnLst/>
              <a:rect l="l" t="t" r="r" b="b"/>
              <a:pathLst>
                <a:path w="1228217" h="1165733">
                  <a:moveTo>
                    <a:pt x="1164590" y="770763"/>
                  </a:moveTo>
                  <a:cubicBezTo>
                    <a:pt x="996569" y="326644"/>
                    <a:pt x="544957" y="61214"/>
                    <a:pt x="72390" y="0"/>
                  </a:cubicBezTo>
                  <a:cubicBezTo>
                    <a:pt x="8636" y="173609"/>
                    <a:pt x="0" y="366776"/>
                    <a:pt x="67945" y="546608"/>
                  </a:cubicBezTo>
                  <a:cubicBezTo>
                    <a:pt x="225552" y="963422"/>
                    <a:pt x="768223" y="1165733"/>
                    <a:pt x="1228217" y="1004316"/>
                  </a:cubicBezTo>
                  <a:cubicBezTo>
                    <a:pt x="1214374" y="931672"/>
                    <a:pt x="1190244" y="838835"/>
                    <a:pt x="1164463" y="770763"/>
                  </a:cubicBezTo>
                </a:path>
              </a:pathLst>
            </a:custGeom>
            <a:solidFill>
              <a:srgbClr val="BB30C6"/>
            </a:solidFill>
          </p:spPr>
          <p:txBody>
            <a:bodyPr/>
            <a:lstStyle/>
            <a:p>
              <a:endParaRPr lang="en-CA" sz="900">
                <a:latin typeface="OpenDyslexic" pitchFamily="50" charset="0"/>
                <a:ea typeface="OpenDyslexic" pitchFamily="50" charset="0"/>
                <a:cs typeface="OpenDyslexic" pitchFamily="50" charset="0"/>
              </a:endParaRPr>
            </a:p>
          </p:txBody>
        </p:sp>
        <p:sp>
          <p:nvSpPr>
            <p:cNvPr id="42" name="Freeform 42">
              <a:extLst>
                <a:ext uri="{FF2B5EF4-FFF2-40B4-BE49-F238E27FC236}">
                  <a16:creationId xmlns:a16="http://schemas.microsoft.com/office/drawing/2014/main" id="{F3868CF6-E1FF-4996-C348-8055F65F77C9}"/>
                </a:ext>
              </a:extLst>
            </p:cNvPr>
            <p:cNvSpPr/>
            <p:nvPr/>
          </p:nvSpPr>
          <p:spPr>
            <a:xfrm>
              <a:off x="2559939" y="86614"/>
              <a:ext cx="1283462" cy="1220978"/>
            </a:xfrm>
            <a:custGeom>
              <a:avLst/>
              <a:gdLst/>
              <a:ahLst/>
              <a:cxnLst/>
              <a:rect l="l" t="t" r="r" b="b"/>
              <a:pathLst>
                <a:path w="1283462" h="1220978">
                  <a:moveTo>
                    <a:pt x="1167003" y="807720"/>
                  </a:moveTo>
                  <a:cubicBezTo>
                    <a:pt x="1003427" y="375031"/>
                    <a:pt x="561848" y="113538"/>
                    <a:pt x="95377" y="53213"/>
                  </a:cubicBezTo>
                  <a:lnTo>
                    <a:pt x="98679" y="28067"/>
                  </a:lnTo>
                  <a:lnTo>
                    <a:pt x="122555" y="36830"/>
                  </a:lnTo>
                  <a:cubicBezTo>
                    <a:pt x="60579" y="205486"/>
                    <a:pt x="52451" y="392303"/>
                    <a:pt x="118110" y="565658"/>
                  </a:cubicBezTo>
                  <a:lnTo>
                    <a:pt x="118110" y="565658"/>
                  </a:lnTo>
                  <a:lnTo>
                    <a:pt x="118110" y="565658"/>
                  </a:lnTo>
                  <a:cubicBezTo>
                    <a:pt x="269748" y="966724"/>
                    <a:pt x="796163" y="1166241"/>
                    <a:pt x="1246124" y="1008380"/>
                  </a:cubicBezTo>
                  <a:lnTo>
                    <a:pt x="1254506" y="1032383"/>
                  </a:lnTo>
                  <a:lnTo>
                    <a:pt x="1229614" y="1037082"/>
                  </a:lnTo>
                  <a:cubicBezTo>
                    <a:pt x="1216025" y="965454"/>
                    <a:pt x="1192149" y="874141"/>
                    <a:pt x="1167130" y="807720"/>
                  </a:cubicBezTo>
                  <a:lnTo>
                    <a:pt x="1167130" y="807720"/>
                  </a:lnTo>
                  <a:lnTo>
                    <a:pt x="1167130" y="807720"/>
                  </a:lnTo>
                  <a:moveTo>
                    <a:pt x="1214501" y="789686"/>
                  </a:moveTo>
                  <a:lnTo>
                    <a:pt x="1190752" y="798703"/>
                  </a:lnTo>
                  <a:lnTo>
                    <a:pt x="1214501" y="789686"/>
                  </a:lnTo>
                  <a:cubicBezTo>
                    <a:pt x="1240917" y="859536"/>
                    <a:pt x="1265428" y="953897"/>
                    <a:pt x="1279398" y="1027430"/>
                  </a:cubicBezTo>
                  <a:lnTo>
                    <a:pt x="1283462" y="1048893"/>
                  </a:lnTo>
                  <a:lnTo>
                    <a:pt x="1262888" y="1056132"/>
                  </a:lnTo>
                  <a:cubicBezTo>
                    <a:pt x="792988" y="1220978"/>
                    <a:pt x="234061" y="1016000"/>
                    <a:pt x="70485" y="583438"/>
                  </a:cubicBezTo>
                  <a:lnTo>
                    <a:pt x="94234" y="574421"/>
                  </a:lnTo>
                  <a:lnTo>
                    <a:pt x="70485" y="583438"/>
                  </a:lnTo>
                  <a:cubicBezTo>
                    <a:pt x="0" y="397129"/>
                    <a:pt x="9271" y="197612"/>
                    <a:pt x="74803" y="19050"/>
                  </a:cubicBezTo>
                  <a:lnTo>
                    <a:pt x="81788" y="0"/>
                  </a:lnTo>
                  <a:lnTo>
                    <a:pt x="101854" y="2540"/>
                  </a:lnTo>
                  <a:cubicBezTo>
                    <a:pt x="580517" y="64770"/>
                    <a:pt x="1042162" y="334137"/>
                    <a:pt x="1214501" y="789686"/>
                  </a:cubicBezTo>
                  <a:close/>
                </a:path>
              </a:pathLst>
            </a:custGeom>
            <a:solidFill>
              <a:srgbClr val="8B1691"/>
            </a:solidFill>
          </p:spPr>
          <p:txBody>
            <a:bodyPr/>
            <a:lstStyle/>
            <a:p>
              <a:endParaRPr lang="en-CA" sz="900">
                <a:latin typeface="OpenDyslexic" pitchFamily="50" charset="0"/>
                <a:ea typeface="OpenDyslexic" pitchFamily="50" charset="0"/>
                <a:cs typeface="OpenDyslexic" pitchFamily="50" charset="0"/>
              </a:endParaRPr>
            </a:p>
          </p:txBody>
        </p:sp>
        <p:sp>
          <p:nvSpPr>
            <p:cNvPr id="43" name="Freeform 43">
              <a:extLst>
                <a:ext uri="{FF2B5EF4-FFF2-40B4-BE49-F238E27FC236}">
                  <a16:creationId xmlns:a16="http://schemas.microsoft.com/office/drawing/2014/main" id="{E2BCCAF6-286A-7B20-0AF8-F22AC1A1CF13}"/>
                </a:ext>
              </a:extLst>
            </p:cNvPr>
            <p:cNvSpPr/>
            <p:nvPr/>
          </p:nvSpPr>
          <p:spPr>
            <a:xfrm>
              <a:off x="2067179" y="1646428"/>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4" name="Freeform 44">
              <a:extLst>
                <a:ext uri="{FF2B5EF4-FFF2-40B4-BE49-F238E27FC236}">
                  <a16:creationId xmlns:a16="http://schemas.microsoft.com/office/drawing/2014/main" id="{639BE59B-95B3-5034-225C-DFF6B084BCEE}"/>
                </a:ext>
              </a:extLst>
            </p:cNvPr>
            <p:cNvSpPr/>
            <p:nvPr/>
          </p:nvSpPr>
          <p:spPr>
            <a:xfrm>
              <a:off x="2102485" y="1697736"/>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5" name="Freeform 45">
              <a:extLst>
                <a:ext uri="{FF2B5EF4-FFF2-40B4-BE49-F238E27FC236}">
                  <a16:creationId xmlns:a16="http://schemas.microsoft.com/office/drawing/2014/main" id="{6EB6FE76-B6C6-01DC-6152-6ED3DC6A65A8}"/>
                </a:ext>
              </a:extLst>
            </p:cNvPr>
            <p:cNvSpPr/>
            <p:nvPr/>
          </p:nvSpPr>
          <p:spPr>
            <a:xfrm>
              <a:off x="2019554" y="1691386"/>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6" name="Freeform 46">
              <a:extLst>
                <a:ext uri="{FF2B5EF4-FFF2-40B4-BE49-F238E27FC236}">
                  <a16:creationId xmlns:a16="http://schemas.microsoft.com/office/drawing/2014/main" id="{6D6BFAF2-364F-4134-3FB4-778A84F057A7}"/>
                </a:ext>
              </a:extLst>
            </p:cNvPr>
            <p:cNvSpPr/>
            <p:nvPr/>
          </p:nvSpPr>
          <p:spPr>
            <a:xfrm>
              <a:off x="3263392" y="1627632"/>
              <a:ext cx="22606" cy="26416"/>
            </a:xfrm>
            <a:custGeom>
              <a:avLst/>
              <a:gdLst/>
              <a:ahLst/>
              <a:cxnLst/>
              <a:rect l="l" t="t" r="r" b="b"/>
              <a:pathLst>
                <a:path w="22606" h="26416">
                  <a:moveTo>
                    <a:pt x="22606" y="13208"/>
                  </a:moveTo>
                  <a:cubicBezTo>
                    <a:pt x="22606" y="20574"/>
                    <a:pt x="17526" y="26416"/>
                    <a:pt x="11303" y="26416"/>
                  </a:cubicBezTo>
                  <a:cubicBezTo>
                    <a:pt x="5079" y="26416"/>
                    <a:pt x="0" y="20574"/>
                    <a:pt x="0" y="13208"/>
                  </a:cubicBezTo>
                  <a:cubicBezTo>
                    <a:pt x="0" y="5842"/>
                    <a:pt x="5079" y="0"/>
                    <a:pt x="11303" y="0"/>
                  </a:cubicBezTo>
                  <a:cubicBezTo>
                    <a:pt x="17526" y="0"/>
                    <a:pt x="22606" y="5842"/>
                    <a:pt x="22606"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7" name="Freeform 47">
              <a:extLst>
                <a:ext uri="{FF2B5EF4-FFF2-40B4-BE49-F238E27FC236}">
                  <a16:creationId xmlns:a16="http://schemas.microsoft.com/office/drawing/2014/main" id="{C8F6B99A-E53E-A027-6DE8-9A1047F29EF9}"/>
                </a:ext>
              </a:extLst>
            </p:cNvPr>
            <p:cNvSpPr/>
            <p:nvPr/>
          </p:nvSpPr>
          <p:spPr>
            <a:xfrm>
              <a:off x="3298697" y="1678813"/>
              <a:ext cx="22606" cy="26416"/>
            </a:xfrm>
            <a:custGeom>
              <a:avLst/>
              <a:gdLst/>
              <a:ahLst/>
              <a:cxnLst/>
              <a:rect l="l" t="t" r="r" b="b"/>
              <a:pathLst>
                <a:path w="22606" h="26416">
                  <a:moveTo>
                    <a:pt x="22607" y="13208"/>
                  </a:moveTo>
                  <a:cubicBezTo>
                    <a:pt x="22607" y="20574"/>
                    <a:pt x="17527" y="26416"/>
                    <a:pt x="11304" y="26416"/>
                  </a:cubicBezTo>
                  <a:cubicBezTo>
                    <a:pt x="5080" y="26416"/>
                    <a:pt x="0" y="20574"/>
                    <a:pt x="0" y="13208"/>
                  </a:cubicBezTo>
                  <a:cubicBezTo>
                    <a:pt x="0" y="5842"/>
                    <a:pt x="5080" y="0"/>
                    <a:pt x="11304" y="0"/>
                  </a:cubicBezTo>
                  <a:cubicBezTo>
                    <a:pt x="17527" y="0"/>
                    <a:pt x="22607" y="5842"/>
                    <a:pt x="22607"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8" name="Freeform 48">
              <a:extLst>
                <a:ext uri="{FF2B5EF4-FFF2-40B4-BE49-F238E27FC236}">
                  <a16:creationId xmlns:a16="http://schemas.microsoft.com/office/drawing/2014/main" id="{04A15CB7-D723-1CBB-2FCB-0FBF14DC76CF}"/>
                </a:ext>
              </a:extLst>
            </p:cNvPr>
            <p:cNvSpPr/>
            <p:nvPr/>
          </p:nvSpPr>
          <p:spPr>
            <a:xfrm>
              <a:off x="3215767" y="1672463"/>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49" name="Freeform 49">
              <a:extLst>
                <a:ext uri="{FF2B5EF4-FFF2-40B4-BE49-F238E27FC236}">
                  <a16:creationId xmlns:a16="http://schemas.microsoft.com/office/drawing/2014/main" id="{0318F024-1C3B-0BF3-B44F-752367EE16E0}"/>
                </a:ext>
              </a:extLst>
            </p:cNvPr>
            <p:cNvSpPr/>
            <p:nvPr/>
          </p:nvSpPr>
          <p:spPr>
            <a:xfrm>
              <a:off x="1343660" y="1477137"/>
              <a:ext cx="164211" cy="289052"/>
            </a:xfrm>
            <a:custGeom>
              <a:avLst/>
              <a:gdLst/>
              <a:ahLst/>
              <a:cxnLst/>
              <a:rect l="l" t="t" r="r" b="b"/>
              <a:pathLst>
                <a:path w="164211" h="289052">
                  <a:moveTo>
                    <a:pt x="65405" y="6731"/>
                  </a:moveTo>
                  <a:cubicBezTo>
                    <a:pt x="47625" y="18669"/>
                    <a:pt x="32766" y="36703"/>
                    <a:pt x="22606" y="55372"/>
                  </a:cubicBezTo>
                  <a:cubicBezTo>
                    <a:pt x="0" y="96647"/>
                    <a:pt x="7112" y="143510"/>
                    <a:pt x="30988" y="182499"/>
                  </a:cubicBezTo>
                  <a:cubicBezTo>
                    <a:pt x="56261" y="223647"/>
                    <a:pt x="93726" y="255905"/>
                    <a:pt x="132461" y="283972"/>
                  </a:cubicBezTo>
                  <a:cubicBezTo>
                    <a:pt x="139446" y="289052"/>
                    <a:pt x="164211" y="278130"/>
                    <a:pt x="158242" y="273812"/>
                  </a:cubicBezTo>
                  <a:cubicBezTo>
                    <a:pt x="106045" y="235839"/>
                    <a:pt x="43434" y="183134"/>
                    <a:pt x="36576" y="113919"/>
                  </a:cubicBezTo>
                  <a:cubicBezTo>
                    <a:pt x="33147" y="79502"/>
                    <a:pt x="47879" y="47244"/>
                    <a:pt x="71501" y="22860"/>
                  </a:cubicBezTo>
                  <a:cubicBezTo>
                    <a:pt x="75946" y="18288"/>
                    <a:pt x="81026" y="13589"/>
                    <a:pt x="87122" y="9525"/>
                  </a:cubicBezTo>
                  <a:cubicBezTo>
                    <a:pt x="92202" y="6096"/>
                    <a:pt x="89662" y="2667"/>
                    <a:pt x="84963" y="1524"/>
                  </a:cubicBezTo>
                  <a:cubicBezTo>
                    <a:pt x="78740" y="0"/>
                    <a:pt x="70485" y="3429"/>
                    <a:pt x="65405" y="6731"/>
                  </a:cubicBezTo>
                </a:path>
              </a:pathLst>
            </a:custGeom>
            <a:solidFill>
              <a:srgbClr val="080717"/>
            </a:solidFill>
          </p:spPr>
          <p:txBody>
            <a:bodyPr/>
            <a:lstStyle/>
            <a:p>
              <a:endParaRPr lang="en-CA" sz="900">
                <a:latin typeface="OpenDyslexic" pitchFamily="50" charset="0"/>
                <a:ea typeface="OpenDyslexic" pitchFamily="50" charset="0"/>
                <a:cs typeface="OpenDyslexic" pitchFamily="50" charset="0"/>
              </a:endParaRPr>
            </a:p>
          </p:txBody>
        </p:sp>
        <p:sp>
          <p:nvSpPr>
            <p:cNvPr id="50" name="Freeform 50">
              <a:extLst>
                <a:ext uri="{FF2B5EF4-FFF2-40B4-BE49-F238E27FC236}">
                  <a16:creationId xmlns:a16="http://schemas.microsoft.com/office/drawing/2014/main" id="{24A2113E-6A11-2B5F-D2D7-7E597333CB9F}"/>
                </a:ext>
              </a:extLst>
            </p:cNvPr>
            <p:cNvSpPr/>
            <p:nvPr/>
          </p:nvSpPr>
          <p:spPr>
            <a:xfrm>
              <a:off x="3443478" y="2998470"/>
              <a:ext cx="298704" cy="1288034"/>
            </a:xfrm>
            <a:custGeom>
              <a:avLst/>
              <a:gdLst/>
              <a:ahLst/>
              <a:cxnLst/>
              <a:rect l="l" t="t" r="r" b="b"/>
              <a:pathLst>
                <a:path w="298704" h="1288034">
                  <a:moveTo>
                    <a:pt x="8509" y="29591"/>
                  </a:moveTo>
                  <a:cubicBezTo>
                    <a:pt x="7874" y="28448"/>
                    <a:pt x="7112" y="26797"/>
                    <a:pt x="8890" y="30480"/>
                  </a:cubicBezTo>
                  <a:cubicBezTo>
                    <a:pt x="10668" y="34036"/>
                    <a:pt x="12319" y="37592"/>
                    <a:pt x="14097" y="41275"/>
                  </a:cubicBezTo>
                  <a:cubicBezTo>
                    <a:pt x="20574" y="54991"/>
                    <a:pt x="26797" y="68834"/>
                    <a:pt x="32766" y="82804"/>
                  </a:cubicBezTo>
                  <a:cubicBezTo>
                    <a:pt x="55245" y="135001"/>
                    <a:pt x="75438" y="188214"/>
                    <a:pt x="93980" y="241808"/>
                  </a:cubicBezTo>
                  <a:cubicBezTo>
                    <a:pt x="158623" y="429006"/>
                    <a:pt x="203327" y="623189"/>
                    <a:pt x="230505" y="819277"/>
                  </a:cubicBezTo>
                  <a:cubicBezTo>
                    <a:pt x="251079" y="968375"/>
                    <a:pt x="261112" y="1118870"/>
                    <a:pt x="260604" y="1269492"/>
                  </a:cubicBezTo>
                  <a:cubicBezTo>
                    <a:pt x="260477" y="1288034"/>
                    <a:pt x="297688" y="1282065"/>
                    <a:pt x="297815" y="1266317"/>
                  </a:cubicBezTo>
                  <a:cubicBezTo>
                    <a:pt x="298704" y="1015111"/>
                    <a:pt x="270764" y="763652"/>
                    <a:pt x="213360" y="519049"/>
                  </a:cubicBezTo>
                  <a:cubicBezTo>
                    <a:pt x="178689" y="371475"/>
                    <a:pt x="134112" y="225298"/>
                    <a:pt x="75057" y="85598"/>
                  </a:cubicBezTo>
                  <a:cubicBezTo>
                    <a:pt x="64770" y="61341"/>
                    <a:pt x="54356" y="37211"/>
                    <a:pt x="42291" y="13716"/>
                  </a:cubicBezTo>
                  <a:cubicBezTo>
                    <a:pt x="35306" y="0"/>
                    <a:pt x="0" y="12954"/>
                    <a:pt x="8509" y="29591"/>
                  </a:cubicBezTo>
                </a:path>
              </a:pathLst>
            </a:custGeom>
            <a:solidFill>
              <a:srgbClr val="000000"/>
            </a:solidFill>
          </p:spPr>
          <p:txBody>
            <a:bodyPr/>
            <a:lstStyle/>
            <a:p>
              <a:endParaRPr lang="en-CA" sz="900">
                <a:latin typeface="OpenDyslexic" pitchFamily="50" charset="0"/>
                <a:ea typeface="OpenDyslexic" pitchFamily="50" charset="0"/>
                <a:cs typeface="OpenDyslexic" pitchFamily="50" charset="0"/>
              </a:endParaRPr>
            </a:p>
          </p:txBody>
        </p:sp>
      </p:grpSp>
      <p:sp>
        <p:nvSpPr>
          <p:cNvPr id="51" name="Freeform 55">
            <a:extLst>
              <a:ext uri="{FF2B5EF4-FFF2-40B4-BE49-F238E27FC236}">
                <a16:creationId xmlns:a16="http://schemas.microsoft.com/office/drawing/2014/main" id="{8AB6E6FF-E13E-3654-0A37-795702CBE8A9}"/>
              </a:ext>
            </a:extLst>
          </p:cNvPr>
          <p:cNvSpPr>
            <a:spLocks noChangeAspect="1"/>
          </p:cNvSpPr>
          <p:nvPr/>
        </p:nvSpPr>
        <p:spPr>
          <a:xfrm>
            <a:off x="2969850" y="3873721"/>
            <a:ext cx="1078950" cy="1328399"/>
          </a:xfrm>
          <a:custGeom>
            <a:avLst/>
            <a:gdLst/>
            <a:ahLst/>
            <a:cxnLst/>
            <a:rect l="l" t="t" r="r" b="b"/>
            <a:pathLst>
              <a:path w="3027247" h="3727133">
                <a:moveTo>
                  <a:pt x="0" y="0"/>
                </a:moveTo>
                <a:lnTo>
                  <a:pt x="3027246" y="0"/>
                </a:lnTo>
                <a:lnTo>
                  <a:pt x="3027246" y="3727132"/>
                </a:lnTo>
                <a:lnTo>
                  <a:pt x="0" y="3727132"/>
                </a:lnTo>
                <a:lnTo>
                  <a:pt x="0" y="0"/>
                </a:lnTo>
                <a:close/>
              </a:path>
            </a:pathLst>
          </a:custGeom>
          <a:blipFill>
            <a:blip r:embed="rId6"/>
            <a:stretch>
              <a:fillRect/>
            </a:stretch>
          </a:blipFill>
        </p:spPr>
        <p:txBody>
          <a:bodyPr/>
          <a:lstStyle/>
          <a:p>
            <a:endParaRPr lang="en-CA" sz="900">
              <a:latin typeface="OpenDyslexic" pitchFamily="50" charset="0"/>
              <a:ea typeface="OpenDyslexic" pitchFamily="50" charset="0"/>
              <a:cs typeface="OpenDyslexic" pitchFamily="50" charset="0"/>
            </a:endParaRPr>
          </a:p>
        </p:txBody>
      </p:sp>
      <p:sp>
        <p:nvSpPr>
          <p:cNvPr id="52" name="Freeform 57">
            <a:extLst>
              <a:ext uri="{FF2B5EF4-FFF2-40B4-BE49-F238E27FC236}">
                <a16:creationId xmlns:a16="http://schemas.microsoft.com/office/drawing/2014/main" id="{106133AF-C0BA-4B33-47B0-B883EFBAE20F}"/>
              </a:ext>
            </a:extLst>
          </p:cNvPr>
          <p:cNvSpPr>
            <a:spLocks noChangeAspect="1"/>
          </p:cNvSpPr>
          <p:nvPr/>
        </p:nvSpPr>
        <p:spPr>
          <a:xfrm>
            <a:off x="4013985" y="3956547"/>
            <a:ext cx="981730" cy="1207946"/>
          </a:xfrm>
          <a:custGeom>
            <a:avLst/>
            <a:gdLst/>
            <a:ahLst/>
            <a:cxnLst/>
            <a:rect l="l" t="t" r="r" b="b"/>
            <a:pathLst>
              <a:path w="2617947" h="3221189">
                <a:moveTo>
                  <a:pt x="0" y="0"/>
                </a:moveTo>
                <a:lnTo>
                  <a:pt x="2617946" y="0"/>
                </a:lnTo>
                <a:lnTo>
                  <a:pt x="2617946" y="3221189"/>
                </a:lnTo>
                <a:lnTo>
                  <a:pt x="0" y="32211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CA" sz="900">
              <a:latin typeface="OpenDyslexic" pitchFamily="50" charset="0"/>
              <a:ea typeface="OpenDyslexic" pitchFamily="50" charset="0"/>
              <a:cs typeface="OpenDyslexic" pitchFamily="50" charset="0"/>
            </a:endParaRPr>
          </a:p>
        </p:txBody>
      </p:sp>
      <p:grpSp>
        <p:nvGrpSpPr>
          <p:cNvPr id="6" name="Group 5">
            <a:extLst>
              <a:ext uri="{FF2B5EF4-FFF2-40B4-BE49-F238E27FC236}">
                <a16:creationId xmlns:a16="http://schemas.microsoft.com/office/drawing/2014/main" id="{B659F4C2-8776-C930-CC70-6B00D2261528}"/>
              </a:ext>
            </a:extLst>
          </p:cNvPr>
          <p:cNvGrpSpPr/>
          <p:nvPr/>
        </p:nvGrpSpPr>
        <p:grpSpPr>
          <a:xfrm>
            <a:off x="7708364" y="3894333"/>
            <a:ext cx="1102756" cy="1104083"/>
            <a:chOff x="0" y="0"/>
            <a:chExt cx="372582" cy="373030"/>
          </a:xfrm>
        </p:grpSpPr>
        <p:sp>
          <p:nvSpPr>
            <p:cNvPr id="8" name="Freeform 59">
              <a:extLst>
                <a:ext uri="{FF2B5EF4-FFF2-40B4-BE49-F238E27FC236}">
                  <a16:creationId xmlns:a16="http://schemas.microsoft.com/office/drawing/2014/main" id="{9B24939E-CEE6-6C6A-1295-F8DD44619105}"/>
                </a:ext>
              </a:extLst>
            </p:cNvPr>
            <p:cNvSpPr/>
            <p:nvPr/>
          </p:nvSpPr>
          <p:spPr>
            <a:xfrm>
              <a:off x="0" y="0"/>
              <a:ext cx="372582" cy="373030"/>
            </a:xfrm>
            <a:custGeom>
              <a:avLst/>
              <a:gdLst/>
              <a:ahLst/>
              <a:cxnLst/>
              <a:rect l="l" t="t" r="r" b="b"/>
              <a:pathLst>
                <a:path w="372582" h="373030">
                  <a:moveTo>
                    <a:pt x="168492" y="0"/>
                  </a:moveTo>
                  <a:lnTo>
                    <a:pt x="204089" y="0"/>
                  </a:lnTo>
                  <a:cubicBezTo>
                    <a:pt x="248776" y="0"/>
                    <a:pt x="291633" y="17752"/>
                    <a:pt x="323231" y="49350"/>
                  </a:cubicBezTo>
                  <a:cubicBezTo>
                    <a:pt x="354830" y="80949"/>
                    <a:pt x="372582" y="123805"/>
                    <a:pt x="372582" y="168492"/>
                  </a:cubicBezTo>
                  <a:lnTo>
                    <a:pt x="372582" y="204538"/>
                  </a:lnTo>
                  <a:cubicBezTo>
                    <a:pt x="372582" y="297593"/>
                    <a:pt x="297145" y="373030"/>
                    <a:pt x="204089" y="373030"/>
                  </a:cubicBezTo>
                  <a:lnTo>
                    <a:pt x="168492" y="373030"/>
                  </a:lnTo>
                  <a:cubicBezTo>
                    <a:pt x="123805" y="373030"/>
                    <a:pt x="80949" y="355278"/>
                    <a:pt x="49350" y="323680"/>
                  </a:cubicBezTo>
                  <a:cubicBezTo>
                    <a:pt x="17752" y="292081"/>
                    <a:pt x="0" y="249225"/>
                    <a:pt x="0" y="204538"/>
                  </a:cubicBezTo>
                  <a:lnTo>
                    <a:pt x="0" y="168492"/>
                  </a:lnTo>
                  <a:cubicBezTo>
                    <a:pt x="0" y="123805"/>
                    <a:pt x="17752" y="80949"/>
                    <a:pt x="49350" y="49350"/>
                  </a:cubicBezTo>
                  <a:cubicBezTo>
                    <a:pt x="80949" y="17752"/>
                    <a:pt x="123805" y="0"/>
                    <a:pt x="168492" y="0"/>
                  </a:cubicBezTo>
                  <a:close/>
                </a:path>
              </a:pathLst>
            </a:custGeom>
            <a:solidFill>
              <a:srgbClr val="FCD016"/>
            </a:solidFill>
          </p:spPr>
          <p:txBody>
            <a:bodyPr/>
            <a:lstStyle/>
            <a:p>
              <a:endParaRPr lang="en-CA" sz="900">
                <a:latin typeface="OpenDyslexic" pitchFamily="50" charset="0"/>
                <a:ea typeface="OpenDyslexic" pitchFamily="50" charset="0"/>
                <a:cs typeface="OpenDyslexic" pitchFamily="50" charset="0"/>
              </a:endParaRPr>
            </a:p>
          </p:txBody>
        </p:sp>
        <p:sp>
          <p:nvSpPr>
            <p:cNvPr id="9" name="TextBox 60">
              <a:extLst>
                <a:ext uri="{FF2B5EF4-FFF2-40B4-BE49-F238E27FC236}">
                  <a16:creationId xmlns:a16="http://schemas.microsoft.com/office/drawing/2014/main" id="{7EA44BB8-67E4-BC4A-79BE-83F1CFF67473}"/>
                </a:ext>
              </a:extLst>
            </p:cNvPr>
            <p:cNvSpPr txBox="1"/>
            <p:nvPr/>
          </p:nvSpPr>
          <p:spPr>
            <a:xfrm>
              <a:off x="0" y="66675"/>
              <a:ext cx="372582" cy="306355"/>
            </a:xfrm>
            <a:prstGeom prst="rect">
              <a:avLst/>
            </a:prstGeom>
          </p:spPr>
          <p:txBody>
            <a:bodyPr lIns="38100" tIns="38100" rIns="38100" bIns="381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06"/>
                </a:lnSpc>
              </a:pPr>
              <a:r>
                <a:rPr lang="en-US" sz="1600">
                  <a:solidFill>
                    <a:srgbClr val="2123A1"/>
                  </a:solidFill>
                  <a:latin typeface="OpenDyslexic" pitchFamily="50" charset="0"/>
                  <a:ea typeface="OpenDyslexic" pitchFamily="50" charset="0"/>
                  <a:cs typeface="OpenDyslexic" pitchFamily="50" charset="0"/>
                  <a:sym typeface="Canva Sans"/>
                </a:rPr>
                <a:t>10 mins</a:t>
              </a:r>
            </a:p>
          </p:txBody>
        </p:sp>
      </p:grpSp>
    </p:spTree>
    <p:extLst>
      <p:ext uri="{BB962C8B-B14F-4D97-AF65-F5344CB8AC3E}">
        <p14:creationId xmlns:p14="http://schemas.microsoft.com/office/powerpoint/2010/main" val="2173984661"/>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CBDAB7-83A0-E3A2-BC96-5488E0A48A61}"/>
              </a:ext>
            </a:extLst>
          </p:cNvPr>
          <p:cNvSpPr>
            <a:spLocks noGrp="1"/>
          </p:cNvSpPr>
          <p:nvPr>
            <p:ph idx="1"/>
          </p:nvPr>
        </p:nvSpPr>
        <p:spPr>
          <a:xfrm>
            <a:off x="628650" y="1369219"/>
            <a:ext cx="4761497" cy="3263504"/>
          </a:xfrm>
        </p:spPr>
        <p:txBody>
          <a:bodyPr/>
          <a:lstStyle/>
          <a:p>
            <a:pPr marL="0" indent="0">
              <a:buNone/>
            </a:pPr>
            <a:r>
              <a:rPr lang="en-CA" sz="2400" b="1">
                <a:latin typeface="OpenDyslexic" pitchFamily="50" charset="0"/>
                <a:ea typeface="OpenDyslexic" pitchFamily="50" charset="0"/>
                <a:cs typeface="OpenDyslexic" pitchFamily="50" charset="0"/>
              </a:rPr>
              <a:t>Group</a:t>
            </a:r>
          </a:p>
          <a:p>
            <a:pPr marL="0" indent="0">
              <a:buNone/>
            </a:pPr>
            <a:endParaRPr lang="en-US" sz="900" b="1" i="1" kern="1200">
              <a:solidFill>
                <a:prstClr val="black"/>
              </a:solidFill>
              <a:latin typeface="OpenDyslexic" pitchFamily="50" charset="0"/>
              <a:ea typeface="OpenDyslexic" pitchFamily="50" charset="0"/>
              <a:cs typeface="OpenDyslexic" pitchFamily="50" charset="0"/>
            </a:endParaRPr>
          </a:p>
          <a:p>
            <a:pPr marL="0" indent="0">
              <a:buNone/>
            </a:pPr>
            <a:r>
              <a:rPr lang="en-US" sz="900" b="1" i="1" kern="1200">
                <a:solidFill>
                  <a:prstClr val="black"/>
                </a:solidFill>
                <a:latin typeface="OpenDyslexic" pitchFamily="50" charset="0"/>
                <a:ea typeface="OpenDyslexic" pitchFamily="50" charset="0"/>
                <a:cs typeface="OpenDyslexic" pitchFamily="50" charset="0"/>
              </a:rPr>
              <a:t>Instructions</a:t>
            </a:r>
          </a:p>
          <a:p>
            <a:pPr marL="0" indent="0">
              <a:buNone/>
            </a:pPr>
            <a:endParaRPr lang="en-CA" sz="900" b="1">
              <a:latin typeface="OpenDyslexic" pitchFamily="50" charset="0"/>
              <a:ea typeface="OpenDyslexic" pitchFamily="50" charset="0"/>
              <a:cs typeface="OpenDyslexic" pitchFamily="50" charset="0"/>
            </a:endParaRPr>
          </a:p>
          <a:p>
            <a:pPr marL="362426" lvl="1" indent="-257175" algn="just">
              <a:lnSpc>
                <a:spcPct val="100000"/>
              </a:lnSpc>
              <a:buFont typeface="+mj-lt"/>
              <a:buAutoNum type="arabicPeriod"/>
            </a:pPr>
            <a:r>
              <a:rPr lang="en-US" sz="900" b="1">
                <a:solidFill>
                  <a:srgbClr val="1800AD"/>
                </a:solidFill>
                <a:latin typeface="OpenDyslexic" pitchFamily="50" charset="0"/>
                <a:ea typeface="OpenDyslexic" pitchFamily="50" charset="0"/>
                <a:cs typeface="OpenDyslexic" pitchFamily="50" charset="0"/>
                <a:sym typeface="Canva Sans Bold"/>
              </a:rPr>
              <a:t>Join others working on the same profile as you. </a:t>
            </a:r>
          </a:p>
          <a:p>
            <a:pPr marL="362426" lvl="1" indent="-257175" algn="just">
              <a:lnSpc>
                <a:spcPct val="100000"/>
              </a:lnSpc>
              <a:buFont typeface="+mj-lt"/>
              <a:buAutoNum type="arabicPeriod"/>
            </a:pPr>
            <a:r>
              <a:rPr lang="en-US" sz="900" b="1">
                <a:solidFill>
                  <a:srgbClr val="1800AD"/>
                </a:solidFill>
                <a:latin typeface="OpenDyslexic" pitchFamily="50" charset="0"/>
                <a:ea typeface="OpenDyslexic" pitchFamily="50" charset="0"/>
                <a:cs typeface="OpenDyslexic" pitchFamily="50" charset="0"/>
                <a:sym typeface="Canva Sans Bold"/>
              </a:rPr>
              <a:t>Choose one person to be the profile presenter.</a:t>
            </a:r>
          </a:p>
          <a:p>
            <a:pPr marL="362426" lvl="1" indent="-257175" algn="just">
              <a:lnSpc>
                <a:spcPct val="100000"/>
              </a:lnSpc>
              <a:buFont typeface="+mj-lt"/>
              <a:buAutoNum type="arabicPeriod"/>
            </a:pPr>
            <a:r>
              <a:rPr lang="en-US" sz="900" b="1">
                <a:solidFill>
                  <a:srgbClr val="1800AD"/>
                </a:solidFill>
                <a:latin typeface="OpenDyslexic" pitchFamily="50" charset="0"/>
                <a:ea typeface="OpenDyslexic" pitchFamily="50" charset="0"/>
                <a:cs typeface="OpenDyslexic" pitchFamily="50" charset="0"/>
                <a:sym typeface="Canva Sans Bold"/>
              </a:rPr>
              <a:t>Discuss your first impressions of the student's story.</a:t>
            </a:r>
          </a:p>
          <a:p>
            <a:pPr marL="362426" lvl="1" indent="-257175" algn="just">
              <a:lnSpc>
                <a:spcPct val="100000"/>
              </a:lnSpc>
              <a:buFont typeface="+mj-lt"/>
              <a:buAutoNum type="arabicPeriod"/>
            </a:pPr>
            <a:r>
              <a:rPr lang="en-US" sz="900" b="1">
                <a:solidFill>
                  <a:srgbClr val="1800AD"/>
                </a:solidFill>
                <a:latin typeface="OpenDyslexic" pitchFamily="50" charset="0"/>
                <a:ea typeface="OpenDyslexic" pitchFamily="50" charset="0"/>
                <a:cs typeface="OpenDyslexic" pitchFamily="50" charset="0"/>
                <a:sym typeface="Canva Sans Bold"/>
              </a:rPr>
              <a:t>Merge your worksheets to complete the student profile.</a:t>
            </a:r>
            <a:endParaRPr lang="en-CA" sz="900">
              <a:latin typeface="OpenDyslexic" pitchFamily="50" charset="0"/>
              <a:ea typeface="OpenDyslexic" pitchFamily="50" charset="0"/>
              <a:cs typeface="OpenDyslexic" pitchFamily="50" charset="0"/>
            </a:endParaRPr>
          </a:p>
        </p:txBody>
      </p:sp>
      <p:pic>
        <p:nvPicPr>
          <p:cNvPr id="4" name="Picture 3" descr="A white sheet of paper with blue text&#10;&#10;AI-generated content may be incorrect.">
            <a:extLst>
              <a:ext uri="{FF2B5EF4-FFF2-40B4-BE49-F238E27FC236}">
                <a16:creationId xmlns:a16="http://schemas.microsoft.com/office/drawing/2014/main" id="{C20BA18A-4240-302B-244D-D1293514A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2972" y="219076"/>
            <a:ext cx="3287961" cy="4650581"/>
          </a:xfrm>
          <a:prstGeom prst="rect">
            <a:avLst/>
          </a:prstGeom>
        </p:spPr>
      </p:pic>
      <p:grpSp>
        <p:nvGrpSpPr>
          <p:cNvPr id="6" name="Group 5">
            <a:extLst>
              <a:ext uri="{FF2B5EF4-FFF2-40B4-BE49-F238E27FC236}">
                <a16:creationId xmlns:a16="http://schemas.microsoft.com/office/drawing/2014/main" id="{4B6BBDF0-7D96-D5E8-DBA9-CF81FB4E70E5}"/>
              </a:ext>
            </a:extLst>
          </p:cNvPr>
          <p:cNvGrpSpPr/>
          <p:nvPr/>
        </p:nvGrpSpPr>
        <p:grpSpPr>
          <a:xfrm>
            <a:off x="7618263" y="3765574"/>
            <a:ext cx="1102756" cy="1104083"/>
            <a:chOff x="0" y="0"/>
            <a:chExt cx="372582" cy="373030"/>
          </a:xfrm>
        </p:grpSpPr>
        <p:sp>
          <p:nvSpPr>
            <p:cNvPr id="7" name="Freeform 59">
              <a:extLst>
                <a:ext uri="{FF2B5EF4-FFF2-40B4-BE49-F238E27FC236}">
                  <a16:creationId xmlns:a16="http://schemas.microsoft.com/office/drawing/2014/main" id="{5521520C-E0C9-4F41-6258-A3B8E9780D00}"/>
                </a:ext>
              </a:extLst>
            </p:cNvPr>
            <p:cNvSpPr/>
            <p:nvPr/>
          </p:nvSpPr>
          <p:spPr>
            <a:xfrm>
              <a:off x="0" y="0"/>
              <a:ext cx="372582" cy="373030"/>
            </a:xfrm>
            <a:custGeom>
              <a:avLst/>
              <a:gdLst/>
              <a:ahLst/>
              <a:cxnLst/>
              <a:rect l="l" t="t" r="r" b="b"/>
              <a:pathLst>
                <a:path w="372582" h="373030">
                  <a:moveTo>
                    <a:pt x="168492" y="0"/>
                  </a:moveTo>
                  <a:lnTo>
                    <a:pt x="204089" y="0"/>
                  </a:lnTo>
                  <a:cubicBezTo>
                    <a:pt x="248776" y="0"/>
                    <a:pt x="291633" y="17752"/>
                    <a:pt x="323231" y="49350"/>
                  </a:cubicBezTo>
                  <a:cubicBezTo>
                    <a:pt x="354830" y="80949"/>
                    <a:pt x="372582" y="123805"/>
                    <a:pt x="372582" y="168492"/>
                  </a:cubicBezTo>
                  <a:lnTo>
                    <a:pt x="372582" y="204538"/>
                  </a:lnTo>
                  <a:cubicBezTo>
                    <a:pt x="372582" y="297593"/>
                    <a:pt x="297145" y="373030"/>
                    <a:pt x="204089" y="373030"/>
                  </a:cubicBezTo>
                  <a:lnTo>
                    <a:pt x="168492" y="373030"/>
                  </a:lnTo>
                  <a:cubicBezTo>
                    <a:pt x="123805" y="373030"/>
                    <a:pt x="80949" y="355278"/>
                    <a:pt x="49350" y="323680"/>
                  </a:cubicBezTo>
                  <a:cubicBezTo>
                    <a:pt x="17752" y="292081"/>
                    <a:pt x="0" y="249225"/>
                    <a:pt x="0" y="204538"/>
                  </a:cubicBezTo>
                  <a:lnTo>
                    <a:pt x="0" y="168492"/>
                  </a:lnTo>
                  <a:cubicBezTo>
                    <a:pt x="0" y="123805"/>
                    <a:pt x="17752" y="80949"/>
                    <a:pt x="49350" y="49350"/>
                  </a:cubicBezTo>
                  <a:cubicBezTo>
                    <a:pt x="80949" y="17752"/>
                    <a:pt x="123805" y="0"/>
                    <a:pt x="168492" y="0"/>
                  </a:cubicBezTo>
                  <a:close/>
                </a:path>
              </a:pathLst>
            </a:custGeom>
            <a:solidFill>
              <a:srgbClr val="FCD016"/>
            </a:solidFill>
          </p:spPr>
          <p:txBody>
            <a:bodyPr/>
            <a:lstStyle/>
            <a:p>
              <a:endParaRPr lang="en-CA" sz="1050">
                <a:latin typeface="OpenDyslexic" pitchFamily="50" charset="0"/>
                <a:ea typeface="OpenDyslexic" pitchFamily="50" charset="0"/>
                <a:cs typeface="OpenDyslexic" pitchFamily="50" charset="0"/>
              </a:endParaRPr>
            </a:p>
          </p:txBody>
        </p:sp>
        <p:sp>
          <p:nvSpPr>
            <p:cNvPr id="8" name="TextBox 60">
              <a:extLst>
                <a:ext uri="{FF2B5EF4-FFF2-40B4-BE49-F238E27FC236}">
                  <a16:creationId xmlns:a16="http://schemas.microsoft.com/office/drawing/2014/main" id="{3C6ECB2A-3296-EF93-78FF-6B33A34540A1}"/>
                </a:ext>
              </a:extLst>
            </p:cNvPr>
            <p:cNvSpPr txBox="1"/>
            <p:nvPr/>
          </p:nvSpPr>
          <p:spPr>
            <a:xfrm>
              <a:off x="0" y="66675"/>
              <a:ext cx="372582" cy="306355"/>
            </a:xfrm>
            <a:prstGeom prst="rect">
              <a:avLst/>
            </a:prstGeom>
          </p:spPr>
          <p:txBody>
            <a:bodyPr lIns="38100" tIns="38100" rIns="38100" bIns="381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06"/>
                </a:lnSpc>
              </a:pPr>
              <a:r>
                <a:rPr lang="en-US" sz="1875">
                  <a:solidFill>
                    <a:srgbClr val="2123A1"/>
                  </a:solidFill>
                  <a:latin typeface="OpenDyslexic" pitchFamily="50" charset="0"/>
                  <a:ea typeface="OpenDyslexic" pitchFamily="50" charset="0"/>
                  <a:cs typeface="OpenDyslexic" pitchFamily="50" charset="0"/>
                  <a:sym typeface="Canva Sans"/>
                </a:rPr>
                <a:t>10</a:t>
              </a:r>
            </a:p>
            <a:p>
              <a:pPr algn="ctr">
                <a:lnSpc>
                  <a:spcPts val="1706"/>
                </a:lnSpc>
              </a:pPr>
              <a:r>
                <a:rPr lang="en-US" sz="1875">
                  <a:solidFill>
                    <a:srgbClr val="2123A1"/>
                  </a:solidFill>
                  <a:latin typeface="OpenDyslexic" pitchFamily="50" charset="0"/>
                  <a:ea typeface="OpenDyslexic" pitchFamily="50" charset="0"/>
                  <a:cs typeface="OpenDyslexic" pitchFamily="50" charset="0"/>
                  <a:sym typeface="Canva Sans"/>
                </a:rPr>
                <a:t> mins</a:t>
              </a:r>
            </a:p>
          </p:txBody>
        </p:sp>
      </p:grpSp>
    </p:spTree>
    <p:extLst>
      <p:ext uri="{BB962C8B-B14F-4D97-AF65-F5344CB8AC3E}">
        <p14:creationId xmlns:p14="http://schemas.microsoft.com/office/powerpoint/2010/main" val="2068514362"/>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5690E4E-8870-2E40-9AE1-B21A901FE8FD}"/>
              </a:ext>
            </a:extLst>
          </p:cNvPr>
          <p:cNvSpPr txBox="1">
            <a:spLocks/>
          </p:cNvSpPr>
          <p:nvPr/>
        </p:nvSpPr>
        <p:spPr>
          <a:xfrm>
            <a:off x="515594" y="1242274"/>
            <a:ext cx="6472343" cy="32635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400" b="1" dirty="0">
                <a:latin typeface="OpenDyslexic" pitchFamily="50" charset="0"/>
                <a:ea typeface="OpenDyslexic" pitchFamily="50" charset="0"/>
                <a:cs typeface="OpenDyslexic" pitchFamily="50" charset="0"/>
              </a:rPr>
              <a:t>Share</a:t>
            </a:r>
          </a:p>
          <a:p>
            <a:pPr marL="0" indent="0">
              <a:buNone/>
            </a:pPr>
            <a:endParaRPr lang="en-US" sz="1000" b="1" i="1" dirty="0">
              <a:solidFill>
                <a:prstClr val="black"/>
              </a:solidFill>
              <a:latin typeface="OpenDyslexic" pitchFamily="50" charset="0"/>
              <a:ea typeface="OpenDyslexic" pitchFamily="50" charset="0"/>
              <a:cs typeface="OpenDyslexic" pitchFamily="50" charset="0"/>
            </a:endParaRPr>
          </a:p>
          <a:p>
            <a:pPr marL="0" indent="0">
              <a:buNone/>
            </a:pPr>
            <a:r>
              <a:rPr lang="en-US" sz="1000" b="1" i="1" dirty="0">
                <a:solidFill>
                  <a:prstClr val="black"/>
                </a:solidFill>
                <a:latin typeface="OpenDyslexic" pitchFamily="50" charset="0"/>
                <a:ea typeface="OpenDyslexic" pitchFamily="50" charset="0"/>
                <a:cs typeface="OpenDyslexic" pitchFamily="50" charset="0"/>
              </a:rPr>
              <a:t>Instructions</a:t>
            </a:r>
            <a:endParaRPr lang="en-CA" sz="1000" b="1" dirty="0">
              <a:latin typeface="OpenDyslexic" pitchFamily="50" charset="0"/>
              <a:ea typeface="OpenDyslexic" pitchFamily="50" charset="0"/>
              <a:cs typeface="OpenDyslexic" pitchFamily="50" charset="0"/>
            </a:endParaRPr>
          </a:p>
          <a:p>
            <a:pPr marL="105251" lvl="1" indent="0" algn="just">
              <a:lnSpc>
                <a:spcPct val="100000"/>
              </a:lnSpc>
              <a:buNone/>
            </a:pPr>
            <a:r>
              <a:rPr lang="en-US" sz="1200" b="1" dirty="0">
                <a:solidFill>
                  <a:srgbClr val="1800AD"/>
                </a:solidFill>
                <a:latin typeface="OpenDyslexic" pitchFamily="50" charset="0"/>
                <a:ea typeface="OpenDyslexic" pitchFamily="50" charset="0"/>
                <a:cs typeface="OpenDyslexic" pitchFamily="50" charset="0"/>
                <a:sym typeface="Canva Sans Bold"/>
              </a:rPr>
              <a:t>The presenter of every group has 2 minutes to </a:t>
            </a:r>
          </a:p>
          <a:p>
            <a:pPr marL="819626" lvl="2" indent="-257175" algn="just">
              <a:lnSpc>
                <a:spcPct val="100000"/>
              </a:lnSpc>
              <a:buFont typeface="+mj-lt"/>
              <a:buAutoNum type="arabicPeriod"/>
            </a:pPr>
            <a:r>
              <a:rPr lang="en-US" sz="1200" b="1" dirty="0">
                <a:solidFill>
                  <a:srgbClr val="1800AD"/>
                </a:solidFill>
                <a:latin typeface="OpenDyslexic" pitchFamily="50" charset="0"/>
                <a:ea typeface="OpenDyslexic" pitchFamily="50" charset="0"/>
                <a:cs typeface="OpenDyslexic" pitchFamily="50" charset="0"/>
                <a:sym typeface="Canva Sans Bold"/>
              </a:rPr>
              <a:t>tell the story </a:t>
            </a:r>
          </a:p>
          <a:p>
            <a:pPr marL="819626" lvl="2" indent="-257175" algn="just">
              <a:lnSpc>
                <a:spcPct val="100000"/>
              </a:lnSpc>
              <a:buFont typeface="+mj-lt"/>
              <a:buAutoNum type="arabicPeriod"/>
            </a:pPr>
            <a:r>
              <a:rPr lang="en-US" sz="1200" b="1" dirty="0">
                <a:solidFill>
                  <a:srgbClr val="1800AD"/>
                </a:solidFill>
                <a:latin typeface="OpenDyslexic" pitchFamily="50" charset="0"/>
                <a:ea typeface="OpenDyslexic" pitchFamily="50" charset="0"/>
                <a:cs typeface="OpenDyslexic" pitchFamily="50" charset="0"/>
                <a:sym typeface="Canva Sans Bold"/>
              </a:rPr>
              <a:t>present their student profile.</a:t>
            </a:r>
            <a:endParaRPr lang="en-CA" sz="1200" dirty="0">
              <a:latin typeface="OpenDyslexic" pitchFamily="50" charset="0"/>
              <a:ea typeface="OpenDyslexic" pitchFamily="50" charset="0"/>
              <a:cs typeface="OpenDyslexic" pitchFamily="50" charset="0"/>
            </a:endParaRPr>
          </a:p>
        </p:txBody>
      </p:sp>
      <p:grpSp>
        <p:nvGrpSpPr>
          <p:cNvPr id="6" name="Group 5">
            <a:extLst>
              <a:ext uri="{FF2B5EF4-FFF2-40B4-BE49-F238E27FC236}">
                <a16:creationId xmlns:a16="http://schemas.microsoft.com/office/drawing/2014/main" id="{306B650D-E938-CE6A-1D22-4AEB7CDA5E0D}"/>
              </a:ext>
            </a:extLst>
          </p:cNvPr>
          <p:cNvGrpSpPr/>
          <p:nvPr/>
        </p:nvGrpSpPr>
        <p:grpSpPr>
          <a:xfrm>
            <a:off x="7618263" y="3765574"/>
            <a:ext cx="1102756" cy="1104083"/>
            <a:chOff x="0" y="0"/>
            <a:chExt cx="372582" cy="373030"/>
          </a:xfrm>
        </p:grpSpPr>
        <p:sp>
          <p:nvSpPr>
            <p:cNvPr id="7" name="Freeform 59">
              <a:extLst>
                <a:ext uri="{FF2B5EF4-FFF2-40B4-BE49-F238E27FC236}">
                  <a16:creationId xmlns:a16="http://schemas.microsoft.com/office/drawing/2014/main" id="{CBF03837-62C2-677C-94C8-05F686CE780D}"/>
                </a:ext>
              </a:extLst>
            </p:cNvPr>
            <p:cNvSpPr/>
            <p:nvPr/>
          </p:nvSpPr>
          <p:spPr>
            <a:xfrm>
              <a:off x="0" y="0"/>
              <a:ext cx="372582" cy="373030"/>
            </a:xfrm>
            <a:custGeom>
              <a:avLst/>
              <a:gdLst/>
              <a:ahLst/>
              <a:cxnLst/>
              <a:rect l="l" t="t" r="r" b="b"/>
              <a:pathLst>
                <a:path w="372582" h="373030">
                  <a:moveTo>
                    <a:pt x="168492" y="0"/>
                  </a:moveTo>
                  <a:lnTo>
                    <a:pt x="204089" y="0"/>
                  </a:lnTo>
                  <a:cubicBezTo>
                    <a:pt x="248776" y="0"/>
                    <a:pt x="291633" y="17752"/>
                    <a:pt x="323231" y="49350"/>
                  </a:cubicBezTo>
                  <a:cubicBezTo>
                    <a:pt x="354830" y="80949"/>
                    <a:pt x="372582" y="123805"/>
                    <a:pt x="372582" y="168492"/>
                  </a:cubicBezTo>
                  <a:lnTo>
                    <a:pt x="372582" y="204538"/>
                  </a:lnTo>
                  <a:cubicBezTo>
                    <a:pt x="372582" y="297593"/>
                    <a:pt x="297145" y="373030"/>
                    <a:pt x="204089" y="373030"/>
                  </a:cubicBezTo>
                  <a:lnTo>
                    <a:pt x="168492" y="373030"/>
                  </a:lnTo>
                  <a:cubicBezTo>
                    <a:pt x="123805" y="373030"/>
                    <a:pt x="80949" y="355278"/>
                    <a:pt x="49350" y="323680"/>
                  </a:cubicBezTo>
                  <a:cubicBezTo>
                    <a:pt x="17752" y="292081"/>
                    <a:pt x="0" y="249225"/>
                    <a:pt x="0" y="204538"/>
                  </a:cubicBezTo>
                  <a:lnTo>
                    <a:pt x="0" y="168492"/>
                  </a:lnTo>
                  <a:cubicBezTo>
                    <a:pt x="0" y="123805"/>
                    <a:pt x="17752" y="80949"/>
                    <a:pt x="49350" y="49350"/>
                  </a:cubicBezTo>
                  <a:cubicBezTo>
                    <a:pt x="80949" y="17752"/>
                    <a:pt x="123805" y="0"/>
                    <a:pt x="168492" y="0"/>
                  </a:cubicBezTo>
                  <a:close/>
                </a:path>
              </a:pathLst>
            </a:custGeom>
            <a:solidFill>
              <a:srgbClr val="FCD016"/>
            </a:solidFill>
          </p:spPr>
          <p:txBody>
            <a:bodyPr/>
            <a:lstStyle/>
            <a:p>
              <a:endParaRPr lang="en-CA" sz="1050">
                <a:latin typeface="OpenDyslexic" pitchFamily="50" charset="0"/>
                <a:ea typeface="OpenDyslexic" pitchFamily="50" charset="0"/>
                <a:cs typeface="OpenDyslexic" pitchFamily="50" charset="0"/>
              </a:endParaRPr>
            </a:p>
          </p:txBody>
        </p:sp>
        <p:sp>
          <p:nvSpPr>
            <p:cNvPr id="8" name="TextBox 60">
              <a:extLst>
                <a:ext uri="{FF2B5EF4-FFF2-40B4-BE49-F238E27FC236}">
                  <a16:creationId xmlns:a16="http://schemas.microsoft.com/office/drawing/2014/main" id="{FD86619D-5EA8-2994-CB95-32BA4725D2AB}"/>
                </a:ext>
              </a:extLst>
            </p:cNvPr>
            <p:cNvSpPr txBox="1"/>
            <p:nvPr/>
          </p:nvSpPr>
          <p:spPr>
            <a:xfrm>
              <a:off x="0" y="66675"/>
              <a:ext cx="372582" cy="306355"/>
            </a:xfrm>
            <a:prstGeom prst="rect">
              <a:avLst/>
            </a:prstGeom>
          </p:spPr>
          <p:txBody>
            <a:bodyPr lIns="38100" tIns="38100" rIns="38100" bIns="381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706"/>
                </a:lnSpc>
              </a:pPr>
              <a:r>
                <a:rPr lang="en-US" sz="1875">
                  <a:solidFill>
                    <a:srgbClr val="2123A1"/>
                  </a:solidFill>
                  <a:latin typeface="OpenDyslexic" pitchFamily="50" charset="0"/>
                  <a:ea typeface="OpenDyslexic" pitchFamily="50" charset="0"/>
                  <a:cs typeface="OpenDyslexic" pitchFamily="50" charset="0"/>
                  <a:sym typeface="Canva Sans"/>
                </a:rPr>
                <a:t>15 mins</a:t>
              </a:r>
            </a:p>
          </p:txBody>
        </p:sp>
      </p:grpSp>
      <p:sp>
        <p:nvSpPr>
          <p:cNvPr id="9" name="Freeform 6">
            <a:extLst>
              <a:ext uri="{FF2B5EF4-FFF2-40B4-BE49-F238E27FC236}">
                <a16:creationId xmlns:a16="http://schemas.microsoft.com/office/drawing/2014/main" id="{88C37B49-1F48-BBCA-EE0F-B4A3EA1CBECA}"/>
              </a:ext>
            </a:extLst>
          </p:cNvPr>
          <p:cNvSpPr>
            <a:spLocks noChangeAspect="1"/>
          </p:cNvSpPr>
          <p:nvPr/>
        </p:nvSpPr>
        <p:spPr>
          <a:xfrm>
            <a:off x="2082348" y="3165474"/>
            <a:ext cx="990427" cy="1419378"/>
          </a:xfrm>
          <a:custGeom>
            <a:avLst/>
            <a:gdLst/>
            <a:ahLst/>
            <a:cxnLst/>
            <a:rect l="l" t="t" r="r" b="b"/>
            <a:pathLst>
              <a:path w="2297502" h="3292543">
                <a:moveTo>
                  <a:pt x="0" y="0"/>
                </a:moveTo>
                <a:lnTo>
                  <a:pt x="2297501" y="0"/>
                </a:lnTo>
                <a:lnTo>
                  <a:pt x="2297501" y="3292544"/>
                </a:lnTo>
                <a:lnTo>
                  <a:pt x="0" y="32925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sz="1050">
              <a:latin typeface="OpenDyslexic" pitchFamily="50" charset="0"/>
              <a:ea typeface="OpenDyslexic" pitchFamily="50" charset="0"/>
              <a:cs typeface="OpenDyslexic" pitchFamily="50" charset="0"/>
            </a:endParaRPr>
          </a:p>
        </p:txBody>
      </p:sp>
      <p:grpSp>
        <p:nvGrpSpPr>
          <p:cNvPr id="10" name="Group 11">
            <a:extLst>
              <a:ext uri="{FF2B5EF4-FFF2-40B4-BE49-F238E27FC236}">
                <a16:creationId xmlns:a16="http://schemas.microsoft.com/office/drawing/2014/main" id="{EDFDD23B-EF41-98C5-14E7-48D303762469}"/>
              </a:ext>
            </a:extLst>
          </p:cNvPr>
          <p:cNvGrpSpPr>
            <a:grpSpLocks noChangeAspect="1"/>
          </p:cNvGrpSpPr>
          <p:nvPr/>
        </p:nvGrpSpPr>
        <p:grpSpPr>
          <a:xfrm>
            <a:off x="2917993" y="3459989"/>
            <a:ext cx="1195466" cy="1110766"/>
            <a:chOff x="0" y="0"/>
            <a:chExt cx="4785220" cy="4446181"/>
          </a:xfrm>
        </p:grpSpPr>
        <p:sp>
          <p:nvSpPr>
            <p:cNvPr id="11" name="Freeform 12">
              <a:extLst>
                <a:ext uri="{FF2B5EF4-FFF2-40B4-BE49-F238E27FC236}">
                  <a16:creationId xmlns:a16="http://schemas.microsoft.com/office/drawing/2014/main" id="{8EA39845-DD40-46F5-F228-4EC1D09715CF}"/>
                </a:ext>
              </a:extLst>
            </p:cNvPr>
            <p:cNvSpPr/>
            <p:nvPr/>
          </p:nvSpPr>
          <p:spPr>
            <a:xfrm>
              <a:off x="88900" y="1394079"/>
              <a:ext cx="1654556" cy="1654556"/>
            </a:xfrm>
            <a:custGeom>
              <a:avLst/>
              <a:gdLst/>
              <a:ahLst/>
              <a:cxnLst/>
              <a:rect l="l" t="t" r="r" b="b"/>
              <a:pathLst>
                <a:path w="1654556" h="1654556">
                  <a:moveTo>
                    <a:pt x="827278" y="0"/>
                  </a:moveTo>
                  <a:cubicBezTo>
                    <a:pt x="1284224" y="0"/>
                    <a:pt x="1654556" y="370459"/>
                    <a:pt x="1654556" y="827278"/>
                  </a:cubicBezTo>
                  <a:cubicBezTo>
                    <a:pt x="1654556" y="1284097"/>
                    <a:pt x="1284097" y="1654556"/>
                    <a:pt x="827278" y="1654556"/>
                  </a:cubicBezTo>
                  <a:cubicBezTo>
                    <a:pt x="370459" y="1654556"/>
                    <a:pt x="0" y="1284224"/>
                    <a:pt x="0" y="827278"/>
                  </a:cubicBezTo>
                  <a:cubicBezTo>
                    <a:pt x="0" y="370332"/>
                    <a:pt x="370459" y="0"/>
                    <a:pt x="827278" y="0"/>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12" name="Freeform 13">
              <a:extLst>
                <a:ext uri="{FF2B5EF4-FFF2-40B4-BE49-F238E27FC236}">
                  <a16:creationId xmlns:a16="http://schemas.microsoft.com/office/drawing/2014/main" id="{0C604E5A-5EFD-54EA-F136-0F433CB1343A}"/>
                </a:ext>
              </a:extLst>
            </p:cNvPr>
            <p:cNvSpPr/>
            <p:nvPr/>
          </p:nvSpPr>
          <p:spPr>
            <a:xfrm>
              <a:off x="63500" y="1368679"/>
              <a:ext cx="1705356" cy="1705356"/>
            </a:xfrm>
            <a:custGeom>
              <a:avLst/>
              <a:gdLst/>
              <a:ahLst/>
              <a:cxnLst/>
              <a:rect l="l" t="t" r="r" b="b"/>
              <a:pathLst>
                <a:path w="1705356" h="1705356">
                  <a:moveTo>
                    <a:pt x="852678" y="0"/>
                  </a:moveTo>
                  <a:cubicBezTo>
                    <a:pt x="1323594" y="0"/>
                    <a:pt x="1705356" y="381762"/>
                    <a:pt x="1705356" y="852678"/>
                  </a:cubicBezTo>
                  <a:lnTo>
                    <a:pt x="1679956" y="852678"/>
                  </a:lnTo>
                  <a:lnTo>
                    <a:pt x="1705356" y="852678"/>
                  </a:lnTo>
                  <a:cubicBezTo>
                    <a:pt x="1705356" y="1323594"/>
                    <a:pt x="1323594" y="1705356"/>
                    <a:pt x="852678" y="1705356"/>
                  </a:cubicBezTo>
                  <a:lnTo>
                    <a:pt x="852678" y="1679956"/>
                  </a:lnTo>
                  <a:lnTo>
                    <a:pt x="852678" y="1705356"/>
                  </a:lnTo>
                  <a:cubicBezTo>
                    <a:pt x="381762" y="1705356"/>
                    <a:pt x="0" y="1323594"/>
                    <a:pt x="0" y="852678"/>
                  </a:cubicBezTo>
                  <a:lnTo>
                    <a:pt x="25400" y="852678"/>
                  </a:lnTo>
                  <a:lnTo>
                    <a:pt x="0" y="852678"/>
                  </a:lnTo>
                  <a:cubicBezTo>
                    <a:pt x="0" y="381762"/>
                    <a:pt x="381762" y="0"/>
                    <a:pt x="852678" y="0"/>
                  </a:cubicBezTo>
                  <a:lnTo>
                    <a:pt x="852678" y="25400"/>
                  </a:lnTo>
                  <a:lnTo>
                    <a:pt x="852678" y="0"/>
                  </a:lnTo>
                  <a:moveTo>
                    <a:pt x="852678" y="50800"/>
                  </a:moveTo>
                  <a:cubicBezTo>
                    <a:pt x="409829" y="50800"/>
                    <a:pt x="50800" y="409829"/>
                    <a:pt x="50800" y="852678"/>
                  </a:cubicBezTo>
                  <a:cubicBezTo>
                    <a:pt x="50800" y="1295527"/>
                    <a:pt x="409829" y="1654556"/>
                    <a:pt x="852678" y="1654556"/>
                  </a:cubicBezTo>
                  <a:cubicBezTo>
                    <a:pt x="1295527" y="1654556"/>
                    <a:pt x="1654556" y="1295527"/>
                    <a:pt x="1654556" y="852678"/>
                  </a:cubicBezTo>
                  <a:cubicBezTo>
                    <a:pt x="1654556" y="409829"/>
                    <a:pt x="1295527" y="50800"/>
                    <a:pt x="852678" y="50800"/>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13" name="Freeform 14">
              <a:extLst>
                <a:ext uri="{FF2B5EF4-FFF2-40B4-BE49-F238E27FC236}">
                  <a16:creationId xmlns:a16="http://schemas.microsoft.com/office/drawing/2014/main" id="{15229548-35E7-0605-8056-3BC0D6C8F7CF}"/>
                </a:ext>
              </a:extLst>
            </p:cNvPr>
            <p:cNvSpPr/>
            <p:nvPr/>
          </p:nvSpPr>
          <p:spPr>
            <a:xfrm>
              <a:off x="1157986" y="86614"/>
              <a:ext cx="2716530" cy="2716530"/>
            </a:xfrm>
            <a:custGeom>
              <a:avLst/>
              <a:gdLst/>
              <a:ahLst/>
              <a:cxnLst/>
              <a:rect l="l" t="t" r="r" b="b"/>
              <a:pathLst>
                <a:path w="2716530" h="2716530">
                  <a:moveTo>
                    <a:pt x="1358265" y="0"/>
                  </a:moveTo>
                  <a:cubicBezTo>
                    <a:pt x="2108454" y="0"/>
                    <a:pt x="2716530" y="608076"/>
                    <a:pt x="2716530" y="1358265"/>
                  </a:cubicBezTo>
                  <a:cubicBezTo>
                    <a:pt x="2716530" y="2108454"/>
                    <a:pt x="2108454" y="2716530"/>
                    <a:pt x="1358265" y="2716530"/>
                  </a:cubicBezTo>
                  <a:cubicBezTo>
                    <a:pt x="608076" y="2716530"/>
                    <a:pt x="0" y="2108454"/>
                    <a:pt x="0" y="1358265"/>
                  </a:cubicBezTo>
                  <a:cubicBezTo>
                    <a:pt x="0" y="608076"/>
                    <a:pt x="608076" y="0"/>
                    <a:pt x="1358265" y="0"/>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14" name="Freeform 15">
              <a:extLst>
                <a:ext uri="{FF2B5EF4-FFF2-40B4-BE49-F238E27FC236}">
                  <a16:creationId xmlns:a16="http://schemas.microsoft.com/office/drawing/2014/main" id="{006CA3E3-E5C0-872E-4FE3-A4C465974773}"/>
                </a:ext>
              </a:extLst>
            </p:cNvPr>
            <p:cNvSpPr/>
            <p:nvPr/>
          </p:nvSpPr>
          <p:spPr>
            <a:xfrm>
              <a:off x="2371344" y="1435989"/>
              <a:ext cx="1549146" cy="1549019"/>
            </a:xfrm>
            <a:custGeom>
              <a:avLst/>
              <a:gdLst/>
              <a:ahLst/>
              <a:cxnLst/>
              <a:rect l="l" t="t" r="r" b="b"/>
              <a:pathLst>
                <a:path w="1549146" h="1549019">
                  <a:moveTo>
                    <a:pt x="513461" y="144145"/>
                  </a:moveTo>
                  <a:cubicBezTo>
                    <a:pt x="861568" y="0"/>
                    <a:pt x="1260602" y="165227"/>
                    <a:pt x="1404874" y="513334"/>
                  </a:cubicBezTo>
                  <a:cubicBezTo>
                    <a:pt x="1549146" y="861441"/>
                    <a:pt x="1383792" y="1260475"/>
                    <a:pt x="1035685" y="1404747"/>
                  </a:cubicBezTo>
                  <a:cubicBezTo>
                    <a:pt x="687578" y="1549019"/>
                    <a:pt x="288544" y="1383665"/>
                    <a:pt x="144272" y="1035558"/>
                  </a:cubicBezTo>
                  <a:cubicBezTo>
                    <a:pt x="0" y="687451"/>
                    <a:pt x="165354" y="288417"/>
                    <a:pt x="513461" y="144145"/>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15" name="Freeform 16">
              <a:extLst>
                <a:ext uri="{FF2B5EF4-FFF2-40B4-BE49-F238E27FC236}">
                  <a16:creationId xmlns:a16="http://schemas.microsoft.com/office/drawing/2014/main" id="{5EE41ED7-3664-3017-4FA3-513275D83686}"/>
                </a:ext>
              </a:extLst>
            </p:cNvPr>
            <p:cNvSpPr/>
            <p:nvPr/>
          </p:nvSpPr>
          <p:spPr>
            <a:xfrm>
              <a:off x="3034919" y="1654810"/>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16" name="Freeform 17">
              <a:extLst>
                <a:ext uri="{FF2B5EF4-FFF2-40B4-BE49-F238E27FC236}">
                  <a16:creationId xmlns:a16="http://schemas.microsoft.com/office/drawing/2014/main" id="{818CCDFF-9944-A0E6-E432-8E25D2DC7131}"/>
                </a:ext>
              </a:extLst>
            </p:cNvPr>
            <p:cNvSpPr/>
            <p:nvPr/>
          </p:nvSpPr>
          <p:spPr>
            <a:xfrm>
              <a:off x="2813812" y="1484503"/>
              <a:ext cx="1654556" cy="1654556"/>
            </a:xfrm>
            <a:custGeom>
              <a:avLst/>
              <a:gdLst/>
              <a:ahLst/>
              <a:cxnLst/>
              <a:rect l="l" t="t" r="r" b="b"/>
              <a:pathLst>
                <a:path w="1654556" h="1654556">
                  <a:moveTo>
                    <a:pt x="827278" y="0"/>
                  </a:moveTo>
                  <a:cubicBezTo>
                    <a:pt x="1284224" y="0"/>
                    <a:pt x="1654556" y="370459"/>
                    <a:pt x="1654556" y="827278"/>
                  </a:cubicBezTo>
                  <a:cubicBezTo>
                    <a:pt x="1654556" y="1284097"/>
                    <a:pt x="1284097" y="1654556"/>
                    <a:pt x="827278" y="1654556"/>
                  </a:cubicBezTo>
                  <a:cubicBezTo>
                    <a:pt x="370459" y="1654556"/>
                    <a:pt x="0" y="1284097"/>
                    <a:pt x="0" y="827278"/>
                  </a:cubicBezTo>
                  <a:cubicBezTo>
                    <a:pt x="0" y="370459"/>
                    <a:pt x="370459" y="0"/>
                    <a:pt x="827278" y="0"/>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17" name="Freeform 18">
              <a:extLst>
                <a:ext uri="{FF2B5EF4-FFF2-40B4-BE49-F238E27FC236}">
                  <a16:creationId xmlns:a16="http://schemas.microsoft.com/office/drawing/2014/main" id="{74F67FF5-C6B9-E459-B04A-87060EBFC73A}"/>
                </a:ext>
              </a:extLst>
            </p:cNvPr>
            <p:cNvSpPr/>
            <p:nvPr/>
          </p:nvSpPr>
          <p:spPr>
            <a:xfrm>
              <a:off x="2788412" y="1459103"/>
              <a:ext cx="1705356" cy="1705356"/>
            </a:xfrm>
            <a:custGeom>
              <a:avLst/>
              <a:gdLst/>
              <a:ahLst/>
              <a:cxnLst/>
              <a:rect l="l" t="t" r="r" b="b"/>
              <a:pathLst>
                <a:path w="1705356" h="1705356">
                  <a:moveTo>
                    <a:pt x="852678" y="0"/>
                  </a:moveTo>
                  <a:cubicBezTo>
                    <a:pt x="1323594" y="0"/>
                    <a:pt x="1705356" y="381762"/>
                    <a:pt x="1705356" y="852678"/>
                  </a:cubicBezTo>
                  <a:lnTo>
                    <a:pt x="1679956" y="852678"/>
                  </a:lnTo>
                  <a:lnTo>
                    <a:pt x="1705356" y="852678"/>
                  </a:lnTo>
                  <a:cubicBezTo>
                    <a:pt x="1705356" y="1323594"/>
                    <a:pt x="1323594" y="1705356"/>
                    <a:pt x="852678" y="1705356"/>
                  </a:cubicBezTo>
                  <a:lnTo>
                    <a:pt x="852678" y="1679956"/>
                  </a:lnTo>
                  <a:lnTo>
                    <a:pt x="852678" y="1705356"/>
                  </a:lnTo>
                  <a:cubicBezTo>
                    <a:pt x="381762" y="1705356"/>
                    <a:pt x="0" y="1323594"/>
                    <a:pt x="0" y="852678"/>
                  </a:cubicBezTo>
                  <a:lnTo>
                    <a:pt x="25400" y="852678"/>
                  </a:lnTo>
                  <a:lnTo>
                    <a:pt x="0" y="852678"/>
                  </a:lnTo>
                  <a:cubicBezTo>
                    <a:pt x="0" y="381762"/>
                    <a:pt x="381762" y="0"/>
                    <a:pt x="852678" y="0"/>
                  </a:cubicBezTo>
                  <a:lnTo>
                    <a:pt x="852678" y="25400"/>
                  </a:lnTo>
                  <a:lnTo>
                    <a:pt x="852678" y="0"/>
                  </a:lnTo>
                  <a:moveTo>
                    <a:pt x="852678" y="50800"/>
                  </a:moveTo>
                  <a:cubicBezTo>
                    <a:pt x="409829" y="50800"/>
                    <a:pt x="50800" y="409829"/>
                    <a:pt x="50800" y="852678"/>
                  </a:cubicBezTo>
                  <a:cubicBezTo>
                    <a:pt x="50800" y="1295527"/>
                    <a:pt x="409829" y="1654556"/>
                    <a:pt x="852678" y="1654556"/>
                  </a:cubicBezTo>
                  <a:cubicBezTo>
                    <a:pt x="1295527" y="1654556"/>
                    <a:pt x="1654556" y="1295527"/>
                    <a:pt x="1654556" y="852678"/>
                  </a:cubicBezTo>
                  <a:cubicBezTo>
                    <a:pt x="1654556" y="409829"/>
                    <a:pt x="1295527" y="50800"/>
                    <a:pt x="852678" y="50800"/>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18" name="Freeform 19">
              <a:extLst>
                <a:ext uri="{FF2B5EF4-FFF2-40B4-BE49-F238E27FC236}">
                  <a16:creationId xmlns:a16="http://schemas.microsoft.com/office/drawing/2014/main" id="{A0AF420B-E50D-96C5-2CF2-B9A6FE219E52}"/>
                </a:ext>
              </a:extLst>
            </p:cNvPr>
            <p:cNvSpPr/>
            <p:nvPr/>
          </p:nvSpPr>
          <p:spPr>
            <a:xfrm>
              <a:off x="326136" y="1654810"/>
              <a:ext cx="4377182" cy="2720721"/>
            </a:xfrm>
            <a:custGeom>
              <a:avLst/>
              <a:gdLst/>
              <a:ahLst/>
              <a:cxnLst/>
              <a:rect l="l" t="t" r="r" b="b"/>
              <a:pathLst>
                <a:path w="4377182" h="2720721">
                  <a:moveTo>
                    <a:pt x="0" y="2209038"/>
                  </a:moveTo>
                  <a:cubicBezTo>
                    <a:pt x="0" y="1041019"/>
                    <a:pt x="704469" y="324231"/>
                    <a:pt x="1286383" y="157480"/>
                  </a:cubicBezTo>
                  <a:lnTo>
                    <a:pt x="1840230" y="0"/>
                  </a:lnTo>
                  <a:lnTo>
                    <a:pt x="2904109" y="361188"/>
                  </a:lnTo>
                  <a:cubicBezTo>
                    <a:pt x="3367151" y="518668"/>
                    <a:pt x="4275582" y="1399921"/>
                    <a:pt x="4377182" y="2720721"/>
                  </a:cubicBezTo>
                </a:path>
              </a:pathLst>
            </a:custGeom>
            <a:solidFill>
              <a:srgbClr val="FFCC00"/>
            </a:solidFill>
          </p:spPr>
          <p:txBody>
            <a:bodyPr/>
            <a:lstStyle/>
            <a:p>
              <a:endParaRPr lang="en-CA" sz="1050">
                <a:latin typeface="OpenDyslexic" pitchFamily="50" charset="0"/>
                <a:ea typeface="OpenDyslexic" pitchFamily="50" charset="0"/>
                <a:cs typeface="OpenDyslexic" pitchFamily="50" charset="0"/>
              </a:endParaRPr>
            </a:p>
          </p:txBody>
        </p:sp>
        <p:sp>
          <p:nvSpPr>
            <p:cNvPr id="19" name="Freeform 20">
              <a:extLst>
                <a:ext uri="{FF2B5EF4-FFF2-40B4-BE49-F238E27FC236}">
                  <a16:creationId xmlns:a16="http://schemas.microsoft.com/office/drawing/2014/main" id="{BE6E1356-EC22-79ED-3275-11F207D74C3E}"/>
                </a:ext>
              </a:extLst>
            </p:cNvPr>
            <p:cNvSpPr/>
            <p:nvPr/>
          </p:nvSpPr>
          <p:spPr>
            <a:xfrm>
              <a:off x="307594" y="1646048"/>
              <a:ext cx="4414647" cy="2740025"/>
            </a:xfrm>
            <a:custGeom>
              <a:avLst/>
              <a:gdLst/>
              <a:ahLst/>
              <a:cxnLst/>
              <a:rect l="l" t="t" r="r" b="b"/>
              <a:pathLst>
                <a:path w="4414647" h="2740025">
                  <a:moveTo>
                    <a:pt x="36957" y="2212847"/>
                  </a:moveTo>
                  <a:cubicBezTo>
                    <a:pt x="37211" y="1919096"/>
                    <a:pt x="82169" y="1625218"/>
                    <a:pt x="181737" y="1348231"/>
                  </a:cubicBezTo>
                  <a:cubicBezTo>
                    <a:pt x="265303" y="1115948"/>
                    <a:pt x="386588" y="896873"/>
                    <a:pt x="543814" y="706373"/>
                  </a:cubicBezTo>
                  <a:cubicBezTo>
                    <a:pt x="677672" y="544194"/>
                    <a:pt x="837946" y="401700"/>
                    <a:pt x="1020191" y="295909"/>
                  </a:cubicBezTo>
                  <a:cubicBezTo>
                    <a:pt x="1097915" y="250824"/>
                    <a:pt x="1179703" y="212597"/>
                    <a:pt x="1264920" y="184149"/>
                  </a:cubicBezTo>
                  <a:cubicBezTo>
                    <a:pt x="1310640" y="168909"/>
                    <a:pt x="1357630" y="156717"/>
                    <a:pt x="1403985" y="143509"/>
                  </a:cubicBezTo>
                  <a:lnTo>
                    <a:pt x="1850009" y="16763"/>
                  </a:lnTo>
                  <a:cubicBezTo>
                    <a:pt x="1853438" y="15747"/>
                    <a:pt x="1856867" y="14858"/>
                    <a:pt x="1860169" y="13842"/>
                  </a:cubicBezTo>
                  <a:cubicBezTo>
                    <a:pt x="1853946" y="14223"/>
                    <a:pt x="1847723" y="14477"/>
                    <a:pt x="1841373" y="14858"/>
                  </a:cubicBezTo>
                  <a:cubicBezTo>
                    <a:pt x="1891792" y="32003"/>
                    <a:pt x="1942211" y="49148"/>
                    <a:pt x="1992630" y="66166"/>
                  </a:cubicBezTo>
                  <a:lnTo>
                    <a:pt x="2331212" y="181101"/>
                  </a:lnTo>
                  <a:cubicBezTo>
                    <a:pt x="2450338" y="221487"/>
                    <a:pt x="2569464" y="262000"/>
                    <a:pt x="2688590" y="302386"/>
                  </a:cubicBezTo>
                  <a:cubicBezTo>
                    <a:pt x="2757932" y="325881"/>
                    <a:pt x="2827274" y="349503"/>
                    <a:pt x="2896616" y="372998"/>
                  </a:cubicBezTo>
                  <a:cubicBezTo>
                    <a:pt x="2969641" y="397763"/>
                    <a:pt x="3038602" y="432561"/>
                    <a:pt x="3104388" y="472693"/>
                  </a:cubicBezTo>
                  <a:cubicBezTo>
                    <a:pt x="3209798" y="536955"/>
                    <a:pt x="3307461" y="613790"/>
                    <a:pt x="3398774" y="696721"/>
                  </a:cubicBezTo>
                  <a:cubicBezTo>
                    <a:pt x="3510534" y="798194"/>
                    <a:pt x="3613278" y="909573"/>
                    <a:pt x="3707130" y="1027810"/>
                  </a:cubicBezTo>
                  <a:cubicBezTo>
                    <a:pt x="3814191" y="1162684"/>
                    <a:pt x="3909822" y="1306575"/>
                    <a:pt x="3993261" y="1457197"/>
                  </a:cubicBezTo>
                  <a:cubicBezTo>
                    <a:pt x="4084828" y="1622424"/>
                    <a:pt x="4161536" y="1795906"/>
                    <a:pt x="4222115" y="1974849"/>
                  </a:cubicBezTo>
                  <a:cubicBezTo>
                    <a:pt x="4288282" y="2170302"/>
                    <a:pt x="4334891" y="2372232"/>
                    <a:pt x="4361053" y="2576956"/>
                  </a:cubicBezTo>
                  <a:cubicBezTo>
                    <a:pt x="4367784" y="2629280"/>
                    <a:pt x="4373118" y="2681731"/>
                    <a:pt x="4377182" y="2734182"/>
                  </a:cubicBezTo>
                  <a:cubicBezTo>
                    <a:pt x="4377690" y="2740024"/>
                    <a:pt x="4414647" y="2733674"/>
                    <a:pt x="4414012" y="2724276"/>
                  </a:cubicBezTo>
                  <a:cubicBezTo>
                    <a:pt x="4399915" y="2542285"/>
                    <a:pt x="4370070" y="2361691"/>
                    <a:pt x="4324477" y="2184907"/>
                  </a:cubicBezTo>
                  <a:cubicBezTo>
                    <a:pt x="4282313" y="2021331"/>
                    <a:pt x="4226687" y="1861311"/>
                    <a:pt x="4158742" y="1706752"/>
                  </a:cubicBezTo>
                  <a:cubicBezTo>
                    <a:pt x="4095369" y="1562607"/>
                    <a:pt x="4021201" y="1423288"/>
                    <a:pt x="3937127" y="1290192"/>
                  </a:cubicBezTo>
                  <a:cubicBezTo>
                    <a:pt x="3860292" y="1168653"/>
                    <a:pt x="3775329" y="1052321"/>
                    <a:pt x="3682365" y="942720"/>
                  </a:cubicBezTo>
                  <a:cubicBezTo>
                    <a:pt x="3600831" y="846454"/>
                    <a:pt x="3513201" y="755268"/>
                    <a:pt x="3419094" y="671321"/>
                  </a:cubicBezTo>
                  <a:cubicBezTo>
                    <a:pt x="3339084" y="599947"/>
                    <a:pt x="3254248" y="533272"/>
                    <a:pt x="3163697" y="475741"/>
                  </a:cubicBezTo>
                  <a:cubicBezTo>
                    <a:pt x="3093593" y="431165"/>
                    <a:pt x="3019679" y="391159"/>
                    <a:pt x="2940939" y="364109"/>
                  </a:cubicBezTo>
                  <a:cubicBezTo>
                    <a:pt x="2902966" y="351028"/>
                    <a:pt x="2864866" y="338328"/>
                    <a:pt x="2826893" y="325374"/>
                  </a:cubicBezTo>
                  <a:cubicBezTo>
                    <a:pt x="2736342" y="294640"/>
                    <a:pt x="2645791" y="263906"/>
                    <a:pt x="2555113" y="233172"/>
                  </a:cubicBezTo>
                  <a:cubicBezTo>
                    <a:pt x="2447925" y="196850"/>
                    <a:pt x="2340864" y="160401"/>
                    <a:pt x="2233676" y="124079"/>
                  </a:cubicBezTo>
                  <a:lnTo>
                    <a:pt x="1972310" y="35433"/>
                  </a:lnTo>
                  <a:cubicBezTo>
                    <a:pt x="1947164" y="26924"/>
                    <a:pt x="1922018" y="18288"/>
                    <a:pt x="1896745" y="9779"/>
                  </a:cubicBezTo>
                  <a:cubicBezTo>
                    <a:pt x="1882394" y="4953"/>
                    <a:pt x="1872361" y="0"/>
                    <a:pt x="1856740" y="3937"/>
                  </a:cubicBezTo>
                  <a:cubicBezTo>
                    <a:pt x="1787779" y="21082"/>
                    <a:pt x="1719580" y="42926"/>
                    <a:pt x="1651127" y="62357"/>
                  </a:cubicBezTo>
                  <a:lnTo>
                    <a:pt x="1355090" y="146558"/>
                  </a:lnTo>
                  <a:cubicBezTo>
                    <a:pt x="1283081" y="167005"/>
                    <a:pt x="1212088" y="189103"/>
                    <a:pt x="1143254" y="219075"/>
                  </a:cubicBezTo>
                  <a:cubicBezTo>
                    <a:pt x="1036574" y="265557"/>
                    <a:pt x="935990" y="325374"/>
                    <a:pt x="842391" y="394208"/>
                  </a:cubicBezTo>
                  <a:cubicBezTo>
                    <a:pt x="737362" y="471424"/>
                    <a:pt x="641350" y="560451"/>
                    <a:pt x="554863" y="657987"/>
                  </a:cubicBezTo>
                  <a:cubicBezTo>
                    <a:pt x="459994" y="764921"/>
                    <a:pt x="376682" y="882015"/>
                    <a:pt x="305816" y="1006221"/>
                  </a:cubicBezTo>
                  <a:cubicBezTo>
                    <a:pt x="227965" y="1142619"/>
                    <a:pt x="165354" y="1287399"/>
                    <a:pt x="117729" y="1437005"/>
                  </a:cubicBezTo>
                  <a:cubicBezTo>
                    <a:pt x="65024" y="1602613"/>
                    <a:pt x="30861" y="1773936"/>
                    <a:pt x="13589" y="1946783"/>
                  </a:cubicBezTo>
                  <a:cubicBezTo>
                    <a:pt x="4445" y="2038604"/>
                    <a:pt x="127" y="2130806"/>
                    <a:pt x="0" y="2223008"/>
                  </a:cubicBezTo>
                  <a:cubicBezTo>
                    <a:pt x="0" y="2227961"/>
                    <a:pt x="36830" y="2223135"/>
                    <a:pt x="36830" y="2213102"/>
                  </a:cubicBezTo>
                </a:path>
              </a:pathLst>
            </a:custGeom>
            <a:solidFill>
              <a:srgbClr val="000000"/>
            </a:solidFill>
          </p:spPr>
          <p:txBody>
            <a:bodyPr/>
            <a:lstStyle/>
            <a:p>
              <a:endParaRPr lang="en-CA" sz="1050">
                <a:latin typeface="OpenDyslexic" pitchFamily="50" charset="0"/>
                <a:ea typeface="OpenDyslexic" pitchFamily="50" charset="0"/>
                <a:cs typeface="OpenDyslexic" pitchFamily="50" charset="0"/>
              </a:endParaRPr>
            </a:p>
          </p:txBody>
        </p:sp>
        <p:sp>
          <p:nvSpPr>
            <p:cNvPr id="20" name="Freeform 21">
              <a:extLst>
                <a:ext uri="{FF2B5EF4-FFF2-40B4-BE49-F238E27FC236}">
                  <a16:creationId xmlns:a16="http://schemas.microsoft.com/office/drawing/2014/main" id="{40274253-C286-5080-BF59-008AEF742B08}"/>
                </a:ext>
              </a:extLst>
            </p:cNvPr>
            <p:cNvSpPr/>
            <p:nvPr/>
          </p:nvSpPr>
          <p:spPr>
            <a:xfrm>
              <a:off x="3087370" y="981837"/>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21" name="Freeform 22">
              <a:extLst>
                <a:ext uri="{FF2B5EF4-FFF2-40B4-BE49-F238E27FC236}">
                  <a16:creationId xmlns:a16="http://schemas.microsoft.com/office/drawing/2014/main" id="{8E0F4B6C-007A-BDF6-BFFD-DDF48BFBA828}"/>
                </a:ext>
              </a:extLst>
            </p:cNvPr>
            <p:cNvSpPr/>
            <p:nvPr/>
          </p:nvSpPr>
          <p:spPr>
            <a:xfrm>
              <a:off x="3061970" y="956437"/>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238"/>
                    <a:pt x="596519" y="1142238"/>
                  </a:cubicBezTo>
                  <a:cubicBezTo>
                    <a:pt x="897890" y="1142238"/>
                    <a:pt x="1142238" y="897890"/>
                    <a:pt x="1142238" y="596519"/>
                  </a:cubicBezTo>
                  <a:cubicBezTo>
                    <a:pt x="1142238" y="295148"/>
                    <a:pt x="897890" y="50800"/>
                    <a:pt x="596519" y="50800"/>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22" name="Freeform 23">
              <a:extLst>
                <a:ext uri="{FF2B5EF4-FFF2-40B4-BE49-F238E27FC236}">
                  <a16:creationId xmlns:a16="http://schemas.microsoft.com/office/drawing/2014/main" id="{17C1A71D-0117-DA34-06CA-7A1EFF982A25}"/>
                </a:ext>
              </a:extLst>
            </p:cNvPr>
            <p:cNvSpPr/>
            <p:nvPr/>
          </p:nvSpPr>
          <p:spPr>
            <a:xfrm>
              <a:off x="1235329" y="1436116"/>
              <a:ext cx="1549146" cy="1549019"/>
            </a:xfrm>
            <a:custGeom>
              <a:avLst/>
              <a:gdLst/>
              <a:ahLst/>
              <a:cxnLst/>
              <a:rect l="l" t="t" r="r" b="b"/>
              <a:pathLst>
                <a:path w="1549146" h="1549019">
                  <a:moveTo>
                    <a:pt x="513461" y="144145"/>
                  </a:moveTo>
                  <a:cubicBezTo>
                    <a:pt x="861568" y="0"/>
                    <a:pt x="1260602" y="165227"/>
                    <a:pt x="1404874" y="513334"/>
                  </a:cubicBezTo>
                  <a:cubicBezTo>
                    <a:pt x="1549146" y="861441"/>
                    <a:pt x="1383792" y="1260475"/>
                    <a:pt x="1035685" y="1404747"/>
                  </a:cubicBezTo>
                  <a:cubicBezTo>
                    <a:pt x="687578" y="1549019"/>
                    <a:pt x="288544" y="1383665"/>
                    <a:pt x="144272" y="1035558"/>
                  </a:cubicBezTo>
                  <a:cubicBezTo>
                    <a:pt x="0" y="687451"/>
                    <a:pt x="165354" y="288417"/>
                    <a:pt x="513461" y="144145"/>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23" name="Freeform 24">
              <a:extLst>
                <a:ext uri="{FF2B5EF4-FFF2-40B4-BE49-F238E27FC236}">
                  <a16:creationId xmlns:a16="http://schemas.microsoft.com/office/drawing/2014/main" id="{6C619CEF-FC4A-1C96-03B2-781BB4FA6E39}"/>
                </a:ext>
              </a:extLst>
            </p:cNvPr>
            <p:cNvSpPr/>
            <p:nvPr/>
          </p:nvSpPr>
          <p:spPr>
            <a:xfrm>
              <a:off x="1206500" y="1407160"/>
              <a:ext cx="1606677" cy="1606677"/>
            </a:xfrm>
            <a:custGeom>
              <a:avLst/>
              <a:gdLst/>
              <a:ahLst/>
              <a:cxnLst/>
              <a:rect l="l" t="t" r="r" b="b"/>
              <a:pathLst>
                <a:path w="1606677" h="1606677">
                  <a:moveTo>
                    <a:pt x="532511" y="149606"/>
                  </a:moveTo>
                  <a:cubicBezTo>
                    <a:pt x="893572" y="0"/>
                    <a:pt x="1307592" y="171450"/>
                    <a:pt x="1457071" y="532511"/>
                  </a:cubicBezTo>
                  <a:lnTo>
                    <a:pt x="1433576" y="542290"/>
                  </a:lnTo>
                  <a:lnTo>
                    <a:pt x="1457071" y="532511"/>
                  </a:lnTo>
                  <a:cubicBezTo>
                    <a:pt x="1606677" y="893572"/>
                    <a:pt x="1435227" y="1307592"/>
                    <a:pt x="1074166" y="1457071"/>
                  </a:cubicBezTo>
                  <a:lnTo>
                    <a:pt x="1064387" y="1433576"/>
                  </a:lnTo>
                  <a:lnTo>
                    <a:pt x="1074166" y="1457071"/>
                  </a:lnTo>
                  <a:cubicBezTo>
                    <a:pt x="713105" y="1606677"/>
                    <a:pt x="299085" y="1435227"/>
                    <a:pt x="149606" y="1074039"/>
                  </a:cubicBezTo>
                  <a:lnTo>
                    <a:pt x="173101" y="1064260"/>
                  </a:lnTo>
                  <a:lnTo>
                    <a:pt x="149606" y="1074039"/>
                  </a:lnTo>
                  <a:cubicBezTo>
                    <a:pt x="0" y="712978"/>
                    <a:pt x="171450" y="299085"/>
                    <a:pt x="532511" y="149479"/>
                  </a:cubicBezTo>
                  <a:lnTo>
                    <a:pt x="542290" y="172974"/>
                  </a:lnTo>
                  <a:lnTo>
                    <a:pt x="532511" y="149479"/>
                  </a:lnTo>
                  <a:moveTo>
                    <a:pt x="551942" y="196469"/>
                  </a:moveTo>
                  <a:cubicBezTo>
                    <a:pt x="216789" y="335280"/>
                    <a:pt x="57658" y="719582"/>
                    <a:pt x="196469" y="1054608"/>
                  </a:cubicBezTo>
                  <a:lnTo>
                    <a:pt x="196469" y="1054608"/>
                  </a:lnTo>
                  <a:lnTo>
                    <a:pt x="196469" y="1054608"/>
                  </a:lnTo>
                  <a:cubicBezTo>
                    <a:pt x="335280" y="1389761"/>
                    <a:pt x="719582" y="1548892"/>
                    <a:pt x="1054608" y="1410081"/>
                  </a:cubicBezTo>
                  <a:cubicBezTo>
                    <a:pt x="1389634" y="1271270"/>
                    <a:pt x="1548892" y="886968"/>
                    <a:pt x="1410081" y="551815"/>
                  </a:cubicBezTo>
                  <a:lnTo>
                    <a:pt x="1410081" y="551815"/>
                  </a:lnTo>
                  <a:lnTo>
                    <a:pt x="1410081" y="551815"/>
                  </a:lnTo>
                  <a:cubicBezTo>
                    <a:pt x="1271270" y="216662"/>
                    <a:pt x="886968" y="57531"/>
                    <a:pt x="551942" y="196342"/>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24" name="Freeform 25">
              <a:extLst>
                <a:ext uri="{FF2B5EF4-FFF2-40B4-BE49-F238E27FC236}">
                  <a16:creationId xmlns:a16="http://schemas.microsoft.com/office/drawing/2014/main" id="{B0BB7487-D119-B94F-0391-256B76BAD056}"/>
                </a:ext>
              </a:extLst>
            </p:cNvPr>
            <p:cNvSpPr/>
            <p:nvPr/>
          </p:nvSpPr>
          <p:spPr>
            <a:xfrm>
              <a:off x="690626" y="1644142"/>
              <a:ext cx="1142238" cy="1142238"/>
            </a:xfrm>
            <a:custGeom>
              <a:avLst/>
              <a:gdLst/>
              <a:ahLst/>
              <a:cxnLst/>
              <a:rect l="l" t="t" r="r" b="b"/>
              <a:pathLst>
                <a:path w="1142238" h="1142238">
                  <a:moveTo>
                    <a:pt x="571119" y="127"/>
                  </a:moveTo>
                  <a:cubicBezTo>
                    <a:pt x="886460" y="127"/>
                    <a:pt x="1142238" y="255778"/>
                    <a:pt x="1142238" y="571246"/>
                  </a:cubicBezTo>
                  <a:cubicBezTo>
                    <a:pt x="1142238" y="886714"/>
                    <a:pt x="886460" y="1142238"/>
                    <a:pt x="571119" y="1142238"/>
                  </a:cubicBezTo>
                  <a:cubicBezTo>
                    <a:pt x="255778" y="1142238"/>
                    <a:pt x="0" y="886587"/>
                    <a:pt x="0" y="571119"/>
                  </a:cubicBezTo>
                  <a:cubicBezTo>
                    <a:pt x="0" y="255651"/>
                    <a:pt x="255651" y="0"/>
                    <a:pt x="571119" y="0"/>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25" name="Freeform 26">
              <a:extLst>
                <a:ext uri="{FF2B5EF4-FFF2-40B4-BE49-F238E27FC236}">
                  <a16:creationId xmlns:a16="http://schemas.microsoft.com/office/drawing/2014/main" id="{0D2B81E8-2D8D-1C92-5CD5-CB0BDD85721F}"/>
                </a:ext>
              </a:extLst>
            </p:cNvPr>
            <p:cNvSpPr/>
            <p:nvPr/>
          </p:nvSpPr>
          <p:spPr>
            <a:xfrm>
              <a:off x="665226" y="1618869"/>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111"/>
                    <a:pt x="596519" y="1142111"/>
                  </a:cubicBezTo>
                  <a:cubicBezTo>
                    <a:pt x="897890" y="1142111"/>
                    <a:pt x="1142238" y="897763"/>
                    <a:pt x="1142238" y="596392"/>
                  </a:cubicBezTo>
                  <a:cubicBezTo>
                    <a:pt x="1142238" y="295021"/>
                    <a:pt x="897890" y="50673"/>
                    <a:pt x="596519" y="50673"/>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26" name="Freeform 27">
              <a:extLst>
                <a:ext uri="{FF2B5EF4-FFF2-40B4-BE49-F238E27FC236}">
                  <a16:creationId xmlns:a16="http://schemas.microsoft.com/office/drawing/2014/main" id="{38BABE70-25FC-D1BB-9B23-27F1E3A1C2C2}"/>
                </a:ext>
              </a:extLst>
            </p:cNvPr>
            <p:cNvSpPr/>
            <p:nvPr/>
          </p:nvSpPr>
          <p:spPr>
            <a:xfrm>
              <a:off x="744347" y="981837"/>
              <a:ext cx="1142238" cy="1142238"/>
            </a:xfrm>
            <a:custGeom>
              <a:avLst/>
              <a:gdLst/>
              <a:ahLst/>
              <a:cxnLst/>
              <a:rect l="l" t="t" r="r" b="b"/>
              <a:pathLst>
                <a:path w="1142238" h="1142238">
                  <a:moveTo>
                    <a:pt x="571119" y="0"/>
                  </a:moveTo>
                  <a:cubicBezTo>
                    <a:pt x="886460" y="0"/>
                    <a:pt x="1142238" y="255651"/>
                    <a:pt x="1142238" y="571119"/>
                  </a:cubicBezTo>
                  <a:cubicBezTo>
                    <a:pt x="1142238" y="886587"/>
                    <a:pt x="886587" y="1142238"/>
                    <a:pt x="571119" y="1142238"/>
                  </a:cubicBezTo>
                  <a:cubicBezTo>
                    <a:pt x="255651" y="1142238"/>
                    <a:pt x="0" y="886587"/>
                    <a:pt x="0" y="571119"/>
                  </a:cubicBezTo>
                  <a:cubicBezTo>
                    <a:pt x="0" y="255651"/>
                    <a:pt x="255651" y="0"/>
                    <a:pt x="571119" y="0"/>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27" name="Freeform 28">
              <a:extLst>
                <a:ext uri="{FF2B5EF4-FFF2-40B4-BE49-F238E27FC236}">
                  <a16:creationId xmlns:a16="http://schemas.microsoft.com/office/drawing/2014/main" id="{19605ACD-480B-3586-9273-732F10C5324D}"/>
                </a:ext>
              </a:extLst>
            </p:cNvPr>
            <p:cNvSpPr/>
            <p:nvPr/>
          </p:nvSpPr>
          <p:spPr>
            <a:xfrm>
              <a:off x="718947" y="956437"/>
              <a:ext cx="1193038" cy="1193038"/>
            </a:xfrm>
            <a:custGeom>
              <a:avLst/>
              <a:gdLst/>
              <a:ahLst/>
              <a:cxnLst/>
              <a:rect l="l" t="t" r="r" b="b"/>
              <a:pathLst>
                <a:path w="1193038" h="1193038">
                  <a:moveTo>
                    <a:pt x="596519" y="0"/>
                  </a:moveTo>
                  <a:cubicBezTo>
                    <a:pt x="925957" y="0"/>
                    <a:pt x="1193038" y="267081"/>
                    <a:pt x="1193038" y="596519"/>
                  </a:cubicBezTo>
                  <a:lnTo>
                    <a:pt x="1167638" y="596519"/>
                  </a:lnTo>
                  <a:lnTo>
                    <a:pt x="1193038" y="596519"/>
                  </a:lnTo>
                  <a:cubicBezTo>
                    <a:pt x="1193038" y="925957"/>
                    <a:pt x="925957" y="1193038"/>
                    <a:pt x="596519" y="1193038"/>
                  </a:cubicBezTo>
                  <a:lnTo>
                    <a:pt x="596519" y="1167638"/>
                  </a:lnTo>
                  <a:lnTo>
                    <a:pt x="596519" y="1193038"/>
                  </a:lnTo>
                  <a:cubicBezTo>
                    <a:pt x="267081" y="1193038"/>
                    <a:pt x="0" y="925957"/>
                    <a:pt x="0" y="596519"/>
                  </a:cubicBezTo>
                  <a:lnTo>
                    <a:pt x="25400" y="596519"/>
                  </a:lnTo>
                  <a:lnTo>
                    <a:pt x="0" y="596519"/>
                  </a:lnTo>
                  <a:cubicBezTo>
                    <a:pt x="0" y="267081"/>
                    <a:pt x="267081" y="0"/>
                    <a:pt x="596519" y="0"/>
                  </a:cubicBezTo>
                  <a:lnTo>
                    <a:pt x="596519" y="25400"/>
                  </a:lnTo>
                  <a:lnTo>
                    <a:pt x="596519" y="0"/>
                  </a:lnTo>
                  <a:moveTo>
                    <a:pt x="596519" y="50800"/>
                  </a:moveTo>
                  <a:cubicBezTo>
                    <a:pt x="295148" y="50800"/>
                    <a:pt x="50800" y="295148"/>
                    <a:pt x="50800" y="596519"/>
                  </a:cubicBezTo>
                  <a:cubicBezTo>
                    <a:pt x="50800" y="897890"/>
                    <a:pt x="295148" y="1142238"/>
                    <a:pt x="596519" y="1142238"/>
                  </a:cubicBezTo>
                  <a:cubicBezTo>
                    <a:pt x="897890" y="1142238"/>
                    <a:pt x="1142238" y="897890"/>
                    <a:pt x="1142238" y="596519"/>
                  </a:cubicBezTo>
                  <a:cubicBezTo>
                    <a:pt x="1142238" y="295148"/>
                    <a:pt x="897890" y="50800"/>
                    <a:pt x="596519" y="50800"/>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28" name="Freeform 29">
              <a:extLst>
                <a:ext uri="{FF2B5EF4-FFF2-40B4-BE49-F238E27FC236}">
                  <a16:creationId xmlns:a16="http://schemas.microsoft.com/office/drawing/2014/main" id="{E237CC7F-1745-55DB-4827-D2FE33530A6A}"/>
                </a:ext>
              </a:extLst>
            </p:cNvPr>
            <p:cNvSpPr/>
            <p:nvPr/>
          </p:nvSpPr>
          <p:spPr>
            <a:xfrm>
              <a:off x="1260094" y="386969"/>
              <a:ext cx="2370582" cy="2219452"/>
            </a:xfrm>
            <a:custGeom>
              <a:avLst/>
              <a:gdLst/>
              <a:ahLst/>
              <a:cxnLst/>
              <a:rect l="l" t="t" r="r" b="b"/>
              <a:pathLst>
                <a:path w="2370582" h="2219452">
                  <a:moveTo>
                    <a:pt x="2334260" y="966216"/>
                  </a:moveTo>
                  <a:cubicBezTo>
                    <a:pt x="2248916" y="402717"/>
                    <a:pt x="1832610" y="0"/>
                    <a:pt x="1295527" y="0"/>
                  </a:cubicBezTo>
                  <a:cubicBezTo>
                    <a:pt x="770255" y="0"/>
                    <a:pt x="336423" y="404368"/>
                    <a:pt x="262636" y="932307"/>
                  </a:cubicBezTo>
                  <a:cubicBezTo>
                    <a:pt x="262636" y="932434"/>
                    <a:pt x="262509" y="932434"/>
                    <a:pt x="262509" y="932434"/>
                  </a:cubicBezTo>
                  <a:cubicBezTo>
                    <a:pt x="120015" y="927354"/>
                    <a:pt x="0" y="1046480"/>
                    <a:pt x="0" y="1197737"/>
                  </a:cubicBezTo>
                  <a:cubicBezTo>
                    <a:pt x="0" y="1342771"/>
                    <a:pt x="112141" y="1463167"/>
                    <a:pt x="253746" y="1463167"/>
                  </a:cubicBezTo>
                  <a:cubicBezTo>
                    <a:pt x="274447" y="1463167"/>
                    <a:pt x="292100" y="1460119"/>
                    <a:pt x="309753" y="1456944"/>
                  </a:cubicBezTo>
                  <a:cubicBezTo>
                    <a:pt x="451358" y="1882902"/>
                    <a:pt x="840994" y="2219452"/>
                    <a:pt x="1295400" y="2188591"/>
                  </a:cubicBezTo>
                  <a:cubicBezTo>
                    <a:pt x="2314448" y="2132203"/>
                    <a:pt x="2370582" y="1199007"/>
                    <a:pt x="2334133" y="966089"/>
                  </a:cubicBezTo>
                </a:path>
              </a:pathLst>
            </a:custGeom>
            <a:solidFill>
              <a:srgbClr val="FFFFFF"/>
            </a:solidFill>
          </p:spPr>
          <p:txBody>
            <a:bodyPr/>
            <a:lstStyle/>
            <a:p>
              <a:endParaRPr lang="en-CA" sz="1050">
                <a:latin typeface="OpenDyslexic" pitchFamily="50" charset="0"/>
                <a:ea typeface="OpenDyslexic" pitchFamily="50" charset="0"/>
                <a:cs typeface="OpenDyslexic" pitchFamily="50" charset="0"/>
              </a:endParaRPr>
            </a:p>
          </p:txBody>
        </p:sp>
        <p:sp>
          <p:nvSpPr>
            <p:cNvPr id="29" name="Freeform 30">
              <a:extLst>
                <a:ext uri="{FF2B5EF4-FFF2-40B4-BE49-F238E27FC236}">
                  <a16:creationId xmlns:a16="http://schemas.microsoft.com/office/drawing/2014/main" id="{BB2CA390-65CE-79B5-B9DC-ABAE7763F76F}"/>
                </a:ext>
              </a:extLst>
            </p:cNvPr>
            <p:cNvSpPr/>
            <p:nvPr/>
          </p:nvSpPr>
          <p:spPr>
            <a:xfrm>
              <a:off x="1247267" y="374523"/>
              <a:ext cx="2382774" cy="2245487"/>
            </a:xfrm>
            <a:custGeom>
              <a:avLst/>
              <a:gdLst/>
              <a:ahLst/>
              <a:cxnLst/>
              <a:rect l="l" t="t" r="r" b="b"/>
              <a:pathLst>
                <a:path w="2382774" h="2245487">
                  <a:moveTo>
                    <a:pt x="2334514" y="980567"/>
                  </a:moveTo>
                  <a:cubicBezTo>
                    <a:pt x="2249932" y="422275"/>
                    <a:pt x="1838198" y="25146"/>
                    <a:pt x="1308354" y="25146"/>
                  </a:cubicBezTo>
                  <a:lnTo>
                    <a:pt x="1308354" y="12446"/>
                  </a:lnTo>
                  <a:lnTo>
                    <a:pt x="1308354" y="25146"/>
                  </a:lnTo>
                  <a:cubicBezTo>
                    <a:pt x="789940" y="25146"/>
                    <a:pt x="361061" y="424307"/>
                    <a:pt x="288036" y="946531"/>
                  </a:cubicBezTo>
                  <a:cubicBezTo>
                    <a:pt x="287655" y="949198"/>
                    <a:pt x="286385" y="951738"/>
                    <a:pt x="284480" y="953770"/>
                  </a:cubicBezTo>
                  <a:cubicBezTo>
                    <a:pt x="284480" y="953770"/>
                    <a:pt x="284480" y="953770"/>
                    <a:pt x="284480" y="953770"/>
                  </a:cubicBezTo>
                  <a:cubicBezTo>
                    <a:pt x="284226" y="954024"/>
                    <a:pt x="283464" y="954786"/>
                    <a:pt x="282321" y="955548"/>
                  </a:cubicBezTo>
                  <a:cubicBezTo>
                    <a:pt x="280162" y="957072"/>
                    <a:pt x="277495" y="957834"/>
                    <a:pt x="274828" y="957707"/>
                  </a:cubicBezTo>
                  <a:cubicBezTo>
                    <a:pt x="143002" y="953008"/>
                    <a:pt x="30607" y="1060831"/>
                    <a:pt x="25654" y="1200785"/>
                  </a:cubicBezTo>
                  <a:cubicBezTo>
                    <a:pt x="25527" y="1203960"/>
                    <a:pt x="25527" y="1207135"/>
                    <a:pt x="25527" y="1210310"/>
                  </a:cubicBezTo>
                  <a:lnTo>
                    <a:pt x="12827" y="1210310"/>
                  </a:lnTo>
                  <a:lnTo>
                    <a:pt x="25527" y="1210310"/>
                  </a:lnTo>
                  <a:cubicBezTo>
                    <a:pt x="25527" y="1348994"/>
                    <a:pt x="132588" y="1463040"/>
                    <a:pt x="266573" y="1463040"/>
                  </a:cubicBezTo>
                  <a:lnTo>
                    <a:pt x="266573" y="1475740"/>
                  </a:lnTo>
                  <a:lnTo>
                    <a:pt x="266573" y="1463040"/>
                  </a:lnTo>
                  <a:cubicBezTo>
                    <a:pt x="286004" y="1463040"/>
                    <a:pt x="302641" y="1460119"/>
                    <a:pt x="320421" y="1457071"/>
                  </a:cubicBezTo>
                  <a:cubicBezTo>
                    <a:pt x="326644" y="1455928"/>
                    <a:pt x="332613" y="1459611"/>
                    <a:pt x="334645" y="1465580"/>
                  </a:cubicBezTo>
                  <a:cubicBezTo>
                    <a:pt x="474980" y="1887601"/>
                    <a:pt x="860044" y="2218944"/>
                    <a:pt x="1307338" y="2188591"/>
                  </a:cubicBezTo>
                  <a:lnTo>
                    <a:pt x="1307465" y="2188591"/>
                  </a:lnTo>
                  <a:cubicBezTo>
                    <a:pt x="2240407" y="2137029"/>
                    <a:pt x="2357120" y="1343025"/>
                    <a:pt x="2340483" y="1041654"/>
                  </a:cubicBezTo>
                  <a:cubicBezTo>
                    <a:pt x="2339213" y="1017905"/>
                    <a:pt x="2337054" y="997458"/>
                    <a:pt x="2334387" y="980821"/>
                  </a:cubicBezTo>
                  <a:lnTo>
                    <a:pt x="2334387" y="980821"/>
                  </a:lnTo>
                  <a:moveTo>
                    <a:pt x="2359533" y="977011"/>
                  </a:moveTo>
                  <a:lnTo>
                    <a:pt x="2346960" y="978916"/>
                  </a:lnTo>
                  <a:lnTo>
                    <a:pt x="2359533" y="977011"/>
                  </a:lnTo>
                  <a:cubicBezTo>
                    <a:pt x="2362327" y="994664"/>
                    <a:pt x="2364486" y="1016000"/>
                    <a:pt x="2365883" y="1040384"/>
                  </a:cubicBezTo>
                  <a:cubicBezTo>
                    <a:pt x="2382774" y="1345565"/>
                    <a:pt x="2264283" y="2161286"/>
                    <a:pt x="1308989" y="2214118"/>
                  </a:cubicBezTo>
                  <a:lnTo>
                    <a:pt x="1308227" y="2201418"/>
                  </a:lnTo>
                  <a:lnTo>
                    <a:pt x="1309116" y="2214118"/>
                  </a:lnTo>
                  <a:cubicBezTo>
                    <a:pt x="847471" y="2245487"/>
                    <a:pt x="453517" y="1903857"/>
                    <a:pt x="310515" y="1473835"/>
                  </a:cubicBezTo>
                  <a:lnTo>
                    <a:pt x="322580" y="1469771"/>
                  </a:lnTo>
                  <a:lnTo>
                    <a:pt x="324739" y="1482344"/>
                  </a:lnTo>
                  <a:cubicBezTo>
                    <a:pt x="307086" y="1485392"/>
                    <a:pt x="288417" y="1488694"/>
                    <a:pt x="266446" y="1488694"/>
                  </a:cubicBezTo>
                  <a:cubicBezTo>
                    <a:pt x="117221" y="1488694"/>
                    <a:pt x="0" y="1361948"/>
                    <a:pt x="0" y="1210564"/>
                  </a:cubicBezTo>
                  <a:cubicBezTo>
                    <a:pt x="0" y="1207008"/>
                    <a:pt x="0" y="1203579"/>
                    <a:pt x="127" y="1200150"/>
                  </a:cubicBezTo>
                  <a:cubicBezTo>
                    <a:pt x="5461" y="1047115"/>
                    <a:pt x="128651" y="927481"/>
                    <a:pt x="275590" y="932561"/>
                  </a:cubicBezTo>
                  <a:lnTo>
                    <a:pt x="275082" y="945261"/>
                  </a:lnTo>
                  <a:lnTo>
                    <a:pt x="267970" y="934720"/>
                  </a:lnTo>
                  <a:cubicBezTo>
                    <a:pt x="266954" y="935355"/>
                    <a:pt x="266319" y="936117"/>
                    <a:pt x="266192" y="936117"/>
                  </a:cubicBezTo>
                  <a:cubicBezTo>
                    <a:pt x="266065" y="936117"/>
                    <a:pt x="266192" y="936117"/>
                    <a:pt x="266192" y="936117"/>
                  </a:cubicBezTo>
                  <a:lnTo>
                    <a:pt x="275209" y="945007"/>
                  </a:lnTo>
                  <a:lnTo>
                    <a:pt x="262636" y="943229"/>
                  </a:lnTo>
                  <a:cubicBezTo>
                    <a:pt x="337185" y="409575"/>
                    <a:pt x="775970" y="0"/>
                    <a:pt x="1308100" y="0"/>
                  </a:cubicBezTo>
                  <a:cubicBezTo>
                    <a:pt x="1852422" y="0"/>
                    <a:pt x="2273300" y="408305"/>
                    <a:pt x="2359406" y="977011"/>
                  </a:cubicBezTo>
                  <a:close/>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30" name="Freeform 31">
              <a:extLst>
                <a:ext uri="{FF2B5EF4-FFF2-40B4-BE49-F238E27FC236}">
                  <a16:creationId xmlns:a16="http://schemas.microsoft.com/office/drawing/2014/main" id="{84A616E2-CFF1-9151-061C-CFE592E02B75}"/>
                </a:ext>
              </a:extLst>
            </p:cNvPr>
            <p:cNvSpPr/>
            <p:nvPr/>
          </p:nvSpPr>
          <p:spPr>
            <a:xfrm>
              <a:off x="2393315" y="1970913"/>
              <a:ext cx="389001" cy="179959"/>
            </a:xfrm>
            <a:custGeom>
              <a:avLst/>
              <a:gdLst/>
              <a:ahLst/>
              <a:cxnLst/>
              <a:rect l="l" t="t" r="r" b="b"/>
              <a:pathLst>
                <a:path w="389001" h="179959">
                  <a:moveTo>
                    <a:pt x="26289" y="10414"/>
                  </a:moveTo>
                  <a:cubicBezTo>
                    <a:pt x="26289" y="10414"/>
                    <a:pt x="26289" y="10414"/>
                    <a:pt x="26289" y="10414"/>
                  </a:cubicBezTo>
                  <a:cubicBezTo>
                    <a:pt x="26416" y="10668"/>
                    <a:pt x="69977" y="154559"/>
                    <a:pt x="280035" y="154559"/>
                  </a:cubicBezTo>
                  <a:cubicBezTo>
                    <a:pt x="307975" y="154559"/>
                    <a:pt x="338963" y="152019"/>
                    <a:pt x="373253" y="146304"/>
                  </a:cubicBezTo>
                  <a:cubicBezTo>
                    <a:pt x="380111" y="145161"/>
                    <a:pt x="386715" y="149860"/>
                    <a:pt x="387858" y="156718"/>
                  </a:cubicBezTo>
                  <a:cubicBezTo>
                    <a:pt x="389001" y="163576"/>
                    <a:pt x="384302" y="170180"/>
                    <a:pt x="377444" y="171323"/>
                  </a:cubicBezTo>
                  <a:cubicBezTo>
                    <a:pt x="341884" y="177292"/>
                    <a:pt x="309499" y="179959"/>
                    <a:pt x="280035" y="179959"/>
                  </a:cubicBezTo>
                  <a:cubicBezTo>
                    <a:pt x="53721" y="179959"/>
                    <a:pt x="3556" y="22987"/>
                    <a:pt x="2032" y="17780"/>
                  </a:cubicBezTo>
                  <a:cubicBezTo>
                    <a:pt x="2032" y="17780"/>
                    <a:pt x="2032" y="17653"/>
                    <a:pt x="2032" y="17653"/>
                  </a:cubicBezTo>
                  <a:cubicBezTo>
                    <a:pt x="0" y="10922"/>
                    <a:pt x="3810" y="3810"/>
                    <a:pt x="10541" y="1905"/>
                  </a:cubicBezTo>
                  <a:cubicBezTo>
                    <a:pt x="17272" y="0"/>
                    <a:pt x="24384" y="3683"/>
                    <a:pt x="26289" y="10414"/>
                  </a:cubicBezTo>
                  <a:close/>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31" name="Freeform 32">
              <a:extLst>
                <a:ext uri="{FF2B5EF4-FFF2-40B4-BE49-F238E27FC236}">
                  <a16:creationId xmlns:a16="http://schemas.microsoft.com/office/drawing/2014/main" id="{512A76B1-73EC-9BFE-2C8D-437E217B4CFC}"/>
                </a:ext>
              </a:extLst>
            </p:cNvPr>
            <p:cNvSpPr/>
            <p:nvPr/>
          </p:nvSpPr>
          <p:spPr>
            <a:xfrm>
              <a:off x="1697736" y="710819"/>
              <a:ext cx="883920" cy="883920"/>
            </a:xfrm>
            <a:custGeom>
              <a:avLst/>
              <a:gdLst/>
              <a:ahLst/>
              <a:cxnLst/>
              <a:rect l="l" t="t" r="r" b="b"/>
              <a:pathLst>
                <a:path w="883920" h="883920">
                  <a:moveTo>
                    <a:pt x="51054" y="349631"/>
                  </a:moveTo>
                  <a:cubicBezTo>
                    <a:pt x="101981" y="133731"/>
                    <a:pt x="318389" y="0"/>
                    <a:pt x="534289" y="51054"/>
                  </a:cubicBezTo>
                  <a:lnTo>
                    <a:pt x="531368" y="63373"/>
                  </a:lnTo>
                  <a:lnTo>
                    <a:pt x="534289" y="51054"/>
                  </a:lnTo>
                  <a:cubicBezTo>
                    <a:pt x="750189" y="101981"/>
                    <a:pt x="883920" y="318389"/>
                    <a:pt x="832866" y="534289"/>
                  </a:cubicBezTo>
                  <a:lnTo>
                    <a:pt x="820547" y="531368"/>
                  </a:lnTo>
                  <a:lnTo>
                    <a:pt x="832866" y="534289"/>
                  </a:lnTo>
                  <a:cubicBezTo>
                    <a:pt x="781939" y="750189"/>
                    <a:pt x="565531" y="883920"/>
                    <a:pt x="349631" y="832866"/>
                  </a:cubicBezTo>
                  <a:lnTo>
                    <a:pt x="352552" y="820547"/>
                  </a:lnTo>
                  <a:lnTo>
                    <a:pt x="349631" y="832866"/>
                  </a:lnTo>
                  <a:cubicBezTo>
                    <a:pt x="133731" y="781939"/>
                    <a:pt x="0" y="565531"/>
                    <a:pt x="51054" y="349631"/>
                  </a:cubicBezTo>
                  <a:lnTo>
                    <a:pt x="63373" y="352552"/>
                  </a:lnTo>
                  <a:lnTo>
                    <a:pt x="51054" y="349631"/>
                  </a:lnTo>
                  <a:moveTo>
                    <a:pt x="75819" y="355473"/>
                  </a:moveTo>
                  <a:cubicBezTo>
                    <a:pt x="28067" y="557657"/>
                    <a:pt x="153289" y="760349"/>
                    <a:pt x="355473" y="808101"/>
                  </a:cubicBezTo>
                  <a:cubicBezTo>
                    <a:pt x="557657" y="855853"/>
                    <a:pt x="760349" y="730631"/>
                    <a:pt x="808101" y="528447"/>
                  </a:cubicBezTo>
                  <a:cubicBezTo>
                    <a:pt x="855853" y="326263"/>
                    <a:pt x="730631" y="123571"/>
                    <a:pt x="528447" y="75819"/>
                  </a:cubicBezTo>
                  <a:cubicBezTo>
                    <a:pt x="326263" y="28067"/>
                    <a:pt x="123571" y="153289"/>
                    <a:pt x="75819" y="355473"/>
                  </a:cubicBezTo>
                  <a:close/>
                </a:path>
              </a:pathLst>
            </a:custGeom>
            <a:solidFill>
              <a:srgbClr val="FF9700"/>
            </a:solidFill>
          </p:spPr>
          <p:txBody>
            <a:bodyPr/>
            <a:lstStyle/>
            <a:p>
              <a:endParaRPr lang="en-CA" sz="1050">
                <a:latin typeface="OpenDyslexic" pitchFamily="50" charset="0"/>
                <a:ea typeface="OpenDyslexic" pitchFamily="50" charset="0"/>
                <a:cs typeface="OpenDyslexic" pitchFamily="50" charset="0"/>
              </a:endParaRPr>
            </a:p>
          </p:txBody>
        </p:sp>
        <p:sp>
          <p:nvSpPr>
            <p:cNvPr id="32" name="Freeform 33">
              <a:extLst>
                <a:ext uri="{FF2B5EF4-FFF2-40B4-BE49-F238E27FC236}">
                  <a16:creationId xmlns:a16="http://schemas.microsoft.com/office/drawing/2014/main" id="{7D4AE656-A403-6C6D-10A5-DFD8B326740B}"/>
                </a:ext>
              </a:extLst>
            </p:cNvPr>
            <p:cNvSpPr/>
            <p:nvPr/>
          </p:nvSpPr>
          <p:spPr>
            <a:xfrm>
              <a:off x="2747645" y="711200"/>
              <a:ext cx="883920" cy="883920"/>
            </a:xfrm>
            <a:custGeom>
              <a:avLst/>
              <a:gdLst/>
              <a:ahLst/>
              <a:cxnLst/>
              <a:rect l="l" t="t" r="r" b="b"/>
              <a:pathLst>
                <a:path w="883920" h="883920">
                  <a:moveTo>
                    <a:pt x="51054" y="349631"/>
                  </a:moveTo>
                  <a:cubicBezTo>
                    <a:pt x="101981" y="133731"/>
                    <a:pt x="318389" y="0"/>
                    <a:pt x="534289" y="51054"/>
                  </a:cubicBezTo>
                  <a:lnTo>
                    <a:pt x="531368" y="63373"/>
                  </a:lnTo>
                  <a:lnTo>
                    <a:pt x="534289" y="51054"/>
                  </a:lnTo>
                  <a:cubicBezTo>
                    <a:pt x="750189" y="101981"/>
                    <a:pt x="883920" y="318389"/>
                    <a:pt x="832866" y="534289"/>
                  </a:cubicBezTo>
                  <a:lnTo>
                    <a:pt x="820547" y="531368"/>
                  </a:lnTo>
                  <a:lnTo>
                    <a:pt x="832866" y="534289"/>
                  </a:lnTo>
                  <a:cubicBezTo>
                    <a:pt x="781939" y="750189"/>
                    <a:pt x="565531" y="883920"/>
                    <a:pt x="349631" y="832866"/>
                  </a:cubicBezTo>
                  <a:lnTo>
                    <a:pt x="352552" y="820547"/>
                  </a:lnTo>
                  <a:lnTo>
                    <a:pt x="349631" y="832866"/>
                  </a:lnTo>
                  <a:cubicBezTo>
                    <a:pt x="133731" y="781939"/>
                    <a:pt x="0" y="565531"/>
                    <a:pt x="51054" y="349631"/>
                  </a:cubicBezTo>
                  <a:lnTo>
                    <a:pt x="63373" y="352552"/>
                  </a:lnTo>
                  <a:lnTo>
                    <a:pt x="51054" y="349631"/>
                  </a:lnTo>
                  <a:moveTo>
                    <a:pt x="75819" y="355473"/>
                  </a:moveTo>
                  <a:cubicBezTo>
                    <a:pt x="28067" y="557657"/>
                    <a:pt x="153289" y="760349"/>
                    <a:pt x="355473" y="808101"/>
                  </a:cubicBezTo>
                  <a:cubicBezTo>
                    <a:pt x="557657" y="855853"/>
                    <a:pt x="760349" y="730631"/>
                    <a:pt x="808101" y="528447"/>
                  </a:cubicBezTo>
                  <a:cubicBezTo>
                    <a:pt x="855852" y="326263"/>
                    <a:pt x="730631" y="123571"/>
                    <a:pt x="528447" y="75819"/>
                  </a:cubicBezTo>
                  <a:cubicBezTo>
                    <a:pt x="326263" y="28067"/>
                    <a:pt x="123571" y="153289"/>
                    <a:pt x="75819" y="355473"/>
                  </a:cubicBezTo>
                  <a:close/>
                </a:path>
              </a:pathLst>
            </a:custGeom>
            <a:solidFill>
              <a:srgbClr val="FF9700"/>
            </a:solidFill>
          </p:spPr>
          <p:txBody>
            <a:bodyPr/>
            <a:lstStyle/>
            <a:p>
              <a:endParaRPr lang="en-CA" sz="1050">
                <a:latin typeface="OpenDyslexic" pitchFamily="50" charset="0"/>
                <a:ea typeface="OpenDyslexic" pitchFamily="50" charset="0"/>
                <a:cs typeface="OpenDyslexic" pitchFamily="50" charset="0"/>
              </a:endParaRPr>
            </a:p>
          </p:txBody>
        </p:sp>
        <p:sp>
          <p:nvSpPr>
            <p:cNvPr id="33" name="Freeform 34">
              <a:extLst>
                <a:ext uri="{FF2B5EF4-FFF2-40B4-BE49-F238E27FC236}">
                  <a16:creationId xmlns:a16="http://schemas.microsoft.com/office/drawing/2014/main" id="{82E1B4DD-5975-BE43-F77C-FCFC9493B2E5}"/>
                </a:ext>
              </a:extLst>
            </p:cNvPr>
            <p:cNvSpPr/>
            <p:nvPr/>
          </p:nvSpPr>
          <p:spPr>
            <a:xfrm>
              <a:off x="1453134" y="1174369"/>
              <a:ext cx="311912" cy="160782"/>
            </a:xfrm>
            <a:custGeom>
              <a:avLst/>
              <a:gdLst/>
              <a:ahLst/>
              <a:cxnLst/>
              <a:rect l="l" t="t" r="r" b="b"/>
              <a:pathLst>
                <a:path w="311912" h="160782">
                  <a:moveTo>
                    <a:pt x="302895" y="25908"/>
                  </a:moveTo>
                  <a:lnTo>
                    <a:pt x="19812" y="157861"/>
                  </a:lnTo>
                  <a:cubicBezTo>
                    <a:pt x="13462" y="160782"/>
                    <a:pt x="5842" y="158115"/>
                    <a:pt x="2921" y="151765"/>
                  </a:cubicBezTo>
                  <a:cubicBezTo>
                    <a:pt x="0" y="145415"/>
                    <a:pt x="2667" y="137795"/>
                    <a:pt x="9017" y="134874"/>
                  </a:cubicBezTo>
                  <a:lnTo>
                    <a:pt x="292100" y="2921"/>
                  </a:lnTo>
                  <a:cubicBezTo>
                    <a:pt x="298450" y="0"/>
                    <a:pt x="306070" y="2667"/>
                    <a:pt x="308991" y="9017"/>
                  </a:cubicBezTo>
                  <a:cubicBezTo>
                    <a:pt x="311912" y="15367"/>
                    <a:pt x="309245" y="22987"/>
                    <a:pt x="302895" y="25908"/>
                  </a:cubicBezTo>
                  <a:close/>
                </a:path>
              </a:pathLst>
            </a:custGeom>
            <a:solidFill>
              <a:srgbClr val="FF9700"/>
            </a:solidFill>
          </p:spPr>
          <p:txBody>
            <a:bodyPr/>
            <a:lstStyle/>
            <a:p>
              <a:endParaRPr lang="en-CA" sz="1050">
                <a:latin typeface="OpenDyslexic" pitchFamily="50" charset="0"/>
                <a:ea typeface="OpenDyslexic" pitchFamily="50" charset="0"/>
                <a:cs typeface="OpenDyslexic" pitchFamily="50" charset="0"/>
              </a:endParaRPr>
            </a:p>
          </p:txBody>
        </p:sp>
        <p:sp>
          <p:nvSpPr>
            <p:cNvPr id="34" name="Freeform 35">
              <a:extLst>
                <a:ext uri="{FF2B5EF4-FFF2-40B4-BE49-F238E27FC236}">
                  <a16:creationId xmlns:a16="http://schemas.microsoft.com/office/drawing/2014/main" id="{C38D2081-546F-05F9-D9B7-12644E9E076C}"/>
                </a:ext>
              </a:extLst>
            </p:cNvPr>
            <p:cNvSpPr/>
            <p:nvPr/>
          </p:nvSpPr>
          <p:spPr>
            <a:xfrm>
              <a:off x="2531364" y="1142111"/>
              <a:ext cx="266192" cy="25400"/>
            </a:xfrm>
            <a:custGeom>
              <a:avLst/>
              <a:gdLst/>
              <a:ahLst/>
              <a:cxnLst/>
              <a:rect l="l" t="t" r="r" b="b"/>
              <a:pathLst>
                <a:path w="266192" h="25400">
                  <a:moveTo>
                    <a:pt x="12700" y="0"/>
                  </a:moveTo>
                  <a:lnTo>
                    <a:pt x="253492" y="0"/>
                  </a:lnTo>
                  <a:cubicBezTo>
                    <a:pt x="260477" y="0"/>
                    <a:pt x="266192" y="5715"/>
                    <a:pt x="266192" y="12700"/>
                  </a:cubicBezTo>
                  <a:cubicBezTo>
                    <a:pt x="266192" y="19685"/>
                    <a:pt x="260477" y="25400"/>
                    <a:pt x="253492" y="25400"/>
                  </a:cubicBezTo>
                  <a:lnTo>
                    <a:pt x="12700" y="25400"/>
                  </a:lnTo>
                  <a:cubicBezTo>
                    <a:pt x="5715" y="25400"/>
                    <a:pt x="0" y="19685"/>
                    <a:pt x="0" y="12700"/>
                  </a:cubicBezTo>
                  <a:cubicBezTo>
                    <a:pt x="0" y="5715"/>
                    <a:pt x="5715" y="0"/>
                    <a:pt x="12700" y="0"/>
                  </a:cubicBezTo>
                  <a:close/>
                </a:path>
              </a:pathLst>
            </a:custGeom>
            <a:solidFill>
              <a:srgbClr val="FF9700"/>
            </a:solidFill>
          </p:spPr>
          <p:txBody>
            <a:bodyPr/>
            <a:lstStyle/>
            <a:p>
              <a:endParaRPr lang="en-CA" sz="1050">
                <a:latin typeface="OpenDyslexic" pitchFamily="50" charset="0"/>
                <a:ea typeface="OpenDyslexic" pitchFamily="50" charset="0"/>
                <a:cs typeface="OpenDyslexic" pitchFamily="50" charset="0"/>
              </a:endParaRPr>
            </a:p>
          </p:txBody>
        </p:sp>
        <p:sp>
          <p:nvSpPr>
            <p:cNvPr id="35" name="Freeform 36">
              <a:extLst>
                <a:ext uri="{FF2B5EF4-FFF2-40B4-BE49-F238E27FC236}">
                  <a16:creationId xmlns:a16="http://schemas.microsoft.com/office/drawing/2014/main" id="{41B29B07-1C2E-E93E-5479-D6FECA25B6D6}"/>
                </a:ext>
              </a:extLst>
            </p:cNvPr>
            <p:cNvSpPr/>
            <p:nvPr/>
          </p:nvSpPr>
          <p:spPr>
            <a:xfrm>
              <a:off x="2161159" y="978789"/>
              <a:ext cx="191516" cy="299466"/>
            </a:xfrm>
            <a:custGeom>
              <a:avLst/>
              <a:gdLst/>
              <a:ahLst/>
              <a:cxnLst/>
              <a:rect l="l" t="t" r="r" b="b"/>
              <a:pathLst>
                <a:path w="191516" h="299466">
                  <a:moveTo>
                    <a:pt x="191516" y="149733"/>
                  </a:moveTo>
                  <a:cubicBezTo>
                    <a:pt x="191516" y="232918"/>
                    <a:pt x="148336" y="299466"/>
                    <a:pt x="95758" y="299466"/>
                  </a:cubicBezTo>
                  <a:cubicBezTo>
                    <a:pt x="43180" y="299466"/>
                    <a:pt x="0" y="232918"/>
                    <a:pt x="0" y="149733"/>
                  </a:cubicBezTo>
                  <a:cubicBezTo>
                    <a:pt x="0" y="66548"/>
                    <a:pt x="43180" y="0"/>
                    <a:pt x="95758" y="0"/>
                  </a:cubicBezTo>
                  <a:cubicBezTo>
                    <a:pt x="148336" y="0"/>
                    <a:pt x="191516" y="66548"/>
                    <a:pt x="191516" y="149733"/>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36" name="Freeform 37">
              <a:extLst>
                <a:ext uri="{FF2B5EF4-FFF2-40B4-BE49-F238E27FC236}">
                  <a16:creationId xmlns:a16="http://schemas.microsoft.com/office/drawing/2014/main" id="{F0B1AB94-7119-BDB5-42BD-7D133A0A2B79}"/>
                </a:ext>
              </a:extLst>
            </p:cNvPr>
            <p:cNvSpPr/>
            <p:nvPr/>
          </p:nvSpPr>
          <p:spPr>
            <a:xfrm>
              <a:off x="3145917" y="966470"/>
              <a:ext cx="191516" cy="311658"/>
            </a:xfrm>
            <a:custGeom>
              <a:avLst/>
              <a:gdLst/>
              <a:ahLst/>
              <a:cxnLst/>
              <a:rect l="l" t="t" r="r" b="b"/>
              <a:pathLst>
                <a:path w="191516" h="311658">
                  <a:moveTo>
                    <a:pt x="191516" y="155829"/>
                  </a:moveTo>
                  <a:cubicBezTo>
                    <a:pt x="191516" y="242443"/>
                    <a:pt x="148336" y="311658"/>
                    <a:pt x="95758" y="311658"/>
                  </a:cubicBezTo>
                  <a:cubicBezTo>
                    <a:pt x="43180" y="311658"/>
                    <a:pt x="0" y="242443"/>
                    <a:pt x="0" y="155829"/>
                  </a:cubicBezTo>
                  <a:cubicBezTo>
                    <a:pt x="0" y="69215"/>
                    <a:pt x="43180" y="0"/>
                    <a:pt x="95758" y="0"/>
                  </a:cubicBezTo>
                  <a:cubicBezTo>
                    <a:pt x="151384" y="0"/>
                    <a:pt x="191516" y="69215"/>
                    <a:pt x="191516" y="155829"/>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37" name="Freeform 38">
              <a:extLst>
                <a:ext uri="{FF2B5EF4-FFF2-40B4-BE49-F238E27FC236}">
                  <a16:creationId xmlns:a16="http://schemas.microsoft.com/office/drawing/2014/main" id="{7678BE70-F11C-09B9-5309-9E1790F64F81}"/>
                </a:ext>
              </a:extLst>
            </p:cNvPr>
            <p:cNvSpPr/>
            <p:nvPr/>
          </p:nvSpPr>
          <p:spPr>
            <a:xfrm>
              <a:off x="2629535" y="1179195"/>
              <a:ext cx="229235" cy="535178"/>
            </a:xfrm>
            <a:custGeom>
              <a:avLst/>
              <a:gdLst/>
              <a:ahLst/>
              <a:cxnLst/>
              <a:rect l="l" t="t" r="r" b="b"/>
              <a:pathLst>
                <a:path w="229235" h="535178">
                  <a:moveTo>
                    <a:pt x="29718" y="22987"/>
                  </a:moveTo>
                  <a:lnTo>
                    <a:pt x="140843" y="338709"/>
                  </a:lnTo>
                  <a:cubicBezTo>
                    <a:pt x="149860" y="364490"/>
                    <a:pt x="159004" y="390271"/>
                    <a:pt x="168021" y="416179"/>
                  </a:cubicBezTo>
                  <a:cubicBezTo>
                    <a:pt x="172974" y="430022"/>
                    <a:pt x="177800" y="443992"/>
                    <a:pt x="182626" y="457835"/>
                  </a:cubicBezTo>
                  <a:cubicBezTo>
                    <a:pt x="186055" y="467487"/>
                    <a:pt x="194564" y="484886"/>
                    <a:pt x="186563" y="494411"/>
                  </a:cubicBezTo>
                  <a:cubicBezTo>
                    <a:pt x="180340" y="501904"/>
                    <a:pt x="161290" y="502920"/>
                    <a:pt x="152781" y="504571"/>
                  </a:cubicBezTo>
                  <a:cubicBezTo>
                    <a:pt x="141097" y="506730"/>
                    <a:pt x="129286" y="508254"/>
                    <a:pt x="117475" y="509270"/>
                  </a:cubicBezTo>
                  <a:cubicBezTo>
                    <a:pt x="88773" y="511810"/>
                    <a:pt x="59690" y="510921"/>
                    <a:pt x="31115" y="506984"/>
                  </a:cubicBezTo>
                  <a:cubicBezTo>
                    <a:pt x="22479" y="505841"/>
                    <a:pt x="11684" y="507492"/>
                    <a:pt x="5080" y="513969"/>
                  </a:cubicBezTo>
                  <a:cubicBezTo>
                    <a:pt x="0" y="518922"/>
                    <a:pt x="381" y="526288"/>
                    <a:pt x="8636" y="527304"/>
                  </a:cubicBezTo>
                  <a:cubicBezTo>
                    <a:pt x="66929" y="535178"/>
                    <a:pt x="129032" y="533908"/>
                    <a:pt x="185674" y="517017"/>
                  </a:cubicBezTo>
                  <a:cubicBezTo>
                    <a:pt x="207518" y="510413"/>
                    <a:pt x="229235" y="496697"/>
                    <a:pt x="226060" y="470916"/>
                  </a:cubicBezTo>
                  <a:cubicBezTo>
                    <a:pt x="224409" y="457073"/>
                    <a:pt x="217678" y="443103"/>
                    <a:pt x="213106" y="430022"/>
                  </a:cubicBezTo>
                  <a:cubicBezTo>
                    <a:pt x="207518" y="414147"/>
                    <a:pt x="201930" y="398272"/>
                    <a:pt x="196342" y="382397"/>
                  </a:cubicBezTo>
                  <a:cubicBezTo>
                    <a:pt x="153034" y="259334"/>
                    <a:pt x="109727" y="136144"/>
                    <a:pt x="66421" y="13081"/>
                  </a:cubicBezTo>
                  <a:cubicBezTo>
                    <a:pt x="61849" y="0"/>
                    <a:pt x="25273" y="10541"/>
                    <a:pt x="29591" y="22987"/>
                  </a:cubicBezTo>
                </a:path>
              </a:pathLst>
            </a:custGeom>
            <a:solidFill>
              <a:srgbClr val="000000"/>
            </a:solidFill>
          </p:spPr>
          <p:txBody>
            <a:bodyPr/>
            <a:lstStyle/>
            <a:p>
              <a:endParaRPr lang="en-CA" sz="1050">
                <a:latin typeface="OpenDyslexic" pitchFamily="50" charset="0"/>
                <a:ea typeface="OpenDyslexic" pitchFamily="50" charset="0"/>
                <a:cs typeface="OpenDyslexic" pitchFamily="50" charset="0"/>
              </a:endParaRPr>
            </a:p>
          </p:txBody>
        </p:sp>
        <p:sp>
          <p:nvSpPr>
            <p:cNvPr id="38" name="Freeform 39">
              <a:extLst>
                <a:ext uri="{FF2B5EF4-FFF2-40B4-BE49-F238E27FC236}">
                  <a16:creationId xmlns:a16="http://schemas.microsoft.com/office/drawing/2014/main" id="{660D0E05-AE07-DBDB-34DB-232A494578B7}"/>
                </a:ext>
              </a:extLst>
            </p:cNvPr>
            <p:cNvSpPr/>
            <p:nvPr/>
          </p:nvSpPr>
          <p:spPr>
            <a:xfrm>
              <a:off x="1244600" y="89027"/>
              <a:ext cx="1571498" cy="1189101"/>
            </a:xfrm>
            <a:custGeom>
              <a:avLst/>
              <a:gdLst/>
              <a:ahLst/>
              <a:cxnLst/>
              <a:rect l="l" t="t" r="r" b="b"/>
              <a:pathLst>
                <a:path w="1571498" h="1189101">
                  <a:moveTo>
                    <a:pt x="1306195" y="10668"/>
                  </a:moveTo>
                  <a:cubicBezTo>
                    <a:pt x="796417" y="0"/>
                    <a:pt x="180594" y="339725"/>
                    <a:pt x="0" y="934212"/>
                  </a:cubicBezTo>
                  <a:cubicBezTo>
                    <a:pt x="165481" y="1090422"/>
                    <a:pt x="375666" y="1189101"/>
                    <a:pt x="603123" y="1189101"/>
                  </a:cubicBezTo>
                  <a:cubicBezTo>
                    <a:pt x="1130427" y="1189101"/>
                    <a:pt x="1557782" y="687578"/>
                    <a:pt x="1571498" y="58547"/>
                  </a:cubicBezTo>
                  <a:cubicBezTo>
                    <a:pt x="1486535" y="21336"/>
                    <a:pt x="1412748" y="12954"/>
                    <a:pt x="1306068" y="10668"/>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39" name="Freeform 40">
              <a:extLst>
                <a:ext uri="{FF2B5EF4-FFF2-40B4-BE49-F238E27FC236}">
                  <a16:creationId xmlns:a16="http://schemas.microsoft.com/office/drawing/2014/main" id="{EDEEA8F1-D092-808D-FEE6-A247FBF653CE}"/>
                </a:ext>
              </a:extLst>
            </p:cNvPr>
            <p:cNvSpPr/>
            <p:nvPr/>
          </p:nvSpPr>
          <p:spPr>
            <a:xfrm>
              <a:off x="1215898" y="63500"/>
              <a:ext cx="1626108" cy="1240028"/>
            </a:xfrm>
            <a:custGeom>
              <a:avLst/>
              <a:gdLst/>
              <a:ahLst/>
              <a:cxnLst/>
              <a:rect l="l" t="t" r="r" b="b"/>
              <a:pathLst>
                <a:path w="1626108" h="1240028">
                  <a:moveTo>
                    <a:pt x="1334262" y="61595"/>
                  </a:moveTo>
                  <a:cubicBezTo>
                    <a:pt x="833882" y="51181"/>
                    <a:pt x="229616" y="385445"/>
                    <a:pt x="52959" y="967105"/>
                  </a:cubicBezTo>
                  <a:lnTo>
                    <a:pt x="28702" y="959739"/>
                  </a:lnTo>
                  <a:lnTo>
                    <a:pt x="46101" y="941324"/>
                  </a:lnTo>
                  <a:cubicBezTo>
                    <a:pt x="207645" y="1093978"/>
                    <a:pt x="411861" y="1189355"/>
                    <a:pt x="631825" y="1189355"/>
                  </a:cubicBezTo>
                  <a:lnTo>
                    <a:pt x="631825" y="1214755"/>
                  </a:lnTo>
                  <a:lnTo>
                    <a:pt x="631825" y="1189355"/>
                  </a:lnTo>
                  <a:cubicBezTo>
                    <a:pt x="1141349" y="1189355"/>
                    <a:pt x="1561338" y="703199"/>
                    <a:pt x="1574927" y="83566"/>
                  </a:cubicBezTo>
                  <a:lnTo>
                    <a:pt x="1600327" y="84074"/>
                  </a:lnTo>
                  <a:lnTo>
                    <a:pt x="1590167" y="107315"/>
                  </a:lnTo>
                  <a:cubicBezTo>
                    <a:pt x="1509649" y="72009"/>
                    <a:pt x="1439799" y="63754"/>
                    <a:pt x="1334389" y="61595"/>
                  </a:cubicBezTo>
                  <a:lnTo>
                    <a:pt x="1334389" y="61595"/>
                  </a:lnTo>
                  <a:lnTo>
                    <a:pt x="1334389" y="61595"/>
                  </a:lnTo>
                  <a:moveTo>
                    <a:pt x="1335405" y="10795"/>
                  </a:moveTo>
                  <a:lnTo>
                    <a:pt x="1334897" y="36195"/>
                  </a:lnTo>
                  <a:lnTo>
                    <a:pt x="1335405" y="10795"/>
                  </a:lnTo>
                  <a:cubicBezTo>
                    <a:pt x="1443355" y="13081"/>
                    <a:pt x="1521079" y="21590"/>
                    <a:pt x="1610487" y="60706"/>
                  </a:cubicBezTo>
                  <a:lnTo>
                    <a:pt x="1626108" y="67564"/>
                  </a:lnTo>
                  <a:lnTo>
                    <a:pt x="1625727" y="84582"/>
                  </a:lnTo>
                  <a:cubicBezTo>
                    <a:pt x="1611757" y="723011"/>
                    <a:pt x="1177036" y="1240028"/>
                    <a:pt x="631952" y="1240028"/>
                  </a:cubicBezTo>
                  <a:cubicBezTo>
                    <a:pt x="396875" y="1240028"/>
                    <a:pt x="180594" y="1138047"/>
                    <a:pt x="11430" y="978154"/>
                  </a:cubicBezTo>
                  <a:lnTo>
                    <a:pt x="0" y="967359"/>
                  </a:lnTo>
                  <a:lnTo>
                    <a:pt x="4572" y="952373"/>
                  </a:lnTo>
                  <a:cubicBezTo>
                    <a:pt x="188849" y="345186"/>
                    <a:pt x="816356" y="0"/>
                    <a:pt x="1335405" y="10795"/>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40" name="Freeform 41">
              <a:extLst>
                <a:ext uri="{FF2B5EF4-FFF2-40B4-BE49-F238E27FC236}">
                  <a16:creationId xmlns:a16="http://schemas.microsoft.com/office/drawing/2014/main" id="{241498B2-7FD7-9273-6634-3505AC799D7A}"/>
                </a:ext>
              </a:extLst>
            </p:cNvPr>
            <p:cNvSpPr/>
            <p:nvPr/>
          </p:nvSpPr>
          <p:spPr>
            <a:xfrm>
              <a:off x="2586101" y="114554"/>
              <a:ext cx="1228217" cy="1165733"/>
            </a:xfrm>
            <a:custGeom>
              <a:avLst/>
              <a:gdLst/>
              <a:ahLst/>
              <a:cxnLst/>
              <a:rect l="l" t="t" r="r" b="b"/>
              <a:pathLst>
                <a:path w="1228217" h="1165733">
                  <a:moveTo>
                    <a:pt x="1164590" y="770763"/>
                  </a:moveTo>
                  <a:cubicBezTo>
                    <a:pt x="996569" y="326644"/>
                    <a:pt x="544957" y="61214"/>
                    <a:pt x="72390" y="0"/>
                  </a:cubicBezTo>
                  <a:cubicBezTo>
                    <a:pt x="8636" y="173609"/>
                    <a:pt x="0" y="366776"/>
                    <a:pt x="67945" y="546608"/>
                  </a:cubicBezTo>
                  <a:cubicBezTo>
                    <a:pt x="225552" y="963422"/>
                    <a:pt x="768223" y="1165733"/>
                    <a:pt x="1228217" y="1004316"/>
                  </a:cubicBezTo>
                  <a:cubicBezTo>
                    <a:pt x="1214374" y="931672"/>
                    <a:pt x="1190244" y="838835"/>
                    <a:pt x="1164463" y="770763"/>
                  </a:cubicBezTo>
                </a:path>
              </a:pathLst>
            </a:custGeom>
            <a:solidFill>
              <a:srgbClr val="BB30C6"/>
            </a:solidFill>
          </p:spPr>
          <p:txBody>
            <a:bodyPr/>
            <a:lstStyle/>
            <a:p>
              <a:endParaRPr lang="en-CA" sz="1050">
                <a:latin typeface="OpenDyslexic" pitchFamily="50" charset="0"/>
                <a:ea typeface="OpenDyslexic" pitchFamily="50" charset="0"/>
                <a:cs typeface="OpenDyslexic" pitchFamily="50" charset="0"/>
              </a:endParaRPr>
            </a:p>
          </p:txBody>
        </p:sp>
        <p:sp>
          <p:nvSpPr>
            <p:cNvPr id="41" name="Freeform 42">
              <a:extLst>
                <a:ext uri="{FF2B5EF4-FFF2-40B4-BE49-F238E27FC236}">
                  <a16:creationId xmlns:a16="http://schemas.microsoft.com/office/drawing/2014/main" id="{6F878380-87CB-A1E2-079B-83EBBBCACAA5}"/>
                </a:ext>
              </a:extLst>
            </p:cNvPr>
            <p:cNvSpPr/>
            <p:nvPr/>
          </p:nvSpPr>
          <p:spPr>
            <a:xfrm>
              <a:off x="2559939" y="86614"/>
              <a:ext cx="1283462" cy="1220978"/>
            </a:xfrm>
            <a:custGeom>
              <a:avLst/>
              <a:gdLst/>
              <a:ahLst/>
              <a:cxnLst/>
              <a:rect l="l" t="t" r="r" b="b"/>
              <a:pathLst>
                <a:path w="1283462" h="1220978">
                  <a:moveTo>
                    <a:pt x="1167003" y="807720"/>
                  </a:moveTo>
                  <a:cubicBezTo>
                    <a:pt x="1003427" y="375031"/>
                    <a:pt x="561848" y="113538"/>
                    <a:pt x="95377" y="53213"/>
                  </a:cubicBezTo>
                  <a:lnTo>
                    <a:pt x="98679" y="28067"/>
                  </a:lnTo>
                  <a:lnTo>
                    <a:pt x="122555" y="36830"/>
                  </a:lnTo>
                  <a:cubicBezTo>
                    <a:pt x="60579" y="205486"/>
                    <a:pt x="52451" y="392303"/>
                    <a:pt x="118110" y="565658"/>
                  </a:cubicBezTo>
                  <a:lnTo>
                    <a:pt x="118110" y="565658"/>
                  </a:lnTo>
                  <a:lnTo>
                    <a:pt x="118110" y="565658"/>
                  </a:lnTo>
                  <a:cubicBezTo>
                    <a:pt x="269748" y="966724"/>
                    <a:pt x="796163" y="1166241"/>
                    <a:pt x="1246124" y="1008380"/>
                  </a:cubicBezTo>
                  <a:lnTo>
                    <a:pt x="1254506" y="1032383"/>
                  </a:lnTo>
                  <a:lnTo>
                    <a:pt x="1229614" y="1037082"/>
                  </a:lnTo>
                  <a:cubicBezTo>
                    <a:pt x="1216025" y="965454"/>
                    <a:pt x="1192149" y="874141"/>
                    <a:pt x="1167130" y="807720"/>
                  </a:cubicBezTo>
                  <a:lnTo>
                    <a:pt x="1167130" y="807720"/>
                  </a:lnTo>
                  <a:lnTo>
                    <a:pt x="1167130" y="807720"/>
                  </a:lnTo>
                  <a:moveTo>
                    <a:pt x="1214501" y="789686"/>
                  </a:moveTo>
                  <a:lnTo>
                    <a:pt x="1190752" y="798703"/>
                  </a:lnTo>
                  <a:lnTo>
                    <a:pt x="1214501" y="789686"/>
                  </a:lnTo>
                  <a:cubicBezTo>
                    <a:pt x="1240917" y="859536"/>
                    <a:pt x="1265428" y="953897"/>
                    <a:pt x="1279398" y="1027430"/>
                  </a:cubicBezTo>
                  <a:lnTo>
                    <a:pt x="1283462" y="1048893"/>
                  </a:lnTo>
                  <a:lnTo>
                    <a:pt x="1262888" y="1056132"/>
                  </a:lnTo>
                  <a:cubicBezTo>
                    <a:pt x="792988" y="1220978"/>
                    <a:pt x="234061" y="1016000"/>
                    <a:pt x="70485" y="583438"/>
                  </a:cubicBezTo>
                  <a:lnTo>
                    <a:pt x="94234" y="574421"/>
                  </a:lnTo>
                  <a:lnTo>
                    <a:pt x="70485" y="583438"/>
                  </a:lnTo>
                  <a:cubicBezTo>
                    <a:pt x="0" y="397129"/>
                    <a:pt x="9271" y="197612"/>
                    <a:pt x="74803" y="19050"/>
                  </a:cubicBezTo>
                  <a:lnTo>
                    <a:pt x="81788" y="0"/>
                  </a:lnTo>
                  <a:lnTo>
                    <a:pt x="101854" y="2540"/>
                  </a:lnTo>
                  <a:cubicBezTo>
                    <a:pt x="580517" y="64770"/>
                    <a:pt x="1042162" y="334137"/>
                    <a:pt x="1214501" y="789686"/>
                  </a:cubicBezTo>
                  <a:close/>
                </a:path>
              </a:pathLst>
            </a:custGeom>
            <a:solidFill>
              <a:srgbClr val="8B1691"/>
            </a:solidFill>
          </p:spPr>
          <p:txBody>
            <a:bodyPr/>
            <a:lstStyle/>
            <a:p>
              <a:endParaRPr lang="en-CA" sz="1050">
                <a:latin typeface="OpenDyslexic" pitchFamily="50" charset="0"/>
                <a:ea typeface="OpenDyslexic" pitchFamily="50" charset="0"/>
                <a:cs typeface="OpenDyslexic" pitchFamily="50" charset="0"/>
              </a:endParaRPr>
            </a:p>
          </p:txBody>
        </p:sp>
        <p:sp>
          <p:nvSpPr>
            <p:cNvPr id="42" name="Freeform 43">
              <a:extLst>
                <a:ext uri="{FF2B5EF4-FFF2-40B4-BE49-F238E27FC236}">
                  <a16:creationId xmlns:a16="http://schemas.microsoft.com/office/drawing/2014/main" id="{B2F4224B-3C2D-7741-3158-F636BD2F1D3E}"/>
                </a:ext>
              </a:extLst>
            </p:cNvPr>
            <p:cNvSpPr/>
            <p:nvPr/>
          </p:nvSpPr>
          <p:spPr>
            <a:xfrm>
              <a:off x="2067179" y="1646428"/>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3" name="Freeform 44">
              <a:extLst>
                <a:ext uri="{FF2B5EF4-FFF2-40B4-BE49-F238E27FC236}">
                  <a16:creationId xmlns:a16="http://schemas.microsoft.com/office/drawing/2014/main" id="{E05AC647-0222-BC56-FF35-FE01AD1C867D}"/>
                </a:ext>
              </a:extLst>
            </p:cNvPr>
            <p:cNvSpPr/>
            <p:nvPr/>
          </p:nvSpPr>
          <p:spPr>
            <a:xfrm>
              <a:off x="2102485" y="1697736"/>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4" name="Freeform 45">
              <a:extLst>
                <a:ext uri="{FF2B5EF4-FFF2-40B4-BE49-F238E27FC236}">
                  <a16:creationId xmlns:a16="http://schemas.microsoft.com/office/drawing/2014/main" id="{DB024E21-0876-D64A-39BD-DA50377FC29F}"/>
                </a:ext>
              </a:extLst>
            </p:cNvPr>
            <p:cNvSpPr/>
            <p:nvPr/>
          </p:nvSpPr>
          <p:spPr>
            <a:xfrm>
              <a:off x="2019554" y="1691386"/>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5" name="Freeform 46">
              <a:extLst>
                <a:ext uri="{FF2B5EF4-FFF2-40B4-BE49-F238E27FC236}">
                  <a16:creationId xmlns:a16="http://schemas.microsoft.com/office/drawing/2014/main" id="{8D01AF5B-2399-EEA2-41FE-892C107062F6}"/>
                </a:ext>
              </a:extLst>
            </p:cNvPr>
            <p:cNvSpPr/>
            <p:nvPr/>
          </p:nvSpPr>
          <p:spPr>
            <a:xfrm>
              <a:off x="3263392" y="1627632"/>
              <a:ext cx="22606" cy="26416"/>
            </a:xfrm>
            <a:custGeom>
              <a:avLst/>
              <a:gdLst/>
              <a:ahLst/>
              <a:cxnLst/>
              <a:rect l="l" t="t" r="r" b="b"/>
              <a:pathLst>
                <a:path w="22606" h="26416">
                  <a:moveTo>
                    <a:pt x="22606" y="13208"/>
                  </a:moveTo>
                  <a:cubicBezTo>
                    <a:pt x="22606" y="20574"/>
                    <a:pt x="17526" y="26416"/>
                    <a:pt x="11303" y="26416"/>
                  </a:cubicBezTo>
                  <a:cubicBezTo>
                    <a:pt x="5079" y="26416"/>
                    <a:pt x="0" y="20574"/>
                    <a:pt x="0" y="13208"/>
                  </a:cubicBezTo>
                  <a:cubicBezTo>
                    <a:pt x="0" y="5842"/>
                    <a:pt x="5079" y="0"/>
                    <a:pt x="11303" y="0"/>
                  </a:cubicBezTo>
                  <a:cubicBezTo>
                    <a:pt x="17526" y="0"/>
                    <a:pt x="22606" y="5842"/>
                    <a:pt x="22606"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6" name="Freeform 47">
              <a:extLst>
                <a:ext uri="{FF2B5EF4-FFF2-40B4-BE49-F238E27FC236}">
                  <a16:creationId xmlns:a16="http://schemas.microsoft.com/office/drawing/2014/main" id="{19B841B2-8664-8272-A5A7-19038784E290}"/>
                </a:ext>
              </a:extLst>
            </p:cNvPr>
            <p:cNvSpPr/>
            <p:nvPr/>
          </p:nvSpPr>
          <p:spPr>
            <a:xfrm>
              <a:off x="3298697" y="1678813"/>
              <a:ext cx="22606" cy="26416"/>
            </a:xfrm>
            <a:custGeom>
              <a:avLst/>
              <a:gdLst/>
              <a:ahLst/>
              <a:cxnLst/>
              <a:rect l="l" t="t" r="r" b="b"/>
              <a:pathLst>
                <a:path w="22606" h="26416">
                  <a:moveTo>
                    <a:pt x="22607" y="13208"/>
                  </a:moveTo>
                  <a:cubicBezTo>
                    <a:pt x="22607" y="20574"/>
                    <a:pt x="17527" y="26416"/>
                    <a:pt x="11304" y="26416"/>
                  </a:cubicBezTo>
                  <a:cubicBezTo>
                    <a:pt x="5080" y="26416"/>
                    <a:pt x="0" y="20574"/>
                    <a:pt x="0" y="13208"/>
                  </a:cubicBezTo>
                  <a:cubicBezTo>
                    <a:pt x="0" y="5842"/>
                    <a:pt x="5080" y="0"/>
                    <a:pt x="11304" y="0"/>
                  </a:cubicBezTo>
                  <a:cubicBezTo>
                    <a:pt x="17527" y="0"/>
                    <a:pt x="22607" y="5842"/>
                    <a:pt x="22607"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7" name="Freeform 48">
              <a:extLst>
                <a:ext uri="{FF2B5EF4-FFF2-40B4-BE49-F238E27FC236}">
                  <a16:creationId xmlns:a16="http://schemas.microsoft.com/office/drawing/2014/main" id="{11DEA09D-A88D-913D-E899-076A2B8E46F2}"/>
                </a:ext>
              </a:extLst>
            </p:cNvPr>
            <p:cNvSpPr/>
            <p:nvPr/>
          </p:nvSpPr>
          <p:spPr>
            <a:xfrm>
              <a:off x="3215767" y="1672463"/>
              <a:ext cx="22606" cy="26416"/>
            </a:xfrm>
            <a:custGeom>
              <a:avLst/>
              <a:gdLst/>
              <a:ahLst/>
              <a:cxnLst/>
              <a:rect l="l" t="t" r="r" b="b"/>
              <a:pathLst>
                <a:path w="22606" h="26416">
                  <a:moveTo>
                    <a:pt x="22606" y="13208"/>
                  </a:moveTo>
                  <a:cubicBezTo>
                    <a:pt x="22606" y="20574"/>
                    <a:pt x="17526" y="26416"/>
                    <a:pt x="11303" y="26416"/>
                  </a:cubicBezTo>
                  <a:cubicBezTo>
                    <a:pt x="5080" y="26416"/>
                    <a:pt x="0" y="20574"/>
                    <a:pt x="0" y="13208"/>
                  </a:cubicBezTo>
                  <a:cubicBezTo>
                    <a:pt x="0" y="5842"/>
                    <a:pt x="5080" y="0"/>
                    <a:pt x="11303" y="0"/>
                  </a:cubicBezTo>
                  <a:cubicBezTo>
                    <a:pt x="17526" y="0"/>
                    <a:pt x="22606" y="5842"/>
                    <a:pt x="22606" y="13208"/>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8" name="Freeform 49">
              <a:extLst>
                <a:ext uri="{FF2B5EF4-FFF2-40B4-BE49-F238E27FC236}">
                  <a16:creationId xmlns:a16="http://schemas.microsoft.com/office/drawing/2014/main" id="{8A8D40CF-888B-CF30-B0C9-3A2802C3D3F2}"/>
                </a:ext>
              </a:extLst>
            </p:cNvPr>
            <p:cNvSpPr/>
            <p:nvPr/>
          </p:nvSpPr>
          <p:spPr>
            <a:xfrm>
              <a:off x="1343660" y="1477137"/>
              <a:ext cx="164211" cy="289052"/>
            </a:xfrm>
            <a:custGeom>
              <a:avLst/>
              <a:gdLst/>
              <a:ahLst/>
              <a:cxnLst/>
              <a:rect l="l" t="t" r="r" b="b"/>
              <a:pathLst>
                <a:path w="164211" h="289052">
                  <a:moveTo>
                    <a:pt x="65405" y="6731"/>
                  </a:moveTo>
                  <a:cubicBezTo>
                    <a:pt x="47625" y="18669"/>
                    <a:pt x="32766" y="36703"/>
                    <a:pt x="22606" y="55372"/>
                  </a:cubicBezTo>
                  <a:cubicBezTo>
                    <a:pt x="0" y="96647"/>
                    <a:pt x="7112" y="143510"/>
                    <a:pt x="30988" y="182499"/>
                  </a:cubicBezTo>
                  <a:cubicBezTo>
                    <a:pt x="56261" y="223647"/>
                    <a:pt x="93726" y="255905"/>
                    <a:pt x="132461" y="283972"/>
                  </a:cubicBezTo>
                  <a:cubicBezTo>
                    <a:pt x="139446" y="289052"/>
                    <a:pt x="164211" y="278130"/>
                    <a:pt x="158242" y="273812"/>
                  </a:cubicBezTo>
                  <a:cubicBezTo>
                    <a:pt x="106045" y="235839"/>
                    <a:pt x="43434" y="183134"/>
                    <a:pt x="36576" y="113919"/>
                  </a:cubicBezTo>
                  <a:cubicBezTo>
                    <a:pt x="33147" y="79502"/>
                    <a:pt x="47879" y="47244"/>
                    <a:pt x="71501" y="22860"/>
                  </a:cubicBezTo>
                  <a:cubicBezTo>
                    <a:pt x="75946" y="18288"/>
                    <a:pt x="81026" y="13589"/>
                    <a:pt x="87122" y="9525"/>
                  </a:cubicBezTo>
                  <a:cubicBezTo>
                    <a:pt x="92202" y="6096"/>
                    <a:pt x="89662" y="2667"/>
                    <a:pt x="84963" y="1524"/>
                  </a:cubicBezTo>
                  <a:cubicBezTo>
                    <a:pt x="78740" y="0"/>
                    <a:pt x="70485" y="3429"/>
                    <a:pt x="65405" y="6731"/>
                  </a:cubicBezTo>
                </a:path>
              </a:pathLst>
            </a:custGeom>
            <a:solidFill>
              <a:srgbClr val="080717"/>
            </a:solidFill>
          </p:spPr>
          <p:txBody>
            <a:bodyPr/>
            <a:lstStyle/>
            <a:p>
              <a:endParaRPr lang="en-CA" sz="1050">
                <a:latin typeface="OpenDyslexic" pitchFamily="50" charset="0"/>
                <a:ea typeface="OpenDyslexic" pitchFamily="50" charset="0"/>
                <a:cs typeface="OpenDyslexic" pitchFamily="50" charset="0"/>
              </a:endParaRPr>
            </a:p>
          </p:txBody>
        </p:sp>
        <p:sp>
          <p:nvSpPr>
            <p:cNvPr id="49" name="Freeform 50">
              <a:extLst>
                <a:ext uri="{FF2B5EF4-FFF2-40B4-BE49-F238E27FC236}">
                  <a16:creationId xmlns:a16="http://schemas.microsoft.com/office/drawing/2014/main" id="{18182F2E-7CE5-8535-F885-511321FA782F}"/>
                </a:ext>
              </a:extLst>
            </p:cNvPr>
            <p:cNvSpPr/>
            <p:nvPr/>
          </p:nvSpPr>
          <p:spPr>
            <a:xfrm>
              <a:off x="3443478" y="2998470"/>
              <a:ext cx="298704" cy="1288034"/>
            </a:xfrm>
            <a:custGeom>
              <a:avLst/>
              <a:gdLst/>
              <a:ahLst/>
              <a:cxnLst/>
              <a:rect l="l" t="t" r="r" b="b"/>
              <a:pathLst>
                <a:path w="298704" h="1288034">
                  <a:moveTo>
                    <a:pt x="8509" y="29591"/>
                  </a:moveTo>
                  <a:cubicBezTo>
                    <a:pt x="7874" y="28448"/>
                    <a:pt x="7112" y="26797"/>
                    <a:pt x="8890" y="30480"/>
                  </a:cubicBezTo>
                  <a:cubicBezTo>
                    <a:pt x="10668" y="34036"/>
                    <a:pt x="12319" y="37592"/>
                    <a:pt x="14097" y="41275"/>
                  </a:cubicBezTo>
                  <a:cubicBezTo>
                    <a:pt x="20574" y="54991"/>
                    <a:pt x="26797" y="68834"/>
                    <a:pt x="32766" y="82804"/>
                  </a:cubicBezTo>
                  <a:cubicBezTo>
                    <a:pt x="55245" y="135001"/>
                    <a:pt x="75438" y="188214"/>
                    <a:pt x="93980" y="241808"/>
                  </a:cubicBezTo>
                  <a:cubicBezTo>
                    <a:pt x="158623" y="429006"/>
                    <a:pt x="203327" y="623189"/>
                    <a:pt x="230505" y="819277"/>
                  </a:cubicBezTo>
                  <a:cubicBezTo>
                    <a:pt x="251079" y="968375"/>
                    <a:pt x="261112" y="1118870"/>
                    <a:pt x="260604" y="1269492"/>
                  </a:cubicBezTo>
                  <a:cubicBezTo>
                    <a:pt x="260477" y="1288034"/>
                    <a:pt x="297688" y="1282065"/>
                    <a:pt x="297815" y="1266317"/>
                  </a:cubicBezTo>
                  <a:cubicBezTo>
                    <a:pt x="298704" y="1015111"/>
                    <a:pt x="270764" y="763652"/>
                    <a:pt x="213360" y="519049"/>
                  </a:cubicBezTo>
                  <a:cubicBezTo>
                    <a:pt x="178689" y="371475"/>
                    <a:pt x="134112" y="225298"/>
                    <a:pt x="75057" y="85598"/>
                  </a:cubicBezTo>
                  <a:cubicBezTo>
                    <a:pt x="64770" y="61341"/>
                    <a:pt x="54356" y="37211"/>
                    <a:pt x="42291" y="13716"/>
                  </a:cubicBezTo>
                  <a:cubicBezTo>
                    <a:pt x="35306" y="0"/>
                    <a:pt x="0" y="12954"/>
                    <a:pt x="8509" y="29591"/>
                  </a:cubicBezTo>
                </a:path>
              </a:pathLst>
            </a:custGeom>
            <a:solidFill>
              <a:srgbClr val="000000"/>
            </a:solidFill>
          </p:spPr>
          <p:txBody>
            <a:bodyPr/>
            <a:lstStyle/>
            <a:p>
              <a:endParaRPr lang="en-CA" sz="1050">
                <a:latin typeface="OpenDyslexic" pitchFamily="50" charset="0"/>
                <a:ea typeface="OpenDyslexic" pitchFamily="50" charset="0"/>
                <a:cs typeface="OpenDyslexic" pitchFamily="50" charset="0"/>
              </a:endParaRPr>
            </a:p>
          </p:txBody>
        </p:sp>
      </p:grpSp>
      <p:sp>
        <p:nvSpPr>
          <p:cNvPr id="50" name="Freeform 55">
            <a:extLst>
              <a:ext uri="{FF2B5EF4-FFF2-40B4-BE49-F238E27FC236}">
                <a16:creationId xmlns:a16="http://schemas.microsoft.com/office/drawing/2014/main" id="{A7047355-04CF-AAB2-9FA0-453F6F85D8FB}"/>
              </a:ext>
            </a:extLst>
          </p:cNvPr>
          <p:cNvSpPr>
            <a:spLocks noChangeAspect="1"/>
          </p:cNvSpPr>
          <p:nvPr/>
        </p:nvSpPr>
        <p:spPr>
          <a:xfrm>
            <a:off x="3958678" y="3328573"/>
            <a:ext cx="1078950" cy="1328399"/>
          </a:xfrm>
          <a:custGeom>
            <a:avLst/>
            <a:gdLst/>
            <a:ahLst/>
            <a:cxnLst/>
            <a:rect l="l" t="t" r="r" b="b"/>
            <a:pathLst>
              <a:path w="3027247" h="3727133">
                <a:moveTo>
                  <a:pt x="0" y="0"/>
                </a:moveTo>
                <a:lnTo>
                  <a:pt x="3027246" y="0"/>
                </a:lnTo>
                <a:lnTo>
                  <a:pt x="3027246" y="3727132"/>
                </a:lnTo>
                <a:lnTo>
                  <a:pt x="0" y="3727132"/>
                </a:lnTo>
                <a:lnTo>
                  <a:pt x="0" y="0"/>
                </a:lnTo>
                <a:close/>
              </a:path>
            </a:pathLst>
          </a:custGeom>
          <a:blipFill>
            <a:blip r:embed="rId5"/>
            <a:stretch>
              <a:fillRect/>
            </a:stretch>
          </a:blipFill>
        </p:spPr>
        <p:txBody>
          <a:bodyPr/>
          <a:lstStyle/>
          <a:p>
            <a:endParaRPr lang="en-CA" sz="1050">
              <a:latin typeface="OpenDyslexic" pitchFamily="50" charset="0"/>
              <a:ea typeface="OpenDyslexic" pitchFamily="50" charset="0"/>
              <a:cs typeface="OpenDyslexic" pitchFamily="50" charset="0"/>
            </a:endParaRPr>
          </a:p>
        </p:txBody>
      </p:sp>
      <p:sp>
        <p:nvSpPr>
          <p:cNvPr id="51" name="Freeform 57">
            <a:extLst>
              <a:ext uri="{FF2B5EF4-FFF2-40B4-BE49-F238E27FC236}">
                <a16:creationId xmlns:a16="http://schemas.microsoft.com/office/drawing/2014/main" id="{AF62605F-916E-950C-0260-23B4D5FE686E}"/>
              </a:ext>
            </a:extLst>
          </p:cNvPr>
          <p:cNvSpPr>
            <a:spLocks noChangeAspect="1"/>
          </p:cNvSpPr>
          <p:nvPr/>
        </p:nvSpPr>
        <p:spPr>
          <a:xfrm>
            <a:off x="5002812" y="3411399"/>
            <a:ext cx="981730" cy="1207946"/>
          </a:xfrm>
          <a:custGeom>
            <a:avLst/>
            <a:gdLst/>
            <a:ahLst/>
            <a:cxnLst/>
            <a:rect l="l" t="t" r="r" b="b"/>
            <a:pathLst>
              <a:path w="2617947" h="3221189">
                <a:moveTo>
                  <a:pt x="0" y="0"/>
                </a:moveTo>
                <a:lnTo>
                  <a:pt x="2617946" y="0"/>
                </a:lnTo>
                <a:lnTo>
                  <a:pt x="2617946" y="3221189"/>
                </a:lnTo>
                <a:lnTo>
                  <a:pt x="0" y="32211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A" sz="1050">
              <a:latin typeface="OpenDyslexic" pitchFamily="50" charset="0"/>
              <a:ea typeface="OpenDyslexic" pitchFamily="50" charset="0"/>
              <a:cs typeface="OpenDyslexic" pitchFamily="50" charset="0"/>
            </a:endParaRPr>
          </a:p>
        </p:txBody>
      </p:sp>
    </p:spTree>
    <p:extLst>
      <p:ext uri="{BB962C8B-B14F-4D97-AF65-F5344CB8AC3E}">
        <p14:creationId xmlns:p14="http://schemas.microsoft.com/office/powerpoint/2010/main" val="1583985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E4DF9638-777E-6832-D3BC-70C386B002D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08F1CC7-6AD8-0F98-04DE-B1D41341B291}"/>
              </a:ext>
            </a:extLst>
          </p:cNvPr>
          <p:cNvSpPr>
            <a:spLocks noGrp="1"/>
          </p:cNvSpPr>
          <p:nvPr/>
        </p:nvSpPr>
        <p:spPr>
          <a:xfrm>
            <a:off x="2343624" y="3232790"/>
            <a:ext cx="4222042" cy="829518"/>
          </a:xfrm>
          <a:prstGeom prst="rect">
            <a:avLst/>
          </a:prstGeom>
          <a:noFill/>
          <a:ln>
            <a:noFill/>
          </a:ln>
        </p:spPr>
        <p:txBody>
          <a:bodyPr spcFirstLastPara="1" wrap="square" lIns="68569" tIns="68569" rIns="68569" bIns="68569"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200"/>
              <a:buFont typeface="DM Sans"/>
              <a:buNone/>
              <a:defRPr sz="3200" b="1" i="0" u="none" strike="noStrike" cap="none">
                <a:solidFill>
                  <a:schemeClr val="dk1"/>
                </a:solidFill>
                <a:latin typeface="DM Sans"/>
                <a:ea typeface="DM Sans"/>
                <a:cs typeface="DM Sans"/>
                <a:sym typeface="DM Sans"/>
              </a:defRPr>
            </a:lvl1pPr>
            <a:lvl2pPr marR="0" lvl="1"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r" rtl="0">
              <a:lnSpc>
                <a:spcPct val="100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algn="ctr"/>
            <a:r>
              <a:rPr lang="en-CA" sz="2250">
                <a:solidFill>
                  <a:srgbClr val="21269D"/>
                </a:solidFill>
                <a:latin typeface="OpenDyslexic" pitchFamily="50" charset="0"/>
                <a:ea typeface="OpenDyslexic" pitchFamily="50" charset="0"/>
                <a:cs typeface="OpenDyslexic" pitchFamily="50" charset="0"/>
              </a:rPr>
              <a:t>Support Module </a:t>
            </a:r>
            <a:endParaRPr lang="en-US" sz="2400">
              <a:solidFill>
                <a:srgbClr val="21269D"/>
              </a:solidFill>
              <a:latin typeface="OpenDyslexic" pitchFamily="50" charset="0"/>
              <a:ea typeface="OpenDyslexic" pitchFamily="50" charset="0"/>
              <a:cs typeface="OpenDyslexic" pitchFamily="50" charset="0"/>
            </a:endParaRPr>
          </a:p>
        </p:txBody>
      </p:sp>
      <p:sp>
        <p:nvSpPr>
          <p:cNvPr id="2" name="Freeform 12">
            <a:extLst>
              <a:ext uri="{FF2B5EF4-FFF2-40B4-BE49-F238E27FC236}">
                <a16:creationId xmlns:a16="http://schemas.microsoft.com/office/drawing/2014/main" id="{0CD01318-0B1A-A118-4AE6-49F221BEEA69}"/>
              </a:ext>
            </a:extLst>
          </p:cNvPr>
          <p:cNvSpPr/>
          <p:nvPr/>
        </p:nvSpPr>
        <p:spPr>
          <a:xfrm>
            <a:off x="2715456" y="866691"/>
            <a:ext cx="3478377" cy="2577484"/>
          </a:xfrm>
          <a:custGeom>
            <a:avLst/>
            <a:gdLst/>
            <a:ahLst/>
            <a:cxnLst/>
            <a:rect l="l" t="t" r="r" b="b"/>
            <a:pathLst>
              <a:path w="3478377" h="2577484">
                <a:moveTo>
                  <a:pt x="0" y="0"/>
                </a:moveTo>
                <a:lnTo>
                  <a:pt x="3478377" y="0"/>
                </a:lnTo>
                <a:lnTo>
                  <a:pt x="3478377" y="2577485"/>
                </a:lnTo>
                <a:lnTo>
                  <a:pt x="0" y="2577485"/>
                </a:lnTo>
                <a:lnTo>
                  <a:pt x="0" y="0"/>
                </a:lnTo>
                <a:close/>
              </a:path>
            </a:pathLst>
          </a:custGeom>
          <a:blipFill>
            <a:blip r:embed="rId4"/>
            <a:stretch>
              <a:fillRect l="-5420" t="-20770" r="-9078" b="-15592"/>
            </a:stretch>
          </a:blipFill>
        </p:spPr>
        <p:txBody>
          <a:bodyPr/>
          <a:lstStyle/>
          <a:p>
            <a:endParaRPr lang="en-CA"/>
          </a:p>
        </p:txBody>
      </p:sp>
    </p:spTree>
    <p:extLst>
      <p:ext uri="{BB962C8B-B14F-4D97-AF65-F5344CB8AC3E}">
        <p14:creationId xmlns:p14="http://schemas.microsoft.com/office/powerpoint/2010/main" val="4234174233"/>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child&amp;#39;s mind map&#10;&#10;AI-generated content may be incorrect.">
            <a:extLst>
              <a:ext uri="{FF2B5EF4-FFF2-40B4-BE49-F238E27FC236}">
                <a16:creationId xmlns:a16="http://schemas.microsoft.com/office/drawing/2014/main" id="{23576ECC-F225-9CAD-D93B-CD1E2961AAAD}"/>
              </a:ext>
            </a:extLst>
          </p:cNvPr>
          <p:cNvPicPr>
            <a:picLocks noChangeAspect="1"/>
          </p:cNvPicPr>
          <p:nvPr/>
        </p:nvPicPr>
        <p:blipFill>
          <a:blip r:embed="rId2"/>
          <a:srcRect l="5045" t="3734" r="17177" b="9656"/>
          <a:stretch>
            <a:fillRect/>
          </a:stretch>
        </p:blipFill>
        <p:spPr>
          <a:xfrm>
            <a:off x="2471671" y="133853"/>
            <a:ext cx="6492734" cy="4782843"/>
          </a:xfrm>
          <a:prstGeom prst="rect">
            <a:avLst/>
          </a:prstGeom>
        </p:spPr>
      </p:pic>
      <p:sp>
        <p:nvSpPr>
          <p:cNvPr id="6" name="Content Placeholder 2">
            <a:extLst>
              <a:ext uri="{FF2B5EF4-FFF2-40B4-BE49-F238E27FC236}">
                <a16:creationId xmlns:a16="http://schemas.microsoft.com/office/drawing/2014/main" id="{A506568F-E2D3-8E08-F9B0-EDC8824FF059}"/>
              </a:ext>
            </a:extLst>
          </p:cNvPr>
          <p:cNvSpPr txBox="1">
            <a:spLocks/>
          </p:cNvSpPr>
          <p:nvPr/>
        </p:nvSpPr>
        <p:spPr>
          <a:xfrm>
            <a:off x="196561" y="463153"/>
            <a:ext cx="5148870" cy="3263504"/>
          </a:xfrm>
          <a:prstGeom prst="rect">
            <a:avLst/>
          </a:prstGeom>
        </p:spPr>
        <p:txBody>
          <a:bodyPr vert="horz" lIns="68580" tIns="34290" rIns="68580" bIns="3429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400" b="1">
                <a:latin typeface="OpenDyslexic"/>
                <a:ea typeface="OpenDyslexic"/>
                <a:cs typeface="OpenDyslexic"/>
              </a:rPr>
              <a:t>SUPPPORT</a:t>
            </a:r>
          </a:p>
          <a:p>
            <a:pPr marL="0" indent="0">
              <a:buNone/>
            </a:pPr>
            <a:endParaRPr lang="en-US" sz="1000" b="1" i="1">
              <a:solidFill>
                <a:prstClr val="black"/>
              </a:solidFill>
              <a:latin typeface="OpenDyslexic" pitchFamily="50" charset="0"/>
              <a:ea typeface="OpenDyslexic" pitchFamily="50" charset="0"/>
              <a:cs typeface="OpenDyslexic" pitchFamily="50" charset="0"/>
            </a:endParaRPr>
          </a:p>
          <a:p>
            <a:pPr marL="0" indent="0">
              <a:buNone/>
            </a:pPr>
            <a:r>
              <a:rPr lang="en-US" sz="1000" b="1">
                <a:solidFill>
                  <a:srgbClr val="1800AD"/>
                </a:solidFill>
                <a:latin typeface="OpenDyslexic"/>
                <a:ea typeface="OpenDyslexic"/>
                <a:cs typeface="OpenDyslexic"/>
                <a:sym typeface="Canva Sans Bold"/>
              </a:rPr>
              <a:t>The Strategies were selected and positioned based on classroom moments and mental load, not as generic best practices.</a:t>
            </a:r>
            <a:endParaRPr lang="en-CA" sz="900">
              <a:solidFill>
                <a:srgbClr val="767676"/>
              </a:solidFill>
              <a:latin typeface="OpenDyslexic"/>
              <a:ea typeface="OpenDyslexic"/>
              <a:cs typeface="OpenDyslexic"/>
              <a:sym typeface="Canva Sans Bold"/>
            </a:endParaRPr>
          </a:p>
          <a:p>
            <a:pPr marL="0" indent="0">
              <a:buNone/>
            </a:pPr>
            <a:endParaRPr lang="en-US" sz="900">
              <a:solidFill>
                <a:srgbClr val="767676"/>
              </a:solidFill>
              <a:latin typeface="OpenDyslexic"/>
              <a:ea typeface="OpenDyslexic"/>
              <a:cs typeface="OpenDyslexic"/>
              <a:sym typeface="Canva Sans Bold"/>
            </a:endParaRPr>
          </a:p>
          <a:p>
            <a:pPr marL="0" indent="0">
              <a:buNone/>
            </a:pPr>
            <a:r>
              <a:rPr lang="en-US" sz="900">
                <a:solidFill>
                  <a:srgbClr val="767676"/>
                </a:solidFill>
                <a:latin typeface="OpenDyslexic"/>
                <a:ea typeface="OpenDyslexic"/>
                <a:cs typeface="OpenDyslexic"/>
                <a:sym typeface="Canva Sans Bold"/>
              </a:rPr>
              <a:t>Example: Jo's experience</a:t>
            </a:r>
            <a:endParaRPr lang="en-CA" sz="900">
              <a:solidFill>
                <a:srgbClr val="767676"/>
              </a:solidFill>
              <a:latin typeface="OpenDyslexic"/>
              <a:ea typeface="OpenDyslexic"/>
              <a:cs typeface="OpenDyslexic"/>
              <a:sym typeface="Canva Sans Bold"/>
            </a:endParaRPr>
          </a:p>
          <a:p>
            <a:pPr marL="0" indent="0">
              <a:buNone/>
            </a:pPr>
            <a:r>
              <a:rPr lang="en-US" sz="900">
                <a:solidFill>
                  <a:srgbClr val="767676"/>
                </a:solidFill>
                <a:latin typeface="OpenDyslexic"/>
                <a:ea typeface="OpenDyslexic"/>
                <a:cs typeface="OpenDyslexic"/>
              </a:rPr>
              <a:t>Work tasks that relies</a:t>
            </a:r>
          </a:p>
          <a:p>
            <a:pPr marL="0" indent="0">
              <a:buNone/>
            </a:pPr>
            <a:r>
              <a:rPr lang="en-US" sz="900">
                <a:solidFill>
                  <a:srgbClr val="767676"/>
                </a:solidFill>
                <a:latin typeface="OpenDyslexic"/>
                <a:ea typeface="OpenDyslexic"/>
                <a:cs typeface="OpenDyslexic"/>
              </a:rPr>
              <a:t>heavily on: </a:t>
            </a:r>
          </a:p>
          <a:p>
            <a:pPr marL="0" indent="0">
              <a:buNone/>
            </a:pPr>
            <a:r>
              <a:rPr lang="en-US" sz="900">
                <a:solidFill>
                  <a:srgbClr val="767676"/>
                </a:solidFill>
                <a:latin typeface="OpenDyslexic"/>
                <a:ea typeface="OpenDyslexic"/>
                <a:cs typeface="OpenDyslexic"/>
              </a:rPr>
              <a:t>Executive Functioning</a:t>
            </a:r>
          </a:p>
          <a:p>
            <a:pPr marL="0" indent="0">
              <a:buNone/>
            </a:pPr>
            <a:r>
              <a:rPr lang="en-US" sz="900">
                <a:solidFill>
                  <a:srgbClr val="767676"/>
                </a:solidFill>
                <a:latin typeface="OpenDyslexic"/>
                <a:ea typeface="OpenDyslexic"/>
                <a:cs typeface="OpenDyslexic"/>
              </a:rPr>
              <a:t>Communication &amp; Social</a:t>
            </a:r>
            <a:endParaRPr lang="en-US"/>
          </a:p>
        </p:txBody>
      </p:sp>
    </p:spTree>
    <p:extLst>
      <p:ext uri="{BB962C8B-B14F-4D97-AF65-F5344CB8AC3E}">
        <p14:creationId xmlns:p14="http://schemas.microsoft.com/office/powerpoint/2010/main" val="2806949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97"/>
        <p:cNvGrpSpPr/>
        <p:nvPr/>
      </p:nvGrpSpPr>
      <p:grpSpPr>
        <a:xfrm>
          <a:off x="0" y="0"/>
          <a:ext cx="0" cy="0"/>
          <a:chOff x="0" y="0"/>
          <a:chExt cx="0" cy="0"/>
        </a:xfrm>
      </p:grpSpPr>
      <p:sp>
        <p:nvSpPr>
          <p:cNvPr id="1299" name="Google Shape;1299;p55"/>
          <p:cNvSpPr txBox="1">
            <a:spLocks noGrp="1"/>
          </p:cNvSpPr>
          <p:nvPr>
            <p:ph type="title"/>
          </p:nvPr>
        </p:nvSpPr>
        <p:spPr>
          <a:xfrm>
            <a:off x="3551268" y="2822214"/>
            <a:ext cx="4735800" cy="1209900"/>
          </a:xfrm>
          <a:prstGeom prst="rect">
            <a:avLst/>
          </a:prstGeom>
        </p:spPr>
        <p:txBody>
          <a:bodyPr spcFirstLastPara="1" vert="horz" wrap="square" lIns="91425" tIns="91425" rIns="91425" bIns="91425" rtlCol="0" anchor="t" anchorCtr="0">
            <a:noAutofit/>
          </a:bodyPr>
          <a:lstStyle/>
          <a:p>
            <a:r>
              <a:rPr lang="en" sz="3200">
                <a:solidFill>
                  <a:schemeClr val="bg1">
                    <a:lumMod val="49000"/>
                  </a:schemeClr>
                </a:solidFill>
                <a:latin typeface="OpenDyslexic" pitchFamily="50" charset="0"/>
                <a:ea typeface="OpenDyslexic" pitchFamily="50" charset="0"/>
                <a:cs typeface="OpenDyslexic" pitchFamily="50" charset="0"/>
              </a:rPr>
              <a:t>Questions</a:t>
            </a:r>
            <a:endParaRPr lang="en-US" sz="4800">
              <a:latin typeface="OpenDyslexic" pitchFamily="50" charset="0"/>
              <a:ea typeface="OpenDyslexic" pitchFamily="50" charset="0"/>
              <a:cs typeface="OpenDyslexic" pitchFamily="50" charset="0"/>
            </a:endParaRPr>
          </a:p>
        </p:txBody>
      </p:sp>
      <p:pic>
        <p:nvPicPr>
          <p:cNvPr id="17" name="Picture 16" descr="A blue speech bubble on a black background&#10;&#10;AI-generated content may be incorrect.">
            <a:extLst>
              <a:ext uri="{FF2B5EF4-FFF2-40B4-BE49-F238E27FC236}">
                <a16:creationId xmlns:a16="http://schemas.microsoft.com/office/drawing/2014/main" id="{401D01BC-B4FD-60F1-1EE4-01796CD60D04}"/>
              </a:ext>
            </a:extLst>
          </p:cNvPr>
          <p:cNvPicPr>
            <a:picLocks noChangeAspect="1"/>
          </p:cNvPicPr>
          <p:nvPr/>
        </p:nvPicPr>
        <p:blipFill>
          <a:blip r:embed="rId3"/>
          <a:srcRect l="15124" t="40222" r="22779" b="17593"/>
          <a:stretch/>
        </p:blipFill>
        <p:spPr>
          <a:xfrm>
            <a:off x="2296595" y="238083"/>
            <a:ext cx="3387520" cy="2686206"/>
          </a:xfrm>
          <a:prstGeom prst="rect">
            <a:avLst/>
          </a:prstGeom>
        </p:spPr>
      </p:pic>
      <p:pic>
        <p:nvPicPr>
          <p:cNvPr id="19" name="Picture 18" descr="A yellow speech bubble on a black background&#10;&#10;AI-generated content may be incorrect.">
            <a:extLst>
              <a:ext uri="{FF2B5EF4-FFF2-40B4-BE49-F238E27FC236}">
                <a16:creationId xmlns:a16="http://schemas.microsoft.com/office/drawing/2014/main" id="{6D42E5D2-B562-85AE-2BA5-042E53B01CFB}"/>
              </a:ext>
            </a:extLst>
          </p:cNvPr>
          <p:cNvPicPr>
            <a:picLocks noChangeAspect="1"/>
          </p:cNvPicPr>
          <p:nvPr/>
        </p:nvPicPr>
        <p:blipFill>
          <a:blip r:embed="rId4"/>
          <a:srcRect l="14578" t="37410" r="21488" b="17855"/>
          <a:stretch/>
        </p:blipFill>
        <p:spPr>
          <a:xfrm>
            <a:off x="272228" y="1257776"/>
            <a:ext cx="3606597" cy="2932395"/>
          </a:xfrm>
          <a:prstGeom prst="rect">
            <a:avLst/>
          </a:prstGeom>
        </p:spPr>
      </p:pic>
      <p:pic>
        <p:nvPicPr>
          <p:cNvPr id="2" name="Picture 1">
            <a:extLst>
              <a:ext uri="{FF2B5EF4-FFF2-40B4-BE49-F238E27FC236}">
                <a16:creationId xmlns:a16="http://schemas.microsoft.com/office/drawing/2014/main" id="{73F1D8D6-AB90-415B-9506-B028551DA1E1}"/>
              </a:ext>
            </a:extLst>
          </p:cNvPr>
          <p:cNvPicPr>
            <a:picLocks noChangeAspect="1"/>
          </p:cNvPicPr>
          <p:nvPr/>
        </p:nvPicPr>
        <p:blipFill>
          <a:blip r:embed="rId5"/>
          <a:stretch>
            <a:fillRect/>
          </a:stretch>
        </p:blipFill>
        <p:spPr>
          <a:xfrm>
            <a:off x="7517017" y="3307546"/>
            <a:ext cx="1259694" cy="1607195"/>
          </a:xfrm>
          <a:prstGeom prst="rect">
            <a:avLst/>
          </a:prstGeom>
        </p:spPr>
      </p:pic>
      <p:sp>
        <p:nvSpPr>
          <p:cNvPr id="8" name="TextBox 7">
            <a:extLst>
              <a:ext uri="{FF2B5EF4-FFF2-40B4-BE49-F238E27FC236}">
                <a16:creationId xmlns:a16="http://schemas.microsoft.com/office/drawing/2014/main" id="{DE79C152-E637-C8C8-1E34-3390D0E5D181}"/>
              </a:ext>
            </a:extLst>
          </p:cNvPr>
          <p:cNvSpPr txBox="1"/>
          <p:nvPr/>
        </p:nvSpPr>
        <p:spPr>
          <a:xfrm>
            <a:off x="4957010" y="4140491"/>
            <a:ext cx="2710566" cy="300082"/>
          </a:xfrm>
          <a:prstGeom prst="rect">
            <a:avLst/>
          </a:prstGeom>
          <a:noFill/>
        </p:spPr>
        <p:txBody>
          <a:bodyPr wrap="square">
            <a:spAutoFit/>
          </a:bodyPr>
          <a:lstStyle/>
          <a:p>
            <a:pPr marL="105251" lvl="1" algn="just"/>
            <a:r>
              <a:rPr lang="en-US" sz="1350" b="1">
                <a:solidFill>
                  <a:srgbClr val="1800AD"/>
                </a:solidFill>
                <a:latin typeface="OpenDyslexic" pitchFamily="50" charset="0"/>
                <a:ea typeface="OpenDyslexic" pitchFamily="50" charset="0"/>
                <a:cs typeface="OpenDyslexic" pitchFamily="50" charset="0"/>
                <a:sym typeface="Canva Sans Bold"/>
              </a:rPr>
              <a:t>What we created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EFC"/>
        </a:solidFill>
        <a:effectLst/>
      </p:bgPr>
    </p:bg>
    <p:spTree>
      <p:nvGrpSpPr>
        <p:cNvPr id="1" name="">
          <a:extLst>
            <a:ext uri="{FF2B5EF4-FFF2-40B4-BE49-F238E27FC236}">
              <a16:creationId xmlns:a16="http://schemas.microsoft.com/office/drawing/2014/main" id="{A66B55A7-4B04-88BD-641D-2FC614C6375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0B651CB-0029-241B-7345-EB9082565F8F}"/>
              </a:ext>
            </a:extLst>
          </p:cNvPr>
          <p:cNvPicPr>
            <a:picLocks noChangeAspect="1"/>
          </p:cNvPicPr>
          <p:nvPr/>
        </p:nvPicPr>
        <p:blipFill>
          <a:blip r:embed="rId3"/>
          <a:stretch>
            <a:fillRect/>
          </a:stretch>
        </p:blipFill>
        <p:spPr>
          <a:xfrm>
            <a:off x="2800563" y="378039"/>
            <a:ext cx="4841277" cy="3629184"/>
          </a:xfrm>
          <a:prstGeom prst="rect">
            <a:avLst/>
          </a:prstGeom>
        </p:spPr>
      </p:pic>
      <p:sp>
        <p:nvSpPr>
          <p:cNvPr id="9" name="Google Shape;1199;p52">
            <a:extLst>
              <a:ext uri="{FF2B5EF4-FFF2-40B4-BE49-F238E27FC236}">
                <a16:creationId xmlns:a16="http://schemas.microsoft.com/office/drawing/2014/main" id="{F59DEF0E-030F-6F20-F516-790710AA9786}"/>
              </a:ext>
            </a:extLst>
          </p:cNvPr>
          <p:cNvSpPr/>
          <p:nvPr/>
        </p:nvSpPr>
        <p:spPr>
          <a:xfrm rot="8521641">
            <a:off x="-1900831" y="1575785"/>
            <a:ext cx="3552434" cy="2767800"/>
          </a:xfrm>
          <a:custGeom>
            <a:avLst/>
            <a:gdLst/>
            <a:ahLst/>
            <a:cxnLst/>
            <a:rect l="l" t="t" r="r" b="b"/>
            <a:pathLst>
              <a:path w="141936" h="124958" extrusionOk="0">
                <a:moveTo>
                  <a:pt x="70176" y="1"/>
                </a:moveTo>
                <a:cubicBezTo>
                  <a:pt x="62895" y="1"/>
                  <a:pt x="55610" y="1032"/>
                  <a:pt x="48535" y="2706"/>
                </a:cubicBezTo>
                <a:cubicBezTo>
                  <a:pt x="38628" y="5041"/>
                  <a:pt x="27087" y="7910"/>
                  <a:pt x="18481" y="13514"/>
                </a:cubicBezTo>
                <a:cubicBezTo>
                  <a:pt x="13410" y="16816"/>
                  <a:pt x="8273" y="20652"/>
                  <a:pt x="5071" y="25923"/>
                </a:cubicBezTo>
                <a:cubicBezTo>
                  <a:pt x="1669" y="31594"/>
                  <a:pt x="701" y="39166"/>
                  <a:pt x="4037" y="44903"/>
                </a:cubicBezTo>
                <a:cubicBezTo>
                  <a:pt x="6105" y="48506"/>
                  <a:pt x="9674" y="51174"/>
                  <a:pt x="11075" y="55044"/>
                </a:cubicBezTo>
                <a:cubicBezTo>
                  <a:pt x="13210" y="60781"/>
                  <a:pt x="10075" y="67019"/>
                  <a:pt x="7606" y="72690"/>
                </a:cubicBezTo>
                <a:cubicBezTo>
                  <a:pt x="2102" y="85265"/>
                  <a:pt x="1" y="100743"/>
                  <a:pt x="7706" y="112118"/>
                </a:cubicBezTo>
                <a:cubicBezTo>
                  <a:pt x="11709" y="118055"/>
                  <a:pt x="18014" y="122158"/>
                  <a:pt x="24852" y="124227"/>
                </a:cubicBezTo>
                <a:cubicBezTo>
                  <a:pt x="26526" y="124731"/>
                  <a:pt x="28280" y="124957"/>
                  <a:pt x="30081" y="124957"/>
                </a:cubicBezTo>
                <a:cubicBezTo>
                  <a:pt x="44970" y="124957"/>
                  <a:pt x="63112" y="109476"/>
                  <a:pt x="66415" y="107214"/>
                </a:cubicBezTo>
                <a:cubicBezTo>
                  <a:pt x="71418" y="103745"/>
                  <a:pt x="80125" y="101744"/>
                  <a:pt x="86129" y="100576"/>
                </a:cubicBezTo>
                <a:cubicBezTo>
                  <a:pt x="89024" y="99978"/>
                  <a:pt x="91993" y="99714"/>
                  <a:pt x="94970" y="99714"/>
                </a:cubicBezTo>
                <a:cubicBezTo>
                  <a:pt x="98304" y="99714"/>
                  <a:pt x="101649" y="100046"/>
                  <a:pt x="104909" y="100610"/>
                </a:cubicBezTo>
                <a:cubicBezTo>
                  <a:pt x="107773" y="101124"/>
                  <a:pt x="110444" y="101353"/>
                  <a:pt x="112931" y="101353"/>
                </a:cubicBezTo>
                <a:cubicBezTo>
                  <a:pt x="129791" y="101353"/>
                  <a:pt x="138114" y="90844"/>
                  <a:pt x="139801" y="87734"/>
                </a:cubicBezTo>
                <a:cubicBezTo>
                  <a:pt x="141935" y="83764"/>
                  <a:pt x="141435" y="78761"/>
                  <a:pt x="139300" y="74791"/>
                </a:cubicBezTo>
                <a:cubicBezTo>
                  <a:pt x="137165" y="70855"/>
                  <a:pt x="133663" y="67786"/>
                  <a:pt x="129827" y="65451"/>
                </a:cubicBezTo>
                <a:cubicBezTo>
                  <a:pt x="126991" y="63717"/>
                  <a:pt x="123923" y="62215"/>
                  <a:pt x="121854" y="59580"/>
                </a:cubicBezTo>
                <a:cubicBezTo>
                  <a:pt x="118619" y="55411"/>
                  <a:pt x="118919" y="49606"/>
                  <a:pt x="118319" y="44369"/>
                </a:cubicBezTo>
                <a:cubicBezTo>
                  <a:pt x="117318" y="35196"/>
                  <a:pt x="113315" y="26657"/>
                  <a:pt x="108478" y="18818"/>
                </a:cubicBezTo>
                <a:cubicBezTo>
                  <a:pt x="106243" y="15182"/>
                  <a:pt x="103775" y="11646"/>
                  <a:pt x="100573" y="8844"/>
                </a:cubicBezTo>
                <a:cubicBezTo>
                  <a:pt x="95702" y="4574"/>
                  <a:pt x="89431" y="2339"/>
                  <a:pt x="83093" y="1172"/>
                </a:cubicBezTo>
                <a:cubicBezTo>
                  <a:pt x="78819" y="364"/>
                  <a:pt x="74498" y="1"/>
                  <a:pt x="70176" y="1"/>
                </a:cubicBezTo>
                <a:close/>
              </a:path>
            </a:pathLst>
          </a:custGeom>
          <a:solidFill>
            <a:srgbClr val="FFEB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M Sans" pitchFamily="2" charset="0"/>
            </a:endParaRPr>
          </a:p>
        </p:txBody>
      </p:sp>
      <p:sp>
        <p:nvSpPr>
          <p:cNvPr id="10" name="Google Shape;679;p41">
            <a:extLst>
              <a:ext uri="{FF2B5EF4-FFF2-40B4-BE49-F238E27FC236}">
                <a16:creationId xmlns:a16="http://schemas.microsoft.com/office/drawing/2014/main" id="{EC4274C5-EABA-FC45-87C2-831BF3EED1FA}"/>
              </a:ext>
            </a:extLst>
          </p:cNvPr>
          <p:cNvSpPr txBox="1">
            <a:spLocks/>
          </p:cNvSpPr>
          <p:nvPr/>
        </p:nvSpPr>
        <p:spPr>
          <a:xfrm>
            <a:off x="0" y="4229259"/>
            <a:ext cx="9023498" cy="69220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1pPr>
            <a:lvl2pPr marL="914400" marR="0" lvl="1"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2pPr>
            <a:lvl3pPr marL="1371600" marR="0" lvl="2"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3pPr>
            <a:lvl4pPr marL="1828800" marR="0" lvl="3"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4pPr>
            <a:lvl5pPr marL="2286000" marR="0" lvl="4"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5pPr>
            <a:lvl6pPr marL="2743200" marR="0" lvl="5"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6pPr>
            <a:lvl7pPr marL="3200400" marR="0" lvl="6"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7pPr>
            <a:lvl8pPr marL="3657600" marR="0" lvl="7"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8pPr>
            <a:lvl9pPr marL="4114800" marR="0" lvl="8" indent="-317500" algn="l" rtl="0">
              <a:lnSpc>
                <a:spcPct val="115000"/>
              </a:lnSpc>
              <a:spcBef>
                <a:spcPts val="0"/>
              </a:spcBef>
              <a:spcAft>
                <a:spcPts val="0"/>
              </a:spcAft>
              <a:buClr>
                <a:schemeClr val="dk1"/>
              </a:buClr>
              <a:buSzPts val="1400"/>
              <a:buFont typeface="Albert Sans Medium"/>
              <a:buChar char="■"/>
              <a:defRPr sz="1400" b="0" i="0" u="none" strike="noStrike" cap="none">
                <a:solidFill>
                  <a:schemeClr val="dk1"/>
                </a:solidFill>
                <a:latin typeface="Albert Sans Medium"/>
                <a:ea typeface="Albert Sans Medium"/>
                <a:cs typeface="Albert Sans Medium"/>
                <a:sym typeface="Albert Sans Medium"/>
              </a:defRPr>
            </a:lvl9pPr>
          </a:lstStyle>
          <a:p>
            <a:pPr marL="0" indent="0" algn="ctr">
              <a:lnSpc>
                <a:spcPct val="100000"/>
              </a:lnSpc>
              <a:buNone/>
            </a:pPr>
            <a:r>
              <a:rPr lang="en-US" sz="1200">
                <a:solidFill>
                  <a:schemeClr val="tx1">
                    <a:lumMod val="75000"/>
                    <a:lumOff val="25000"/>
                  </a:schemeClr>
                </a:solidFill>
                <a:latin typeface="OpenDyslexic" pitchFamily="50" charset="0"/>
                <a:ea typeface="OpenDyslexic" pitchFamily="50" charset="0"/>
                <a:cs typeface="OpenDyslexic" pitchFamily="50" charset="0"/>
              </a:rPr>
              <a:t>"Do the best you can until you know better. Then when you know better, do better.”</a:t>
            </a:r>
          </a:p>
          <a:p>
            <a:pPr marL="0" indent="0" algn="ctr">
              <a:lnSpc>
                <a:spcPct val="100000"/>
              </a:lnSpc>
              <a:buNone/>
            </a:pPr>
            <a:r>
              <a:rPr lang="en-US" sz="1200">
                <a:solidFill>
                  <a:schemeClr val="tx1">
                    <a:lumMod val="75000"/>
                    <a:lumOff val="25000"/>
                  </a:schemeClr>
                </a:solidFill>
                <a:latin typeface="OpenDyslexic" pitchFamily="50" charset="0"/>
                <a:ea typeface="OpenDyslexic" pitchFamily="50" charset="0"/>
                <a:cs typeface="OpenDyslexic" pitchFamily="50" charset="0"/>
              </a:rPr>
              <a:t>― </a:t>
            </a:r>
            <a:r>
              <a:rPr lang="en-US" sz="1200" b="1">
                <a:solidFill>
                  <a:schemeClr val="tx1">
                    <a:lumMod val="75000"/>
                    <a:lumOff val="25000"/>
                  </a:schemeClr>
                </a:solidFill>
                <a:latin typeface="OpenDyslexic" pitchFamily="50" charset="0"/>
                <a:ea typeface="OpenDyslexic" pitchFamily="50" charset="0"/>
                <a:cs typeface="OpenDyslexic" pitchFamily="50" charset="0"/>
              </a:rPr>
              <a:t>Maya Angelou</a:t>
            </a:r>
            <a:endParaRPr lang="en-US" sz="1200">
              <a:solidFill>
                <a:schemeClr val="tx1">
                  <a:lumMod val="75000"/>
                  <a:lumOff val="25000"/>
                </a:schemeClr>
              </a:solidFill>
              <a:latin typeface="OpenDyslexic" pitchFamily="50" charset="0"/>
              <a:ea typeface="OpenDyslexic" pitchFamily="50" charset="0"/>
              <a:cs typeface="OpenDyslexic" pitchFamily="50" charset="0"/>
            </a:endParaRPr>
          </a:p>
        </p:txBody>
      </p:sp>
    </p:spTree>
    <p:extLst>
      <p:ext uri="{BB962C8B-B14F-4D97-AF65-F5344CB8AC3E}">
        <p14:creationId xmlns:p14="http://schemas.microsoft.com/office/powerpoint/2010/main" val="244644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6a29d60-e8f5-4189-b4ab-b4b6a767fa99">
      <Terms xmlns="http://schemas.microsoft.com/office/infopath/2007/PartnerControls"/>
    </lcf76f155ced4ddcb4097134ff3c332f>
    <TaxCatchAll xmlns="08163c0c-7434-4a4e-b3fb-d24d80045910" xsi:nil="true"/>
    <Gravit_x00e9_ xmlns="06a29d60-e8f5-4189-b4ab-b4b6a767fa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D6C35FB9576724FB0FDB463E28A95B9" ma:contentTypeVersion="21" ma:contentTypeDescription="Crée un document." ma:contentTypeScope="" ma:versionID="c353099f73d10908cad7059de0c57258">
  <xsd:schema xmlns:xsd="http://www.w3.org/2001/XMLSchema" xmlns:xs="http://www.w3.org/2001/XMLSchema" xmlns:p="http://schemas.microsoft.com/office/2006/metadata/properties" xmlns:ns2="06a29d60-e8f5-4189-b4ab-b4b6a767fa99" xmlns:ns3="08163c0c-7434-4a4e-b3fb-d24d80045910" targetNamespace="http://schemas.microsoft.com/office/2006/metadata/properties" ma:root="true" ma:fieldsID="deeb2f056a02415b1b8cd7dcef225bd9" ns2:_="" ns3:_="">
    <xsd:import namespace="06a29d60-e8f5-4189-b4ab-b4b6a767fa99"/>
    <xsd:import namespace="08163c0c-7434-4a4e-b3fb-d24d8004591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element ref="ns2:Gravit_x00e9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a29d60-e8f5-4189-b4ab-b4b6a767fa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alises d’images" ma:readOnly="false" ma:fieldId="{5cf76f15-5ced-4ddc-b409-7134ff3c332f}" ma:taxonomyMulti="true" ma:sspId="dbc2ca11-3758-4593-94bf-6b1a5b4b2288"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Gravit_x00e9_" ma:index="25" nillable="true" ma:displayName="Gravité" ma:format="Dropdown" ma:internalName="Gravit_x00e9_">
      <xsd:simpleType>
        <xsd:restriction base="dms:Choice">
          <xsd:enumeration value="Faible"/>
          <xsd:enumeration value="Moyen"/>
          <xsd:enumeration value="Élevé"/>
          <xsd:enumeration value="Sévère"/>
          <xsd:enumeration value="Critique"/>
        </xsd:restriction>
      </xsd:simpleType>
    </xsd:element>
  </xsd:schema>
  <xsd:schema xmlns:xsd="http://www.w3.org/2001/XMLSchema" xmlns:xs="http://www.w3.org/2001/XMLSchema" xmlns:dms="http://schemas.microsoft.com/office/2006/documentManagement/types" xmlns:pc="http://schemas.microsoft.com/office/infopath/2007/PartnerControls" targetNamespace="08163c0c-7434-4a4e-b3fb-d24d80045910"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21" nillable="true" ma:displayName="Taxonomy Catch All Column" ma:hidden="true" ma:list="{6d020ca5-5cdc-4ffb-9cc4-ae7db4c0df14}" ma:internalName="TaxCatchAll" ma:showField="CatchAllData" ma:web="08163c0c-7434-4a4e-b3fb-d24d800459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8F4342-8D61-4C9E-BC9E-277720FDB7FD}">
  <ds:schemaRefs>
    <ds:schemaRef ds:uri="0fa340fd-afbf-461d-853e-9910939ea8d4"/>
    <ds:schemaRef ds:uri="27bb2e8c-2f1f-4504-a4d6-7e54c30c282b"/>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532F1AB-C71E-4163-BAE6-8D91F116288D}"/>
</file>

<file path=customXml/itemProps3.xml><?xml version="1.0" encoding="utf-8"?>
<ds:datastoreItem xmlns:ds="http://schemas.openxmlformats.org/officeDocument/2006/customXml" ds:itemID="{A1DEEC4D-D59D-4450-8EB4-04F62B5CB1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30</TotalTime>
  <Words>1311</Words>
  <Application>Microsoft Office PowerPoint</Application>
  <PresentationFormat>Affichage à l'écran (16:9)</PresentationFormat>
  <Paragraphs>209</Paragraphs>
  <Slides>26</Slides>
  <Notes>22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26</vt:i4>
      </vt:variant>
    </vt:vector>
  </HeadingPairs>
  <TitlesOfParts>
    <vt:vector size="36" baseType="lpstr">
      <vt:lpstr>Arial</vt:lpstr>
      <vt:lpstr>Arial,Sans-Serif</vt:lpstr>
      <vt:lpstr>Google Sans</vt:lpstr>
      <vt:lpstr>OpenDyslexic</vt:lpstr>
      <vt:lpstr>Aptos Display</vt:lpstr>
      <vt:lpstr>Montserrat</vt:lpstr>
      <vt:lpstr>Aptos</vt:lpstr>
      <vt:lpstr>Albert Sans</vt:lpstr>
      <vt:lpstr>DM Sans</vt:lpstr>
      <vt:lpstr>Office Theme</vt:lpstr>
      <vt:lpstr>Guidelines to Create Inclusive Classrooms for Neurodiverse Learners </vt:lpstr>
      <vt:lpstr>Agenda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Objectives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Questions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Method Lesson for Middle School: Presentation Title here</dc:title>
  <dc:creator>Ginette Bélisle</dc:creator>
  <cp:lastModifiedBy>Ginette Bélisle</cp:lastModifiedBy>
  <cp:revision>2</cp:revision>
  <dcterms:modified xsi:type="dcterms:W3CDTF">2026-03-16T12:48:32Z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0x0101003D6C35FB9576724FB0FDB463E28A95B9</vt:lpwstr>
  </property>
  <property fmtid="{D5CDD505-2E9C-101B-9397-08002B2CF9AE}" pid="3" name="MediaServiceImageTags">
    <vt:lpwstr/>
  </property>
</Properties>
</file>