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6" r:id="rId5"/>
    <p:sldId id="264" r:id="rId6"/>
    <p:sldId id="265" r:id="rId7"/>
    <p:sldId id="259" r:id="rId8"/>
    <p:sldId id="260" r:id="rId9"/>
    <p:sldId id="269" r:id="rId10"/>
    <p:sldId id="267" r:id="rId11"/>
    <p:sldId id="273" r:id="rId12"/>
    <p:sldId id="268" r:id="rId13"/>
    <p:sldId id="271" r:id="rId14"/>
    <p:sldId id="261" r:id="rId15"/>
    <p:sldId id="262" r:id="rId16"/>
    <p:sldId id="274" r:id="rId17"/>
    <p:sldId id="275" r:id="rId18"/>
    <p:sldId id="263" r:id="rId19"/>
    <p:sldId id="272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920BA0-B2C8-4051-B2A6-F9FBB1D0A1F9}" type="doc">
      <dgm:prSet loTypeId="urn:microsoft.com/office/officeart/2005/8/layout/cycle2" loCatId="cycle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fr-CA"/>
        </a:p>
      </dgm:t>
    </dgm:pt>
    <dgm:pt modelId="{0285EBEB-7B21-44CF-8E7F-DF8D2AF19880}">
      <dgm:prSet phldrT="[Texte]" custT="1"/>
      <dgm:spPr/>
      <dgm:t>
        <a:bodyPr/>
        <a:lstStyle/>
        <a:p>
          <a:r>
            <a:rPr lang="fr-CA" sz="1100" b="1" dirty="0">
              <a:latin typeface="+mj-lt"/>
            </a:rPr>
            <a:t>Transfert</a:t>
          </a:r>
          <a:r>
            <a:rPr lang="fr-CA" sz="1100" dirty="0">
              <a:latin typeface="+mj-lt"/>
            </a:rPr>
            <a:t> = usage fait des connaissances acquises dans une situation nouvelle</a:t>
          </a:r>
        </a:p>
      </dgm:t>
    </dgm:pt>
    <dgm:pt modelId="{7206E50E-1CCB-4E40-81E9-8B6E507FABDA}" type="parTrans" cxnId="{89CAC268-41D3-4D12-9CD8-815AEDB2CCDC}">
      <dgm:prSet/>
      <dgm:spPr/>
      <dgm:t>
        <a:bodyPr/>
        <a:lstStyle/>
        <a:p>
          <a:endParaRPr lang="fr-CA"/>
        </a:p>
      </dgm:t>
    </dgm:pt>
    <dgm:pt modelId="{3691A896-9B24-49DD-B7D7-1EA08C23C36E}" type="sibTrans" cxnId="{89CAC268-41D3-4D12-9CD8-815AEDB2CCDC}">
      <dgm:prSet/>
      <dgm:spPr/>
      <dgm:t>
        <a:bodyPr/>
        <a:lstStyle/>
        <a:p>
          <a:endParaRPr lang="fr-CA"/>
        </a:p>
      </dgm:t>
    </dgm:pt>
    <dgm:pt modelId="{BC9A130B-4B02-4BA6-BE6E-802B63332E36}">
      <dgm:prSet phldrT="[Texte]" custT="1"/>
      <dgm:spPr/>
      <dgm:t>
        <a:bodyPr/>
        <a:lstStyle/>
        <a:p>
          <a:r>
            <a:rPr lang="fr-CA" sz="1100" b="1" dirty="0">
              <a:latin typeface="+mj-lt"/>
            </a:rPr>
            <a:t>Comment y parvenir</a:t>
          </a:r>
          <a:r>
            <a:rPr lang="fr-CA" sz="1100" dirty="0">
              <a:latin typeface="+mj-lt"/>
            </a:rPr>
            <a:t>? Quelles conditions favorisent le transfert?</a:t>
          </a:r>
        </a:p>
      </dgm:t>
    </dgm:pt>
    <dgm:pt modelId="{0C5B6330-F23F-455E-AE5E-228E96333194}" type="parTrans" cxnId="{7206B7BE-4F22-4912-9BEC-CB35A71A7616}">
      <dgm:prSet/>
      <dgm:spPr/>
      <dgm:t>
        <a:bodyPr/>
        <a:lstStyle/>
        <a:p>
          <a:endParaRPr lang="fr-CA"/>
        </a:p>
      </dgm:t>
    </dgm:pt>
    <dgm:pt modelId="{C7428C41-A29C-40BF-9768-CE2CAB9E623F}" type="sibTrans" cxnId="{7206B7BE-4F22-4912-9BEC-CB35A71A7616}">
      <dgm:prSet/>
      <dgm:spPr/>
      <dgm:t>
        <a:bodyPr/>
        <a:lstStyle/>
        <a:p>
          <a:endParaRPr lang="fr-CA"/>
        </a:p>
      </dgm:t>
    </dgm:pt>
    <dgm:pt modelId="{6AAFFC65-8950-4D3F-A675-0BBE7E4B50F3}">
      <dgm:prSet phldrT="[Texte]" custT="1"/>
      <dgm:spPr/>
      <dgm:t>
        <a:bodyPr/>
        <a:lstStyle/>
        <a:p>
          <a:r>
            <a:rPr lang="fr-CA" sz="1100" b="1" dirty="0">
              <a:latin typeface="+mj-lt"/>
            </a:rPr>
            <a:t>Organisation</a:t>
          </a:r>
          <a:r>
            <a:rPr lang="fr-CA" sz="1100" dirty="0">
              <a:latin typeface="+mj-lt"/>
            </a:rPr>
            <a:t> des connaissances afin qu'elles soient </a:t>
          </a:r>
          <a:r>
            <a:rPr lang="fr-CA" sz="1100" b="1" dirty="0">
              <a:latin typeface="+mj-lt"/>
            </a:rPr>
            <a:t>accessibles</a:t>
          </a:r>
          <a:endParaRPr lang="fr-CA" sz="1100" dirty="0">
            <a:latin typeface="+mj-lt"/>
          </a:endParaRPr>
        </a:p>
      </dgm:t>
    </dgm:pt>
    <dgm:pt modelId="{B6632EAF-B935-41DB-BBD4-7DBDA3C06256}" type="parTrans" cxnId="{CBC79D40-03F1-43F6-8800-2CF34ABAE87E}">
      <dgm:prSet/>
      <dgm:spPr/>
      <dgm:t>
        <a:bodyPr/>
        <a:lstStyle/>
        <a:p>
          <a:endParaRPr lang="fr-CA"/>
        </a:p>
      </dgm:t>
    </dgm:pt>
    <dgm:pt modelId="{C785ED10-E83C-4074-869F-2D57B78D151E}" type="sibTrans" cxnId="{CBC79D40-03F1-43F6-8800-2CF34ABAE87E}">
      <dgm:prSet/>
      <dgm:spPr/>
      <dgm:t>
        <a:bodyPr/>
        <a:lstStyle/>
        <a:p>
          <a:endParaRPr lang="fr-CA"/>
        </a:p>
      </dgm:t>
    </dgm:pt>
    <dgm:pt modelId="{AF8D50AC-6182-4FD4-A943-B5B740F9D22F}">
      <dgm:prSet phldrT="[Texte]" custT="1"/>
      <dgm:spPr/>
      <dgm:t>
        <a:bodyPr/>
        <a:lstStyle/>
        <a:p>
          <a:r>
            <a:rPr lang="fr-CA" sz="1100" dirty="0">
              <a:latin typeface="+mj-lt"/>
            </a:rPr>
            <a:t>Comment avoir ses ressources  a </a:t>
          </a:r>
          <a:r>
            <a:rPr lang="fr-CA" sz="1100" b="1" dirty="0">
              <a:latin typeface="+mj-lt"/>
            </a:rPr>
            <a:t>proximité et créer cette accessibilité?</a:t>
          </a:r>
        </a:p>
      </dgm:t>
    </dgm:pt>
    <dgm:pt modelId="{E9FBA993-70CC-4EA0-8A9E-322724F3A493}" type="parTrans" cxnId="{C2970FC6-0BC5-43CC-93F6-AD80755E4C37}">
      <dgm:prSet/>
      <dgm:spPr/>
      <dgm:t>
        <a:bodyPr/>
        <a:lstStyle/>
        <a:p>
          <a:endParaRPr lang="fr-CA"/>
        </a:p>
      </dgm:t>
    </dgm:pt>
    <dgm:pt modelId="{F849B0A8-3D9E-4C2F-A1C7-A7FDF5F4B370}" type="sibTrans" cxnId="{C2970FC6-0BC5-43CC-93F6-AD80755E4C37}">
      <dgm:prSet/>
      <dgm:spPr/>
      <dgm:t>
        <a:bodyPr/>
        <a:lstStyle/>
        <a:p>
          <a:endParaRPr lang="fr-CA"/>
        </a:p>
      </dgm:t>
    </dgm:pt>
    <dgm:pt modelId="{D1C0BA6B-C6F8-43C6-98B9-E99A45DB0C8D}">
      <dgm:prSet phldrT="[Texte]"/>
      <dgm:spPr/>
      <dgm:t>
        <a:bodyPr/>
        <a:lstStyle/>
        <a:p>
          <a:r>
            <a:rPr lang="fr-CA" b="1" dirty="0">
              <a:latin typeface="+mj-lt"/>
            </a:rPr>
            <a:t>Portfolio</a:t>
          </a:r>
          <a:r>
            <a:rPr lang="fr-CA" dirty="0">
              <a:latin typeface="+mj-lt"/>
            </a:rPr>
            <a:t> facilite cette organisation en se </a:t>
          </a:r>
          <a:r>
            <a:rPr lang="fr-CA" b="1" dirty="0">
              <a:latin typeface="+mj-lt"/>
            </a:rPr>
            <a:t>substituant  à la mémoire à long terme </a:t>
          </a:r>
          <a:r>
            <a:rPr lang="fr-CA" dirty="0">
              <a:latin typeface="+mj-lt"/>
            </a:rPr>
            <a:t>afin de favoriser le </a:t>
          </a:r>
          <a:r>
            <a:rPr lang="fr-CA" b="1" dirty="0">
              <a:latin typeface="+mj-lt"/>
            </a:rPr>
            <a:t>transfert</a:t>
          </a:r>
        </a:p>
      </dgm:t>
    </dgm:pt>
    <dgm:pt modelId="{5300DFC9-A8AF-4FFC-96A6-0F5186819314}" type="parTrans" cxnId="{6C503342-605D-4119-9CC4-B8C03BFAC526}">
      <dgm:prSet/>
      <dgm:spPr/>
      <dgm:t>
        <a:bodyPr/>
        <a:lstStyle/>
        <a:p>
          <a:endParaRPr lang="fr-CA"/>
        </a:p>
      </dgm:t>
    </dgm:pt>
    <dgm:pt modelId="{3779A8F3-322A-428D-9C73-EB6DAD3677F3}" type="sibTrans" cxnId="{6C503342-605D-4119-9CC4-B8C03BFAC526}">
      <dgm:prSet/>
      <dgm:spPr/>
      <dgm:t>
        <a:bodyPr/>
        <a:lstStyle/>
        <a:p>
          <a:endParaRPr lang="fr-CA"/>
        </a:p>
      </dgm:t>
    </dgm:pt>
    <dgm:pt modelId="{5226F65B-0C0E-4052-844F-81D21FBFFA19}" type="pres">
      <dgm:prSet presAssocID="{8E920BA0-B2C8-4051-B2A6-F9FBB1D0A1F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AF87B5D-332C-444E-8EC7-45FE83F2D2F6}" type="pres">
      <dgm:prSet presAssocID="{0285EBEB-7B21-44CF-8E7F-DF8D2AF19880}" presName="node" presStyleLbl="node1" presStyleIdx="0" presStyleCnt="5" custScaleY="943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96B612-64B7-465A-A1EE-BFC503174988}" type="pres">
      <dgm:prSet presAssocID="{3691A896-9B24-49DD-B7D7-1EA08C23C36E}" presName="sibTrans" presStyleLbl="sibTrans2D1" presStyleIdx="0" presStyleCnt="5"/>
      <dgm:spPr/>
      <dgm:t>
        <a:bodyPr/>
        <a:lstStyle/>
        <a:p>
          <a:endParaRPr lang="fr-FR"/>
        </a:p>
      </dgm:t>
    </dgm:pt>
    <dgm:pt modelId="{E18EBC86-74D3-4973-93A9-BE1E52A0B616}" type="pres">
      <dgm:prSet presAssocID="{3691A896-9B24-49DD-B7D7-1EA08C23C36E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06E9FBF3-9F57-4D98-AB9D-585A530ECD6B}" type="pres">
      <dgm:prSet presAssocID="{BC9A130B-4B02-4BA6-BE6E-802B63332E36}" presName="node" presStyleLbl="node1" presStyleIdx="1" presStyleCnt="5" custRadScaleRad="101073" custRadScaleInc="5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7DC773-D5C8-49AF-B10F-9D5181FFB7A9}" type="pres">
      <dgm:prSet presAssocID="{C7428C41-A29C-40BF-9768-CE2CAB9E623F}" presName="sibTrans" presStyleLbl="sibTrans2D1" presStyleIdx="1" presStyleCnt="5"/>
      <dgm:spPr/>
      <dgm:t>
        <a:bodyPr/>
        <a:lstStyle/>
        <a:p>
          <a:endParaRPr lang="fr-FR"/>
        </a:p>
      </dgm:t>
    </dgm:pt>
    <dgm:pt modelId="{6C7D5479-23E1-4DDA-B3A2-628C6D504E8B}" type="pres">
      <dgm:prSet presAssocID="{C7428C41-A29C-40BF-9768-CE2CAB9E623F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101C618A-1236-4959-A952-FEDE6A6612ED}" type="pres">
      <dgm:prSet presAssocID="{6AAFFC65-8950-4D3F-A675-0BBE7E4B50F3}" presName="node" presStyleLbl="node1" presStyleIdx="2" presStyleCnt="5" custScaleX="121908" custScaleY="111617" custRadScaleRad="94734" custRadScaleInc="-24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331E1A-9FE6-4575-B79C-8C75C1B2E853}" type="pres">
      <dgm:prSet presAssocID="{C785ED10-E83C-4074-869F-2D57B78D151E}" presName="sibTrans" presStyleLbl="sibTrans2D1" presStyleIdx="2" presStyleCnt="5"/>
      <dgm:spPr/>
      <dgm:t>
        <a:bodyPr/>
        <a:lstStyle/>
        <a:p>
          <a:endParaRPr lang="fr-FR"/>
        </a:p>
      </dgm:t>
    </dgm:pt>
    <dgm:pt modelId="{791DD610-7466-4195-8D93-EB298DFC212F}" type="pres">
      <dgm:prSet presAssocID="{C785ED10-E83C-4074-869F-2D57B78D151E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0A6C8658-0694-4F06-BB5C-C9CDD29DC552}" type="pres">
      <dgm:prSet presAssocID="{AF8D50AC-6182-4FD4-A943-B5B740F9D22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E73609-39C5-4E4B-93F9-734CDA10E867}" type="pres">
      <dgm:prSet presAssocID="{F849B0A8-3D9E-4C2F-A1C7-A7FDF5F4B370}" presName="sibTrans" presStyleLbl="sibTrans2D1" presStyleIdx="3" presStyleCnt="5"/>
      <dgm:spPr/>
      <dgm:t>
        <a:bodyPr/>
        <a:lstStyle/>
        <a:p>
          <a:endParaRPr lang="fr-FR"/>
        </a:p>
      </dgm:t>
    </dgm:pt>
    <dgm:pt modelId="{890D0A89-1BDF-499A-B6B3-3780E49D90E4}" type="pres">
      <dgm:prSet presAssocID="{F849B0A8-3D9E-4C2F-A1C7-A7FDF5F4B370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F9C03647-477B-4FD7-B283-973FF57E72F7}" type="pres">
      <dgm:prSet presAssocID="{D1C0BA6B-C6F8-43C6-98B9-E99A45DB0C8D}" presName="node" presStyleLbl="node1" presStyleIdx="4" presStyleCnt="5" custScaleX="175216" custScaleY="1579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B38918E-FC4A-4C6C-8B9B-D4EA32A218C5}" type="pres">
      <dgm:prSet presAssocID="{3779A8F3-322A-428D-9C73-EB6DAD3677F3}" presName="sibTrans" presStyleLbl="sibTrans2D1" presStyleIdx="4" presStyleCnt="5" custScaleX="181176"/>
      <dgm:spPr/>
      <dgm:t>
        <a:bodyPr/>
        <a:lstStyle/>
        <a:p>
          <a:endParaRPr lang="fr-FR"/>
        </a:p>
      </dgm:t>
    </dgm:pt>
    <dgm:pt modelId="{285D03D1-C9AF-4E70-9E1A-01FA009CB4CE}" type="pres">
      <dgm:prSet presAssocID="{3779A8F3-322A-428D-9C73-EB6DAD3677F3}" presName="connectorText" presStyleLbl="sibTrans2D1" presStyleIdx="4" presStyleCnt="5"/>
      <dgm:spPr/>
      <dgm:t>
        <a:bodyPr/>
        <a:lstStyle/>
        <a:p>
          <a:endParaRPr lang="fr-FR"/>
        </a:p>
      </dgm:t>
    </dgm:pt>
  </dgm:ptLst>
  <dgm:cxnLst>
    <dgm:cxn modelId="{883EF177-E7F9-4E71-B33B-21FA5810E643}" type="presOf" srcId="{3691A896-9B24-49DD-B7D7-1EA08C23C36E}" destId="{3896B612-64B7-465A-A1EE-BFC503174988}" srcOrd="0" destOrd="0" presId="urn:microsoft.com/office/officeart/2005/8/layout/cycle2"/>
    <dgm:cxn modelId="{29B0A90B-629B-41E6-AFAB-D4C9561E4F80}" type="presOf" srcId="{3691A896-9B24-49DD-B7D7-1EA08C23C36E}" destId="{E18EBC86-74D3-4973-93A9-BE1E52A0B616}" srcOrd="1" destOrd="0" presId="urn:microsoft.com/office/officeart/2005/8/layout/cycle2"/>
    <dgm:cxn modelId="{AFE46894-C4FA-4323-B483-9922CA348722}" type="presOf" srcId="{8E920BA0-B2C8-4051-B2A6-F9FBB1D0A1F9}" destId="{5226F65B-0C0E-4052-844F-81D21FBFFA19}" srcOrd="0" destOrd="0" presId="urn:microsoft.com/office/officeart/2005/8/layout/cycle2"/>
    <dgm:cxn modelId="{ECE29A38-AD7A-42C7-A871-D0F87A9D30AF}" type="presOf" srcId="{6AAFFC65-8950-4D3F-A675-0BBE7E4B50F3}" destId="{101C618A-1236-4959-A952-FEDE6A6612ED}" srcOrd="0" destOrd="0" presId="urn:microsoft.com/office/officeart/2005/8/layout/cycle2"/>
    <dgm:cxn modelId="{7206B7BE-4F22-4912-9BEC-CB35A71A7616}" srcId="{8E920BA0-B2C8-4051-B2A6-F9FBB1D0A1F9}" destId="{BC9A130B-4B02-4BA6-BE6E-802B63332E36}" srcOrd="1" destOrd="0" parTransId="{0C5B6330-F23F-455E-AE5E-228E96333194}" sibTransId="{C7428C41-A29C-40BF-9768-CE2CAB9E623F}"/>
    <dgm:cxn modelId="{51A98D35-7472-409F-B3A5-2A55054212C9}" type="presOf" srcId="{3779A8F3-322A-428D-9C73-EB6DAD3677F3}" destId="{EB38918E-FC4A-4C6C-8B9B-D4EA32A218C5}" srcOrd="0" destOrd="0" presId="urn:microsoft.com/office/officeart/2005/8/layout/cycle2"/>
    <dgm:cxn modelId="{D4D25F72-5583-4F25-B35C-40E88C85BC0B}" type="presOf" srcId="{BC9A130B-4B02-4BA6-BE6E-802B63332E36}" destId="{06E9FBF3-9F57-4D98-AB9D-585A530ECD6B}" srcOrd="0" destOrd="0" presId="urn:microsoft.com/office/officeart/2005/8/layout/cycle2"/>
    <dgm:cxn modelId="{A6A48532-873A-4025-8F51-6F463F29F507}" type="presOf" srcId="{3779A8F3-322A-428D-9C73-EB6DAD3677F3}" destId="{285D03D1-C9AF-4E70-9E1A-01FA009CB4CE}" srcOrd="1" destOrd="0" presId="urn:microsoft.com/office/officeart/2005/8/layout/cycle2"/>
    <dgm:cxn modelId="{AE58C9A7-2167-49E4-A131-F59B81067982}" type="presOf" srcId="{C785ED10-E83C-4074-869F-2D57B78D151E}" destId="{791DD610-7466-4195-8D93-EB298DFC212F}" srcOrd="1" destOrd="0" presId="urn:microsoft.com/office/officeart/2005/8/layout/cycle2"/>
    <dgm:cxn modelId="{C5AA988F-D9D1-4C7B-8F0A-3994C899ED89}" type="presOf" srcId="{F849B0A8-3D9E-4C2F-A1C7-A7FDF5F4B370}" destId="{ECE73609-39C5-4E4B-93F9-734CDA10E867}" srcOrd="0" destOrd="0" presId="urn:microsoft.com/office/officeart/2005/8/layout/cycle2"/>
    <dgm:cxn modelId="{0AC38BF2-B68F-4AA3-8785-4AAA94EDD09B}" type="presOf" srcId="{0285EBEB-7B21-44CF-8E7F-DF8D2AF19880}" destId="{9AF87B5D-332C-444E-8EC7-45FE83F2D2F6}" srcOrd="0" destOrd="0" presId="urn:microsoft.com/office/officeart/2005/8/layout/cycle2"/>
    <dgm:cxn modelId="{1DB24311-AF5D-484C-80B7-662EFF9F3178}" type="presOf" srcId="{C7428C41-A29C-40BF-9768-CE2CAB9E623F}" destId="{6C7D5479-23E1-4DDA-B3A2-628C6D504E8B}" srcOrd="1" destOrd="0" presId="urn:microsoft.com/office/officeart/2005/8/layout/cycle2"/>
    <dgm:cxn modelId="{6C503342-605D-4119-9CC4-B8C03BFAC526}" srcId="{8E920BA0-B2C8-4051-B2A6-F9FBB1D0A1F9}" destId="{D1C0BA6B-C6F8-43C6-98B9-E99A45DB0C8D}" srcOrd="4" destOrd="0" parTransId="{5300DFC9-A8AF-4FFC-96A6-0F5186819314}" sibTransId="{3779A8F3-322A-428D-9C73-EB6DAD3677F3}"/>
    <dgm:cxn modelId="{1A4B0CD9-1854-417A-9F8C-11071540220F}" type="presOf" srcId="{AF8D50AC-6182-4FD4-A943-B5B740F9D22F}" destId="{0A6C8658-0694-4F06-BB5C-C9CDD29DC552}" srcOrd="0" destOrd="0" presId="urn:microsoft.com/office/officeart/2005/8/layout/cycle2"/>
    <dgm:cxn modelId="{C5F898B8-E80E-40FA-98BC-B490002797B5}" type="presOf" srcId="{C7428C41-A29C-40BF-9768-CE2CAB9E623F}" destId="{647DC773-D5C8-49AF-B10F-9D5181FFB7A9}" srcOrd="0" destOrd="0" presId="urn:microsoft.com/office/officeart/2005/8/layout/cycle2"/>
    <dgm:cxn modelId="{CFB425B3-F7C3-4E0B-8706-128C8722A93B}" type="presOf" srcId="{C785ED10-E83C-4074-869F-2D57B78D151E}" destId="{6D331E1A-9FE6-4575-B79C-8C75C1B2E853}" srcOrd="0" destOrd="0" presId="urn:microsoft.com/office/officeart/2005/8/layout/cycle2"/>
    <dgm:cxn modelId="{89CAC268-41D3-4D12-9CD8-815AEDB2CCDC}" srcId="{8E920BA0-B2C8-4051-B2A6-F9FBB1D0A1F9}" destId="{0285EBEB-7B21-44CF-8E7F-DF8D2AF19880}" srcOrd="0" destOrd="0" parTransId="{7206E50E-1CCB-4E40-81E9-8B6E507FABDA}" sibTransId="{3691A896-9B24-49DD-B7D7-1EA08C23C36E}"/>
    <dgm:cxn modelId="{C2970FC6-0BC5-43CC-93F6-AD80755E4C37}" srcId="{8E920BA0-B2C8-4051-B2A6-F9FBB1D0A1F9}" destId="{AF8D50AC-6182-4FD4-A943-B5B740F9D22F}" srcOrd="3" destOrd="0" parTransId="{E9FBA993-70CC-4EA0-8A9E-322724F3A493}" sibTransId="{F849B0A8-3D9E-4C2F-A1C7-A7FDF5F4B370}"/>
    <dgm:cxn modelId="{7053A2C4-EC59-4252-802B-1A49236CC207}" type="presOf" srcId="{D1C0BA6B-C6F8-43C6-98B9-E99A45DB0C8D}" destId="{F9C03647-477B-4FD7-B283-973FF57E72F7}" srcOrd="0" destOrd="0" presId="urn:microsoft.com/office/officeart/2005/8/layout/cycle2"/>
    <dgm:cxn modelId="{CBC79D40-03F1-43F6-8800-2CF34ABAE87E}" srcId="{8E920BA0-B2C8-4051-B2A6-F9FBB1D0A1F9}" destId="{6AAFFC65-8950-4D3F-A675-0BBE7E4B50F3}" srcOrd="2" destOrd="0" parTransId="{B6632EAF-B935-41DB-BBD4-7DBDA3C06256}" sibTransId="{C785ED10-E83C-4074-869F-2D57B78D151E}"/>
    <dgm:cxn modelId="{D7C19F3C-CF31-4956-BBC3-676E00D7FADE}" type="presOf" srcId="{F849B0A8-3D9E-4C2F-A1C7-A7FDF5F4B370}" destId="{890D0A89-1BDF-499A-B6B3-3780E49D90E4}" srcOrd="1" destOrd="0" presId="urn:microsoft.com/office/officeart/2005/8/layout/cycle2"/>
    <dgm:cxn modelId="{499255A0-A178-466D-B1D3-AD91F39BAB58}" type="presParOf" srcId="{5226F65B-0C0E-4052-844F-81D21FBFFA19}" destId="{9AF87B5D-332C-444E-8EC7-45FE83F2D2F6}" srcOrd="0" destOrd="0" presId="urn:microsoft.com/office/officeart/2005/8/layout/cycle2"/>
    <dgm:cxn modelId="{29D0EC52-E71C-492A-9569-BF028C7651DC}" type="presParOf" srcId="{5226F65B-0C0E-4052-844F-81D21FBFFA19}" destId="{3896B612-64B7-465A-A1EE-BFC503174988}" srcOrd="1" destOrd="0" presId="urn:microsoft.com/office/officeart/2005/8/layout/cycle2"/>
    <dgm:cxn modelId="{0F283682-585A-4E34-96F8-634DA24A3C6D}" type="presParOf" srcId="{3896B612-64B7-465A-A1EE-BFC503174988}" destId="{E18EBC86-74D3-4973-93A9-BE1E52A0B616}" srcOrd="0" destOrd="0" presId="urn:microsoft.com/office/officeart/2005/8/layout/cycle2"/>
    <dgm:cxn modelId="{47F88E23-2494-4FCC-9E9D-E2508554350B}" type="presParOf" srcId="{5226F65B-0C0E-4052-844F-81D21FBFFA19}" destId="{06E9FBF3-9F57-4D98-AB9D-585A530ECD6B}" srcOrd="2" destOrd="0" presId="urn:microsoft.com/office/officeart/2005/8/layout/cycle2"/>
    <dgm:cxn modelId="{878055E9-D230-4849-AE9F-72D13109DCC2}" type="presParOf" srcId="{5226F65B-0C0E-4052-844F-81D21FBFFA19}" destId="{647DC773-D5C8-49AF-B10F-9D5181FFB7A9}" srcOrd="3" destOrd="0" presId="urn:microsoft.com/office/officeart/2005/8/layout/cycle2"/>
    <dgm:cxn modelId="{C5D531B4-FF6D-4F40-8056-CBA6EBC37A3C}" type="presParOf" srcId="{647DC773-D5C8-49AF-B10F-9D5181FFB7A9}" destId="{6C7D5479-23E1-4DDA-B3A2-628C6D504E8B}" srcOrd="0" destOrd="0" presId="urn:microsoft.com/office/officeart/2005/8/layout/cycle2"/>
    <dgm:cxn modelId="{456F1E00-9519-4741-B5FA-A6692E58B99B}" type="presParOf" srcId="{5226F65B-0C0E-4052-844F-81D21FBFFA19}" destId="{101C618A-1236-4959-A952-FEDE6A6612ED}" srcOrd="4" destOrd="0" presId="urn:microsoft.com/office/officeart/2005/8/layout/cycle2"/>
    <dgm:cxn modelId="{BBB4509F-8427-4495-AF87-FD976F987409}" type="presParOf" srcId="{5226F65B-0C0E-4052-844F-81D21FBFFA19}" destId="{6D331E1A-9FE6-4575-B79C-8C75C1B2E853}" srcOrd="5" destOrd="0" presId="urn:microsoft.com/office/officeart/2005/8/layout/cycle2"/>
    <dgm:cxn modelId="{4FA7B45E-E996-46AE-81D6-5B441829E961}" type="presParOf" srcId="{6D331E1A-9FE6-4575-B79C-8C75C1B2E853}" destId="{791DD610-7466-4195-8D93-EB298DFC212F}" srcOrd="0" destOrd="0" presId="urn:microsoft.com/office/officeart/2005/8/layout/cycle2"/>
    <dgm:cxn modelId="{EA19BAC7-6BD0-4BD7-9A01-934C502757D8}" type="presParOf" srcId="{5226F65B-0C0E-4052-844F-81D21FBFFA19}" destId="{0A6C8658-0694-4F06-BB5C-C9CDD29DC552}" srcOrd="6" destOrd="0" presId="urn:microsoft.com/office/officeart/2005/8/layout/cycle2"/>
    <dgm:cxn modelId="{BC923195-12E1-481F-947F-D1CF06629301}" type="presParOf" srcId="{5226F65B-0C0E-4052-844F-81D21FBFFA19}" destId="{ECE73609-39C5-4E4B-93F9-734CDA10E867}" srcOrd="7" destOrd="0" presId="urn:microsoft.com/office/officeart/2005/8/layout/cycle2"/>
    <dgm:cxn modelId="{196844A8-E072-4700-B1DC-BE35930BCC49}" type="presParOf" srcId="{ECE73609-39C5-4E4B-93F9-734CDA10E867}" destId="{890D0A89-1BDF-499A-B6B3-3780E49D90E4}" srcOrd="0" destOrd="0" presId="urn:microsoft.com/office/officeart/2005/8/layout/cycle2"/>
    <dgm:cxn modelId="{B0F65052-5B09-4130-B32A-C4959E6991BA}" type="presParOf" srcId="{5226F65B-0C0E-4052-844F-81D21FBFFA19}" destId="{F9C03647-477B-4FD7-B283-973FF57E72F7}" srcOrd="8" destOrd="0" presId="urn:microsoft.com/office/officeart/2005/8/layout/cycle2"/>
    <dgm:cxn modelId="{61DE2DE0-1E5E-4F83-9970-B0C91307990C}" type="presParOf" srcId="{5226F65B-0C0E-4052-844F-81D21FBFFA19}" destId="{EB38918E-FC4A-4C6C-8B9B-D4EA32A218C5}" srcOrd="9" destOrd="0" presId="urn:microsoft.com/office/officeart/2005/8/layout/cycle2"/>
    <dgm:cxn modelId="{A43F5682-6EE9-4EE2-8E73-E216440F7C48}" type="presParOf" srcId="{EB38918E-FC4A-4C6C-8B9B-D4EA32A218C5}" destId="{285D03D1-C9AF-4E70-9E1A-01FA009CB4CE}" srcOrd="0" destOrd="0" presId="urn:microsoft.com/office/officeart/2005/8/layout/cycle2"/>
  </dgm:cxnLst>
  <dgm:bg/>
  <dgm:whole>
    <a:ln>
      <a:solidFill>
        <a:schemeClr val="accent5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87B5D-332C-444E-8EC7-45FE83F2D2F6}">
      <dsp:nvSpPr>
        <dsp:cNvPr id="0" name=""/>
        <dsp:cNvSpPr/>
      </dsp:nvSpPr>
      <dsp:spPr>
        <a:xfrm>
          <a:off x="3013994" y="-1183"/>
          <a:ext cx="1302683" cy="1229668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b="1" kern="1200" dirty="0">
              <a:latin typeface="+mj-lt"/>
            </a:rPr>
            <a:t>Transfert</a:t>
          </a:r>
          <a:r>
            <a:rPr lang="fr-CA" sz="1100" kern="1200" dirty="0">
              <a:latin typeface="+mj-lt"/>
            </a:rPr>
            <a:t> = usage fait des connaissances acquises dans une situation nouvelle</a:t>
          </a:r>
        </a:p>
      </dsp:txBody>
      <dsp:txXfrm>
        <a:off x="3204768" y="178898"/>
        <a:ext cx="921135" cy="869506"/>
      </dsp:txXfrm>
    </dsp:sp>
    <dsp:sp modelId="{3896B612-64B7-465A-A1EE-BFC503174988}">
      <dsp:nvSpPr>
        <dsp:cNvPr id="0" name=""/>
        <dsp:cNvSpPr/>
      </dsp:nvSpPr>
      <dsp:spPr>
        <a:xfrm rot="2140760">
          <a:off x="4271410" y="958344"/>
          <a:ext cx="360279" cy="439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200" kern="1200"/>
        </a:p>
      </dsp:txBody>
      <dsp:txXfrm>
        <a:off x="4281554" y="1014755"/>
        <a:ext cx="252195" cy="263793"/>
      </dsp:txXfrm>
    </dsp:sp>
    <dsp:sp modelId="{06E9FBF3-9F57-4D98-AB9D-585A530ECD6B}">
      <dsp:nvSpPr>
        <dsp:cNvPr id="0" name=""/>
        <dsp:cNvSpPr/>
      </dsp:nvSpPr>
      <dsp:spPr>
        <a:xfrm>
          <a:off x="4613659" y="1110910"/>
          <a:ext cx="1302683" cy="1302683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b="1" kern="1200" dirty="0">
              <a:latin typeface="+mj-lt"/>
            </a:rPr>
            <a:t>Comment y parvenir</a:t>
          </a:r>
          <a:r>
            <a:rPr lang="fr-CA" sz="1100" kern="1200" dirty="0">
              <a:latin typeface="+mj-lt"/>
            </a:rPr>
            <a:t>? Quelles conditions favorisent le transfert?</a:t>
          </a:r>
        </a:p>
      </dsp:txBody>
      <dsp:txXfrm>
        <a:off x="4804433" y="1301684"/>
        <a:ext cx="921135" cy="921135"/>
      </dsp:txXfrm>
    </dsp:sp>
    <dsp:sp modelId="{647DC773-D5C8-49AF-B10F-9D5181FFB7A9}">
      <dsp:nvSpPr>
        <dsp:cNvPr id="0" name=""/>
        <dsp:cNvSpPr/>
      </dsp:nvSpPr>
      <dsp:spPr>
        <a:xfrm rot="6615508">
          <a:off x="4820995" y="2383084"/>
          <a:ext cx="267459" cy="439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114835"/>
            <a:satOff val="-744"/>
            <a:lumOff val="74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200" kern="1200"/>
        </a:p>
      </dsp:txBody>
      <dsp:txXfrm rot="10800000">
        <a:off x="4875005" y="2433378"/>
        <a:ext cx="187221" cy="263793"/>
      </dsp:txXfrm>
    </dsp:sp>
    <dsp:sp modelId="{101C618A-1236-4959-A952-FEDE6A6612ED}">
      <dsp:nvSpPr>
        <dsp:cNvPr id="0" name=""/>
        <dsp:cNvSpPr/>
      </dsp:nvSpPr>
      <dsp:spPr>
        <a:xfrm>
          <a:off x="3816491" y="2808461"/>
          <a:ext cx="1588075" cy="1454016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b="1" kern="1200" dirty="0">
              <a:latin typeface="+mj-lt"/>
            </a:rPr>
            <a:t>Organisation</a:t>
          </a:r>
          <a:r>
            <a:rPr lang="fr-CA" sz="1100" kern="1200" dirty="0">
              <a:latin typeface="+mj-lt"/>
            </a:rPr>
            <a:t> des connaissances afin qu'elles soient </a:t>
          </a:r>
          <a:r>
            <a:rPr lang="fr-CA" sz="1100" b="1" kern="1200" dirty="0">
              <a:latin typeface="+mj-lt"/>
            </a:rPr>
            <a:t>accessibles</a:t>
          </a:r>
          <a:endParaRPr lang="fr-CA" sz="1100" kern="1200" dirty="0">
            <a:latin typeface="+mj-lt"/>
          </a:endParaRPr>
        </a:p>
      </dsp:txBody>
      <dsp:txXfrm>
        <a:off x="4049059" y="3021397"/>
        <a:ext cx="1122939" cy="1028144"/>
      </dsp:txXfrm>
    </dsp:sp>
    <dsp:sp modelId="{6D331E1A-9FE6-4575-B79C-8C75C1B2E853}">
      <dsp:nvSpPr>
        <dsp:cNvPr id="0" name=""/>
        <dsp:cNvSpPr/>
      </dsp:nvSpPr>
      <dsp:spPr>
        <a:xfrm rot="10647592">
          <a:off x="3458461" y="3361120"/>
          <a:ext cx="253826" cy="439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229669"/>
            <a:satOff val="-1488"/>
            <a:lumOff val="149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200" kern="1200"/>
        </a:p>
      </dsp:txBody>
      <dsp:txXfrm rot="10800000">
        <a:off x="3534572" y="3447364"/>
        <a:ext cx="177678" cy="263793"/>
      </dsp:txXfrm>
    </dsp:sp>
    <dsp:sp modelId="{0A6C8658-0694-4F06-BB5C-C9CDD29DC552}">
      <dsp:nvSpPr>
        <dsp:cNvPr id="0" name=""/>
        <dsp:cNvSpPr/>
      </dsp:nvSpPr>
      <dsp:spPr>
        <a:xfrm>
          <a:off x="2036930" y="2969404"/>
          <a:ext cx="1302683" cy="1302683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100" kern="1200" dirty="0">
              <a:latin typeface="+mj-lt"/>
            </a:rPr>
            <a:t>Comment avoir ses ressources  a </a:t>
          </a:r>
          <a:r>
            <a:rPr lang="fr-CA" sz="1100" b="1" kern="1200" dirty="0">
              <a:latin typeface="+mj-lt"/>
            </a:rPr>
            <a:t>proximité et créer cette accessibilité?</a:t>
          </a:r>
        </a:p>
      </dsp:txBody>
      <dsp:txXfrm>
        <a:off x="2227704" y="3160178"/>
        <a:ext cx="921135" cy="921135"/>
      </dsp:txXfrm>
    </dsp:sp>
    <dsp:sp modelId="{ECE73609-39C5-4E4B-93F9-734CDA10E867}">
      <dsp:nvSpPr>
        <dsp:cNvPr id="0" name=""/>
        <dsp:cNvSpPr/>
      </dsp:nvSpPr>
      <dsp:spPr>
        <a:xfrm rot="15120000">
          <a:off x="2377209" y="2659392"/>
          <a:ext cx="140252" cy="439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344504"/>
            <a:satOff val="-2232"/>
            <a:lumOff val="224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200" kern="1200"/>
        </a:p>
      </dsp:txBody>
      <dsp:txXfrm rot="10800000">
        <a:off x="2404748" y="2767331"/>
        <a:ext cx="98176" cy="263793"/>
      </dsp:txXfrm>
    </dsp:sp>
    <dsp:sp modelId="{F9C03647-477B-4FD7-B283-973FF57E72F7}">
      <dsp:nvSpPr>
        <dsp:cNvPr id="0" name=""/>
        <dsp:cNvSpPr/>
      </dsp:nvSpPr>
      <dsp:spPr>
        <a:xfrm>
          <a:off x="943157" y="733425"/>
          <a:ext cx="2282510" cy="2057667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1500" b="1" kern="1200" dirty="0">
              <a:latin typeface="+mj-lt"/>
            </a:rPr>
            <a:t>Portfolio</a:t>
          </a:r>
          <a:r>
            <a:rPr lang="fr-CA" sz="1500" kern="1200" dirty="0">
              <a:latin typeface="+mj-lt"/>
            </a:rPr>
            <a:t> facilite cette organisation en se </a:t>
          </a:r>
          <a:r>
            <a:rPr lang="fr-CA" sz="1500" b="1" kern="1200" dirty="0">
              <a:latin typeface="+mj-lt"/>
            </a:rPr>
            <a:t>substituant  à la mémoire à long terme </a:t>
          </a:r>
          <a:r>
            <a:rPr lang="fr-CA" sz="1500" kern="1200" dirty="0">
              <a:latin typeface="+mj-lt"/>
            </a:rPr>
            <a:t>afin de favoriser le </a:t>
          </a:r>
          <a:r>
            <a:rPr lang="fr-CA" sz="1500" b="1" kern="1200" dirty="0">
              <a:latin typeface="+mj-lt"/>
            </a:rPr>
            <a:t>transfert</a:t>
          </a:r>
        </a:p>
      </dsp:txBody>
      <dsp:txXfrm>
        <a:off x="1277423" y="1034763"/>
        <a:ext cx="1613978" cy="1454991"/>
      </dsp:txXfrm>
    </dsp:sp>
    <dsp:sp modelId="{EB38918E-FC4A-4C6C-8B9B-D4EA32A218C5}">
      <dsp:nvSpPr>
        <dsp:cNvPr id="0" name=""/>
        <dsp:cNvSpPr/>
      </dsp:nvSpPr>
      <dsp:spPr>
        <a:xfrm rot="19440000">
          <a:off x="2953898" y="834751"/>
          <a:ext cx="209103" cy="4396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459338"/>
            <a:satOff val="-2976"/>
            <a:lumOff val="299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A" sz="1200" kern="1200"/>
        </a:p>
      </dsp:txBody>
      <dsp:txXfrm>
        <a:off x="2959888" y="941118"/>
        <a:ext cx="146372" cy="263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90AB9-6134-4E94-B4D9-8BB70BB0C9DA}" type="datetimeFigureOut">
              <a:rPr lang="fr-CA" smtClean="0"/>
              <a:t>2017-05-24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EE303-FC50-4E0F-98DE-8A504899DE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EA8E2-2444-4AFA-B8BB-23DB331812CA}" type="datetimeFigureOut">
              <a:rPr lang="fr-CA" smtClean="0"/>
              <a:t>2017-05-24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F5A00-3358-4653-9C86-49E4C91E7D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6836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9177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8136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207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10463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7771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7341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4837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7054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1408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0275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9489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3017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6848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F5A00-3358-4653-9C86-49E4C91E7D34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48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41E6A-DF5A-4C3B-9B0D-6BD3FAA499C7}" type="datetime1">
              <a:rPr lang="fr-CA" smtClean="0"/>
              <a:t>2017-05-24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66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1349-9612-4F16-8F24-8B9C2DD1DEE0}" type="datetime1">
              <a:rPr lang="fr-CA" smtClean="0"/>
              <a:t>2017-05-24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377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130EF-C399-47FA-9F70-02552BDB08D1}" type="datetime1">
              <a:rPr lang="fr-CA" smtClean="0"/>
              <a:t>2017-05-24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09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039-EE71-4115-8834-3DEA59AE0E9F}" type="datetime1">
              <a:rPr lang="fr-CA" smtClean="0"/>
              <a:t>2017-05-24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54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A4C78-C81D-4EC5-8794-2347E6B8A833}" type="datetime1">
              <a:rPr lang="fr-CA" smtClean="0"/>
              <a:t>2017-05-24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6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098C2-8495-4BDD-8765-7617E8888B8A}" type="datetime1">
              <a:rPr lang="fr-CA" smtClean="0"/>
              <a:t>2017-05-24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28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2064E-CD24-4DD9-8CD6-D8E425C41E51}" type="datetime1">
              <a:rPr lang="fr-CA" smtClean="0"/>
              <a:t>2017-05-24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419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03ABA-88C6-4CB0-A80D-26EE34222215}" type="datetime1">
              <a:rPr lang="fr-CA" smtClean="0"/>
              <a:t>2017-05-24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514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147E-1EBB-4699-BFC0-70F758EADD34}" type="datetime1">
              <a:rPr lang="fr-CA" smtClean="0"/>
              <a:t>2017-05-24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9820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C2D31-272B-4FDA-8465-2E9FC10C302A}" type="datetime1">
              <a:rPr lang="fr-CA" smtClean="0"/>
              <a:t>2017-05-24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7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C5036E09-A450-4571-BC5E-AA504CC10FD9}" type="datetime1">
              <a:rPr lang="fr-CA" smtClean="0"/>
              <a:t>2017-05-24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85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0EC3-8642-4566-9977-67A5ED4996B4}" type="datetime1">
              <a:rPr lang="fr-CA" smtClean="0"/>
              <a:t>2017-05-24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C7DAADD-DB77-4393-8F69-1476A73B2D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283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duportfolio.org/5386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27201" y="969819"/>
            <a:ext cx="5723468" cy="1955126"/>
          </a:xfrm>
        </p:spPr>
        <p:txBody>
          <a:bodyPr>
            <a:noAutofit/>
          </a:bodyPr>
          <a:lstStyle/>
          <a:p>
            <a:r>
              <a:rPr lang="fr-CA" sz="6000" dirty="0"/>
              <a:t>Portfolio numérique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27200" y="3068960"/>
            <a:ext cx="5712179" cy="2191662"/>
          </a:xfrm>
        </p:spPr>
        <p:txBody>
          <a:bodyPr>
            <a:normAutofit fontScale="55000" lnSpcReduction="20000"/>
          </a:bodyPr>
          <a:lstStyle/>
          <a:p>
            <a:r>
              <a:rPr lang="fr-CA" sz="3600" i="1" dirty="0" smtClean="0">
                <a:latin typeface="+mj-lt"/>
              </a:rPr>
              <a:t>	</a:t>
            </a:r>
            <a:r>
              <a:rPr lang="fr-CA" sz="4000" i="1" dirty="0" smtClean="0">
                <a:latin typeface="+mj-lt"/>
              </a:rPr>
              <a:t>Une expérimentation</a:t>
            </a:r>
          </a:p>
          <a:p>
            <a:r>
              <a:rPr lang="fr-CA" sz="4000" i="1" dirty="0" smtClean="0">
                <a:latin typeface="+mj-lt"/>
              </a:rPr>
              <a:t> 	en </a:t>
            </a:r>
            <a:r>
              <a:rPr lang="fr-CA" sz="4000" i="1" dirty="0">
                <a:latin typeface="+mj-lt"/>
              </a:rPr>
              <a:t>Techniques juridiques</a:t>
            </a:r>
          </a:p>
          <a:p>
            <a:endParaRPr lang="fr-CA" sz="1400" dirty="0">
              <a:latin typeface="+mj-lt"/>
            </a:endParaRPr>
          </a:p>
          <a:p>
            <a:endParaRPr lang="fr-CA" sz="1400" dirty="0">
              <a:latin typeface="+mj-lt"/>
            </a:endParaRPr>
          </a:p>
          <a:p>
            <a:r>
              <a:rPr lang="fr-CA" sz="1900" dirty="0" smtClean="0">
                <a:latin typeface="+mj-lt"/>
              </a:rPr>
              <a:t>Boot Camp </a:t>
            </a:r>
            <a:r>
              <a:rPr lang="fr-CA" sz="1900" dirty="0">
                <a:latin typeface="+mj-lt"/>
              </a:rPr>
              <a:t>du </a:t>
            </a:r>
            <a:r>
              <a:rPr lang="fr-CA" sz="1900" dirty="0" smtClean="0">
                <a:latin typeface="+mj-lt"/>
              </a:rPr>
              <a:t>17 mai 2017</a:t>
            </a:r>
            <a:endParaRPr lang="fr-CA" sz="1900" dirty="0">
              <a:latin typeface="+mj-lt"/>
            </a:endParaRPr>
          </a:p>
          <a:p>
            <a:r>
              <a:rPr lang="fr-CA" sz="1900" dirty="0">
                <a:latin typeface="+mj-lt"/>
              </a:rPr>
              <a:t>Sophie Crevier</a:t>
            </a:r>
          </a:p>
        </p:txBody>
      </p:sp>
    </p:spTree>
    <p:extLst>
      <p:ext uri="{BB962C8B-B14F-4D97-AF65-F5344CB8AC3E}">
        <p14:creationId xmlns:p14="http://schemas.microsoft.com/office/powerpoint/2010/main" val="388723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20000">
        <p14:warp dir="in"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L’expérimentation: découvertes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628800"/>
            <a:ext cx="6196405" cy="453650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fr-CA" sz="29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fr-CA" sz="3500" dirty="0" smtClean="0">
                <a:latin typeface="+mj-lt"/>
              </a:rPr>
              <a:t>Malgré </a:t>
            </a:r>
            <a:r>
              <a:rPr lang="fr-CA" sz="3500" dirty="0">
                <a:latin typeface="+mj-lt"/>
              </a:rPr>
              <a:t>que les participantes: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3500" dirty="0">
                <a:latin typeface="+mj-lt"/>
              </a:rPr>
              <a:t>aient un profil académique fort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3500" dirty="0">
                <a:latin typeface="+mj-lt"/>
              </a:rPr>
              <a:t>se soient investies dans un tel projet par volontariat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3500" dirty="0">
                <a:latin typeface="+mj-lt"/>
              </a:rPr>
              <a:t>témoignent de l’importance de consulter des ressources existantes pour mener à terme une recherche </a:t>
            </a:r>
            <a:r>
              <a:rPr lang="fr-CA" sz="3500" dirty="0" smtClean="0">
                <a:latin typeface="+mj-lt"/>
              </a:rPr>
              <a:t>juridique</a:t>
            </a:r>
            <a:endParaRPr lang="fr-CA" sz="3500" dirty="0">
              <a:latin typeface="+mj-lt"/>
            </a:endParaRPr>
          </a:p>
          <a:p>
            <a:pPr marL="0" indent="0">
              <a:buNone/>
            </a:pPr>
            <a:r>
              <a:rPr lang="fr-CA" sz="3500" b="1" dirty="0" smtClean="0">
                <a:latin typeface="+mj-lt"/>
              </a:rPr>
              <a:t>elles </a:t>
            </a:r>
            <a:r>
              <a:rPr lang="fr-CA" sz="3500" b="1" dirty="0">
                <a:latin typeface="+mj-lt"/>
              </a:rPr>
              <a:t>ne gardent pas ou peu de traces  </a:t>
            </a:r>
            <a:r>
              <a:rPr lang="fr-CA" sz="3500" b="1" dirty="0" smtClean="0">
                <a:latin typeface="+mj-lt"/>
              </a:rPr>
              <a:t>   de </a:t>
            </a:r>
            <a:r>
              <a:rPr lang="fr-CA" sz="3500" b="1" dirty="0">
                <a:latin typeface="+mj-lt"/>
              </a:rPr>
              <a:t>leurs apprentissages.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689258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L’expérimentation: découvertes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6943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CA" dirty="0"/>
              <a:t>Sans le portfolio numérique, la majorité des ressources consultées pour l’accomplissement du projet de recherche juridique auraient été ignorées.</a:t>
            </a:r>
          </a:p>
          <a:p>
            <a:pPr marL="0" indent="0" algn="ctr">
              <a:buNone/>
            </a:pPr>
            <a:r>
              <a:rPr lang="fr-CA" dirty="0"/>
              <a:t>ALORS</a:t>
            </a:r>
          </a:p>
          <a:p>
            <a:pPr marL="0" indent="0" algn="just">
              <a:buNone/>
            </a:pPr>
            <a:r>
              <a:rPr lang="fr-CA" sz="2400" b="1" dirty="0"/>
              <a:t>L’étudiant typique ne va pas spontanément s’organiser. Il n’est pas équipé pour parvenir à transférer efficacement ses apprentissages sans aide; cette habileté doit être enseignée et pratiquée.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8089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692696"/>
            <a:ext cx="6965245" cy="864096"/>
          </a:xfrm>
        </p:spPr>
        <p:txBody>
          <a:bodyPr>
            <a:normAutofit fontScale="90000"/>
          </a:bodyPr>
          <a:lstStyle/>
          <a:p>
            <a:r>
              <a:rPr lang="fr-CA" sz="2700" b="1" dirty="0">
                <a:solidFill>
                  <a:schemeClr val="bg2">
                    <a:lumMod val="50000"/>
                  </a:schemeClr>
                </a:solidFill>
              </a:rPr>
              <a:t>La proximité est la clé du transfert</a:t>
            </a:r>
            <a:r>
              <a:rPr lang="fr-CA" sz="16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fr-CA" sz="1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CA" sz="1600" b="1" dirty="0" smtClean="0">
                <a:solidFill>
                  <a:schemeClr val="bg2">
                    <a:lumMod val="50000"/>
                  </a:schemeClr>
                </a:solidFill>
              </a:rPr>
              <a:t>Le </a:t>
            </a:r>
            <a:r>
              <a:rPr lang="fr-CA" sz="1600" b="1" dirty="0">
                <a:solidFill>
                  <a:schemeClr val="bg2">
                    <a:lumMod val="50000"/>
                  </a:schemeClr>
                </a:solidFill>
              </a:rPr>
              <a:t>portfolio favorise l’accessibilité aux ressources, facilitant ainsi la combinaison et la mobilisation nécessaires au développement des compétences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615798"/>
              </p:ext>
            </p:extLst>
          </p:nvPr>
        </p:nvGraphicFramePr>
        <p:xfrm>
          <a:off x="1187624" y="1628800"/>
          <a:ext cx="6840760" cy="4310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069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36713"/>
            <a:ext cx="6965245" cy="792088"/>
          </a:xfrm>
        </p:spPr>
        <p:txBody>
          <a:bodyPr>
            <a:normAutofit fontScale="90000"/>
          </a:bodyPr>
          <a:lstStyle/>
          <a:p>
            <a:r>
              <a:rPr lang="fr-CA" sz="2700" b="1" dirty="0">
                <a:solidFill>
                  <a:schemeClr val="bg2">
                    <a:lumMod val="50000"/>
                  </a:schemeClr>
                </a:solidFill>
              </a:rPr>
              <a:t>La proximité est la clé du transfert</a:t>
            </a:r>
            <a:r>
              <a:rPr lang="fr-CA" sz="1600" b="1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fr-CA" sz="16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CA" sz="1600" b="1" dirty="0" smtClean="0">
                <a:solidFill>
                  <a:schemeClr val="bg2">
                    <a:lumMod val="50000"/>
                  </a:schemeClr>
                </a:solidFill>
              </a:rPr>
              <a:t>Le </a:t>
            </a:r>
            <a:r>
              <a:rPr lang="fr-CA" sz="1600" b="1" dirty="0">
                <a:solidFill>
                  <a:schemeClr val="bg2">
                    <a:lumMod val="50000"/>
                  </a:schemeClr>
                </a:solidFill>
              </a:rPr>
              <a:t>portfolio favorise l’accessibilité aux ressources, facilitant ainsi la combinaison et la mobilisation nécessaires au développement des compétences</a:t>
            </a:r>
            <a:endParaRPr lang="fr-CA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700808"/>
            <a:ext cx="6196405" cy="4022261"/>
          </a:xfrm>
        </p:spPr>
        <p:txBody>
          <a:bodyPr>
            <a:normAutofit fontScale="25000" lnSpcReduction="20000"/>
          </a:bodyPr>
          <a:lstStyle/>
          <a:p>
            <a:endParaRPr lang="fr-CA" sz="2300" dirty="0" smtClean="0">
              <a:latin typeface="+mj-lt"/>
            </a:endParaRPr>
          </a:p>
          <a:p>
            <a:r>
              <a:rPr lang="fr-CA" sz="5600" dirty="0" smtClean="0">
                <a:latin typeface="+mj-lt"/>
              </a:rPr>
              <a:t>Extraits </a:t>
            </a:r>
            <a:r>
              <a:rPr lang="fr-CA" sz="5600" dirty="0">
                <a:latin typeface="+mj-lt"/>
              </a:rPr>
              <a:t>pertinents du projet d’essai (Crevier, 2015, p.91-92)</a:t>
            </a:r>
          </a:p>
          <a:p>
            <a:pPr marL="0" indent="0" algn="just">
              <a:buNone/>
            </a:pPr>
            <a:r>
              <a:rPr lang="fr-CA" sz="6400" dirty="0" smtClean="0">
                <a:latin typeface="+mj-lt"/>
              </a:rPr>
              <a:t>Nous </a:t>
            </a:r>
            <a:r>
              <a:rPr lang="fr-CA" sz="6400" dirty="0">
                <a:latin typeface="+mj-lt"/>
              </a:rPr>
              <a:t>avons d’abord constaté une </a:t>
            </a:r>
            <a:r>
              <a:rPr lang="fr-CA" sz="6400" u="sng" dirty="0">
                <a:latin typeface="+mj-lt"/>
              </a:rPr>
              <a:t>forte utilisation du portfolio par les participantes lors de la Séance </a:t>
            </a:r>
            <a:r>
              <a:rPr lang="fr-CA" sz="6400" u="sng" dirty="0" smtClean="0">
                <a:latin typeface="+mj-lt"/>
              </a:rPr>
              <a:t>d’observation</a:t>
            </a:r>
            <a:r>
              <a:rPr lang="fr-CA" sz="6400" dirty="0" smtClean="0">
                <a:latin typeface="+mj-lt"/>
              </a:rPr>
              <a:t>, (…)Les documents portant sur la méthodologie et les stratégies de recherche sont les plus populaires.  </a:t>
            </a:r>
            <a:r>
              <a:rPr lang="fr-CA" sz="6400" u="sng" dirty="0" smtClean="0">
                <a:latin typeface="+mj-lt"/>
              </a:rPr>
              <a:t>Pourtant</a:t>
            </a:r>
            <a:r>
              <a:rPr lang="fr-CA" sz="6400" u="sng" dirty="0">
                <a:latin typeface="+mj-lt"/>
              </a:rPr>
              <a:t>, les participantes n’étaient pas en mesure d’identifier de telles stratégies dans leurs réponses au Questionnaire initial.</a:t>
            </a:r>
            <a:r>
              <a:rPr lang="fr-CA" sz="6400" dirty="0"/>
              <a:t> (…) </a:t>
            </a:r>
            <a:r>
              <a:rPr lang="fr-CA" sz="6400" u="sng" dirty="0">
                <a:latin typeface="+mj-lt"/>
              </a:rPr>
              <a:t>Si ces documents n’avaient pas été diffusés à nouveau aux participantes par l’intermédiaire du portfolio, ils n’auraient vraisemblablement pas été consultés car les participantes n’étaient pas en mesure de les identifier </a:t>
            </a:r>
            <a:r>
              <a:rPr lang="fr-CA" sz="6400" dirty="0" smtClean="0">
                <a:latin typeface="+mj-lt"/>
              </a:rPr>
              <a:t>(…)</a:t>
            </a:r>
            <a:endParaRPr lang="fr-CA" sz="6400" dirty="0">
              <a:latin typeface="+mj-lt"/>
            </a:endParaRPr>
          </a:p>
          <a:p>
            <a:pPr marL="0" indent="0" algn="just">
              <a:buNone/>
            </a:pPr>
            <a:r>
              <a:rPr lang="fr-CA" sz="6400" b="1" u="sng" dirty="0">
                <a:latin typeface="+mj-lt"/>
              </a:rPr>
              <a:t>L’expérimentation a démontré que l’usage de nos connaissances déjà acquises (mais vraisemblablement oubliées), dans une situation nouvelle, s’opérera si cette combinaison et mobilisation sont facilitées par l’accessibilité aux ressources</a:t>
            </a:r>
            <a:r>
              <a:rPr lang="fr-CA" sz="6400" dirty="0">
                <a:latin typeface="+mj-lt"/>
              </a:rPr>
              <a:t>.  </a:t>
            </a:r>
            <a:endParaRPr lang="fr-CA" sz="6400" dirty="0"/>
          </a:p>
        </p:txBody>
      </p:sp>
    </p:spTree>
    <p:extLst>
      <p:ext uri="{BB962C8B-B14F-4D97-AF65-F5344CB8AC3E}">
        <p14:creationId xmlns:p14="http://schemas.microsoft.com/office/powerpoint/2010/main" val="348759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6965245" cy="648072"/>
          </a:xfrm>
        </p:spPr>
        <p:txBody>
          <a:bodyPr>
            <a:normAutofit fontScale="90000"/>
          </a:bodyPr>
          <a:lstStyle/>
          <a:p>
            <a:r>
              <a:rPr lang="fr-CA" sz="2000" dirty="0"/>
              <a:t>Plaidoyer favorable à l’intégration du portfolio dans vos pratiques</a:t>
            </a:r>
            <a:r>
              <a:rPr lang="fr-CA" sz="2700" dirty="0"/>
              <a:t/>
            </a:r>
            <a:br>
              <a:rPr lang="fr-CA" sz="2700" dirty="0"/>
            </a:br>
            <a:r>
              <a:rPr lang="fr-CA" sz="1300" dirty="0"/>
              <a:t>D’autres bonnes raisons qui s’ajoutent à son rôle de facilitateur du transfert des apprentissages!</a:t>
            </a:r>
            <a:br>
              <a:rPr lang="fr-CA" sz="1300" dirty="0"/>
            </a:br>
            <a:endParaRPr lang="fr-CA" sz="13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412776"/>
            <a:ext cx="6196405" cy="4752528"/>
          </a:xfrm>
        </p:spPr>
        <p:txBody>
          <a:bodyPr>
            <a:normAutofit fontScale="85000" lnSpcReduction="20000"/>
          </a:bodyPr>
          <a:lstStyle/>
          <a:p>
            <a:endParaRPr lang="fr-CA" sz="2600" dirty="0" smtClean="0">
              <a:latin typeface="+mj-lt"/>
            </a:endParaRPr>
          </a:p>
          <a:p>
            <a:r>
              <a:rPr lang="fr-CA" sz="2500" dirty="0" smtClean="0">
                <a:latin typeface="+mj-lt"/>
              </a:rPr>
              <a:t>V</a:t>
            </a:r>
            <a:r>
              <a:rPr lang="fr-CA" sz="2500" b="1" dirty="0" smtClean="0">
                <a:latin typeface="+mj-lt"/>
              </a:rPr>
              <a:t>ertus </a:t>
            </a:r>
            <a:r>
              <a:rPr lang="fr-CA" sz="2500" b="1" dirty="0">
                <a:latin typeface="+mj-lt"/>
              </a:rPr>
              <a:t>organisationnelles </a:t>
            </a:r>
            <a:r>
              <a:rPr lang="fr-CA" sz="2500" dirty="0">
                <a:latin typeface="+mj-lt"/>
              </a:rPr>
              <a:t>indéniables permettant de mettre en scène concrètement l’approche par </a:t>
            </a:r>
            <a:r>
              <a:rPr lang="fr-CA" sz="2500" b="1" dirty="0">
                <a:latin typeface="+mj-lt"/>
              </a:rPr>
              <a:t>compétences</a:t>
            </a:r>
            <a:r>
              <a:rPr lang="fr-CA" sz="2500" dirty="0">
                <a:latin typeface="+mj-lt"/>
              </a:rPr>
              <a:t>: « combiner et mobiliser ses connaissances pour utilisation dans d’autres contextes » (Tardif, 2006)</a:t>
            </a:r>
          </a:p>
          <a:p>
            <a:r>
              <a:rPr lang="fr-CA" sz="2500" dirty="0">
                <a:latin typeface="+mj-lt"/>
              </a:rPr>
              <a:t>S’inscrit dans </a:t>
            </a:r>
            <a:r>
              <a:rPr lang="fr-CA" sz="2500" b="1" dirty="0">
                <a:latin typeface="+mj-lt"/>
              </a:rPr>
              <a:t>l’approche-programme</a:t>
            </a:r>
            <a:r>
              <a:rPr lang="fr-CA" sz="2500" dirty="0">
                <a:latin typeface="+mj-lt"/>
              </a:rPr>
              <a:t> en préconisant l’établissement de liens entre les cours (construction graduelle d’une boite à outils, d’une bibliothèque ambulante); cela est particulièrement utile pour faire le pont entre des cours visés par des </a:t>
            </a:r>
            <a:r>
              <a:rPr lang="fr-CA" sz="2500" u="sng" dirty="0">
                <a:latin typeface="+mj-lt"/>
              </a:rPr>
              <a:t>atteintes partielles</a:t>
            </a:r>
            <a:r>
              <a:rPr lang="fr-CA" sz="2500" dirty="0">
                <a:latin typeface="+mj-lt"/>
              </a:rPr>
              <a:t> de compétences</a:t>
            </a:r>
          </a:p>
          <a:p>
            <a:r>
              <a:rPr lang="fr-CA" sz="2500" b="1" dirty="0">
                <a:latin typeface="+mj-lt"/>
              </a:rPr>
              <a:t>Donne du sens à la formation </a:t>
            </a:r>
            <a:endParaRPr lang="fr-CA" sz="2500" dirty="0">
              <a:latin typeface="+mj-lt"/>
            </a:endParaRPr>
          </a:p>
          <a:p>
            <a:pPr lvl="1"/>
            <a:endParaRPr lang="fr-CA" sz="2500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074482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6965245" cy="1008678"/>
          </a:xfrm>
        </p:spPr>
        <p:txBody>
          <a:bodyPr>
            <a:normAutofit fontScale="90000"/>
          </a:bodyPr>
          <a:lstStyle/>
          <a:p>
            <a:r>
              <a:rPr lang="fr-CA" sz="2700" dirty="0"/>
              <a:t>Utilisations possibles dans votre programme, dans votre département?</a:t>
            </a:r>
            <a:r>
              <a:rPr lang="fr-CA" sz="3200" dirty="0"/>
              <a:t/>
            </a:r>
            <a:br>
              <a:rPr lang="fr-CA" sz="3200" dirty="0"/>
            </a:br>
            <a:endParaRPr lang="fr-CA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988840"/>
            <a:ext cx="6196405" cy="3960440"/>
          </a:xfrm>
        </p:spPr>
        <p:txBody>
          <a:bodyPr>
            <a:normAutofit/>
          </a:bodyPr>
          <a:lstStyle/>
          <a:p>
            <a:r>
              <a:rPr lang="fr-CA" sz="2800" b="1" dirty="0">
                <a:latin typeface="+mj-lt"/>
              </a:rPr>
              <a:t>Apprentissage</a:t>
            </a:r>
            <a:r>
              <a:rPr lang="fr-CA" sz="2800" dirty="0">
                <a:latin typeface="+mj-lt"/>
              </a:rPr>
              <a:t>: </a:t>
            </a:r>
            <a:r>
              <a:rPr lang="fr-CA" sz="2800" dirty="0" smtClean="0">
                <a:latin typeface="+mj-lt"/>
              </a:rPr>
              <a:t>dans un programme technique, reflète </a:t>
            </a:r>
            <a:r>
              <a:rPr lang="fr-CA" sz="2800" dirty="0">
                <a:latin typeface="+mj-lt"/>
              </a:rPr>
              <a:t>la réalité du futur technicien, utilisation dès le début de la </a:t>
            </a:r>
            <a:r>
              <a:rPr lang="fr-CA" sz="2800" dirty="0" smtClean="0">
                <a:latin typeface="+mj-lt"/>
              </a:rPr>
              <a:t>formation </a:t>
            </a:r>
            <a:r>
              <a:rPr lang="fr-CA" sz="2800" dirty="0">
                <a:latin typeface="+mj-lt"/>
              </a:rPr>
              <a:t>en illustrant ses </a:t>
            </a:r>
            <a:r>
              <a:rPr lang="fr-CA" sz="2800" dirty="0" smtClean="0">
                <a:latin typeface="+mj-lt"/>
              </a:rPr>
              <a:t>atouts</a:t>
            </a:r>
          </a:p>
          <a:p>
            <a:pPr lvl="1"/>
            <a:r>
              <a:rPr lang="fr-CA" sz="2400" dirty="0" smtClean="0">
                <a:latin typeface="+mj-lt"/>
              </a:rPr>
              <a:t>À lancer dans le cours de « fonction de travail »?</a:t>
            </a:r>
            <a:endParaRPr lang="fr-CA" sz="2400" dirty="0">
              <a:latin typeface="+mj-lt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CA" dirty="0" smtClean="0"/>
              <a:t>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8968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2700" dirty="0"/>
              <a:t>Utilisations possibles dans votre programme, dans votre département?</a:t>
            </a:r>
            <a:r>
              <a:rPr lang="fr-CA" sz="3600" dirty="0"/>
              <a:t/>
            </a:r>
            <a:br>
              <a:rPr lang="fr-CA" sz="3600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800" b="1" dirty="0"/>
              <a:t>Présentation</a:t>
            </a:r>
            <a:r>
              <a:rPr lang="fr-CA" sz="2800" dirty="0"/>
              <a:t>: projet départemental/outil de consolidation</a:t>
            </a:r>
          </a:p>
          <a:p>
            <a:pPr lvl="1"/>
            <a:r>
              <a:rPr lang="fr-CA" sz="2800" dirty="0"/>
              <a:t>Projet de fin d’études?</a:t>
            </a:r>
          </a:p>
          <a:p>
            <a:pPr lvl="1"/>
            <a:r>
              <a:rPr lang="fr-CA" sz="2800" dirty="0"/>
              <a:t>Outil pour la recherche de stage?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8655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Utilisations possibles dans votre programme, dans votre département?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2800" b="1" dirty="0"/>
              <a:t>Évaluation</a:t>
            </a:r>
            <a:r>
              <a:rPr lang="fr-CA" sz="2800" dirty="0"/>
              <a:t>: stratégie d’évaluation  permettant notamment d’évaluer une séquence d’actions</a:t>
            </a:r>
            <a:r>
              <a:rPr lang="fr-CA" sz="2800" b="1" dirty="0"/>
              <a:t> </a:t>
            </a:r>
            <a:r>
              <a:rPr lang="fr-CA" sz="2800" dirty="0"/>
              <a:t>(le processus, la méthode, la démarche) et non seulement le produit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2800" dirty="0"/>
              <a:t>Évalué </a:t>
            </a:r>
            <a:r>
              <a:rPr lang="fr-CA" sz="2800" dirty="0" err="1"/>
              <a:t>formativement</a:t>
            </a:r>
            <a:r>
              <a:rPr lang="fr-CA" sz="2800" dirty="0"/>
              <a:t> en cours de formation et composante de l’ÉSP?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967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648072"/>
          </a:xfrm>
        </p:spPr>
        <p:txBody>
          <a:bodyPr>
            <a:normAutofit/>
          </a:bodyPr>
          <a:lstStyle/>
          <a:p>
            <a:r>
              <a:rPr lang="fr-CA" dirty="0"/>
              <a:t>Mode d’emploi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136073"/>
            <a:ext cx="6196405" cy="4973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sz="1600" b="1" dirty="0" smtClean="0">
                <a:latin typeface="+mj-lt"/>
              </a:rPr>
              <a:t>Six </a:t>
            </a:r>
            <a:r>
              <a:rPr lang="fr-CA" sz="1600" b="1" dirty="0">
                <a:latin typeface="+mj-lt"/>
              </a:rPr>
              <a:t>ingrédients à combiner pour favoriser une intégration réussie du portfolio numérique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>
                <a:latin typeface="+mj-lt"/>
              </a:rPr>
              <a:t>Raison </a:t>
            </a:r>
            <a:r>
              <a:rPr lang="fr-CA" b="1" dirty="0">
                <a:latin typeface="+mj-lt"/>
              </a:rPr>
              <a:t>pédagogique</a:t>
            </a:r>
            <a:r>
              <a:rPr lang="fr-CA" dirty="0">
                <a:latin typeface="+mj-lt"/>
              </a:rPr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2000" dirty="0">
                <a:latin typeface="+mj-lt"/>
              </a:rPr>
              <a:t>objectif à atteindre, problème à résoudre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2000" dirty="0">
                <a:latin typeface="+mj-lt"/>
              </a:rPr>
              <a:t>association à une compétence qui s’y prête, liée à des habiletés organisationnelles</a:t>
            </a:r>
          </a:p>
          <a:p>
            <a:pPr marL="365760" lvl="1" indent="0">
              <a:buNone/>
            </a:pPr>
            <a:r>
              <a:rPr lang="fr-CA" sz="2000" dirty="0">
                <a:latin typeface="+mj-lt"/>
              </a:rPr>
              <a:t>Donc éviter son intégration parce que c’est « cool »</a:t>
            </a:r>
          </a:p>
          <a:p>
            <a:pPr marL="365760" lvl="1" indent="0">
              <a:buNone/>
            </a:pPr>
            <a:r>
              <a:rPr lang="fr-CA" sz="2000" dirty="0">
                <a:latin typeface="+mj-lt"/>
              </a:rPr>
              <a:t>Technologie au service de la pédagogie… et non l’inverse!</a:t>
            </a:r>
          </a:p>
          <a:p>
            <a:pPr marL="457200" indent="-457200">
              <a:buFont typeface="+mj-lt"/>
              <a:buAutoNum type="arabicPeriod"/>
            </a:pPr>
            <a:r>
              <a:rPr lang="fr-CA" b="1" dirty="0">
                <a:latin typeface="+mj-lt"/>
              </a:rPr>
              <a:t>Temps</a:t>
            </a:r>
            <a:r>
              <a:rPr lang="fr-CA" dirty="0">
                <a:latin typeface="+mj-lt"/>
              </a:rPr>
              <a:t> de qualité consacré en classe et hors classe</a:t>
            </a:r>
          </a:p>
          <a:p>
            <a:pPr marL="457200" indent="-457200">
              <a:buFont typeface="+mj-lt"/>
              <a:buAutoNum type="arabicPeriod"/>
            </a:pPr>
            <a:r>
              <a:rPr lang="fr-CA" b="1" dirty="0">
                <a:latin typeface="+mj-lt"/>
              </a:rPr>
              <a:t>Encadrement</a:t>
            </a:r>
            <a:r>
              <a:rPr lang="fr-CA" dirty="0">
                <a:latin typeface="+mj-lt"/>
              </a:rPr>
              <a:t> rigoureux (exemple fourni, sélection des documents, balises définies, soutien, rétroaction) 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4170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Mode d’emploi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43491" y="1163782"/>
            <a:ext cx="6571343" cy="49045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sz="1600" b="1" dirty="0"/>
              <a:t>Six ingrédients à combiner pour favoriser une intégration réussie du portfolio numérique</a:t>
            </a:r>
          </a:p>
          <a:p>
            <a:pPr marL="0" indent="0">
              <a:buNone/>
            </a:pPr>
            <a:r>
              <a:rPr lang="fr-CA" sz="2800" b="1" dirty="0" smtClean="0">
                <a:solidFill>
                  <a:srgbClr val="C00000"/>
                </a:solidFill>
              </a:rPr>
              <a:t>4. </a:t>
            </a:r>
            <a:r>
              <a:rPr lang="fr-CA" dirty="0"/>
              <a:t> </a:t>
            </a:r>
            <a:r>
              <a:rPr lang="fr-CA" dirty="0" smtClean="0"/>
              <a:t>   </a:t>
            </a:r>
            <a:r>
              <a:rPr lang="fr-CA" sz="2800" dirty="0" smtClean="0"/>
              <a:t>Techno </a:t>
            </a:r>
            <a:r>
              <a:rPr lang="fr-CA" sz="2800" dirty="0"/>
              <a:t>conviviale: bon </a:t>
            </a:r>
            <a:r>
              <a:rPr lang="fr-CA" sz="2800" b="1" dirty="0"/>
              <a:t>contrôle</a:t>
            </a:r>
            <a:r>
              <a:rPr lang="fr-CA" sz="2800" dirty="0"/>
              <a:t> par  </a:t>
            </a:r>
            <a:r>
              <a:rPr lang="fr-CA" sz="2800" dirty="0" smtClean="0"/>
              <a:t>    	l’enseignant </a:t>
            </a:r>
            <a:r>
              <a:rPr lang="fr-CA" sz="2800" dirty="0"/>
              <a:t>de </a:t>
            </a:r>
            <a:r>
              <a:rPr lang="fr-CA" sz="2800" dirty="0" smtClean="0"/>
              <a:t>l’environnement retenu</a:t>
            </a:r>
            <a:endParaRPr lang="fr-CA" sz="2800" dirty="0"/>
          </a:p>
          <a:p>
            <a:pPr marL="0" indent="0" algn="just">
              <a:buNone/>
            </a:pPr>
            <a:r>
              <a:rPr lang="fr-CA" sz="2800" b="1" dirty="0" smtClean="0">
                <a:solidFill>
                  <a:srgbClr val="C00000"/>
                </a:solidFill>
              </a:rPr>
              <a:t>5.</a:t>
            </a:r>
            <a:r>
              <a:rPr lang="fr-CA" sz="2800" b="1" dirty="0" smtClean="0">
                <a:solidFill>
                  <a:srgbClr val="FF0000"/>
                </a:solidFill>
              </a:rPr>
              <a:t> </a:t>
            </a:r>
            <a:r>
              <a:rPr lang="fr-CA" sz="2800" b="1" dirty="0" smtClean="0"/>
              <a:t>	Matériel </a:t>
            </a:r>
            <a:r>
              <a:rPr lang="fr-CA" sz="2800" b="1" dirty="0"/>
              <a:t>adéquat </a:t>
            </a:r>
            <a:r>
              <a:rPr lang="fr-CA" sz="2800" dirty="0"/>
              <a:t>(ordinateur et </a:t>
            </a:r>
            <a:r>
              <a:rPr lang="fr-CA" sz="2800" dirty="0" smtClean="0"/>
              <a:t>	connexion </a:t>
            </a:r>
            <a:r>
              <a:rPr lang="fr-CA" sz="2800" dirty="0"/>
              <a:t>internet) </a:t>
            </a:r>
            <a:r>
              <a:rPr lang="fr-CA" sz="2800" dirty="0" smtClean="0"/>
              <a:t>et</a:t>
            </a:r>
            <a:r>
              <a:rPr lang="fr-CA" sz="2800" b="1" dirty="0" smtClean="0"/>
              <a:t> soutien 	technique </a:t>
            </a:r>
            <a:r>
              <a:rPr lang="fr-CA" sz="2800" dirty="0"/>
              <a:t>en cas de difficultés</a:t>
            </a:r>
          </a:p>
          <a:p>
            <a:pPr marL="0" indent="0" algn="just">
              <a:buNone/>
            </a:pPr>
            <a:r>
              <a:rPr lang="fr-CA" sz="2800" b="1" dirty="0" smtClean="0">
                <a:solidFill>
                  <a:srgbClr val="C00000"/>
                </a:solidFill>
              </a:rPr>
              <a:t>6.</a:t>
            </a:r>
            <a:r>
              <a:rPr lang="fr-CA" sz="2800" b="1" dirty="0" smtClean="0"/>
              <a:t>	Adhésion</a:t>
            </a:r>
            <a:r>
              <a:rPr lang="fr-CA" sz="2800" dirty="0" smtClean="0"/>
              <a:t> </a:t>
            </a:r>
            <a:r>
              <a:rPr lang="fr-CA" sz="2800" dirty="0"/>
              <a:t>de l’équipe-programme</a:t>
            </a:r>
          </a:p>
          <a:p>
            <a:pPr algn="ctr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5433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fr-CA" dirty="0"/>
              <a:t>Portfolio numérique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302551"/>
            <a:ext cx="6196405" cy="47907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A" b="1" dirty="0" smtClean="0">
                <a:latin typeface="+mj-lt"/>
              </a:rPr>
              <a:t>PLAN DE L’EXPOSÉ:</a:t>
            </a:r>
          </a:p>
          <a:p>
            <a:r>
              <a:rPr lang="fr-CA" sz="2400" b="1" dirty="0" smtClean="0">
                <a:latin typeface="+mj-lt"/>
              </a:rPr>
              <a:t>Origine</a:t>
            </a:r>
            <a:r>
              <a:rPr lang="fr-CA" sz="2400" dirty="0" smtClean="0">
                <a:latin typeface="+mj-lt"/>
              </a:rPr>
              <a:t> </a:t>
            </a:r>
            <a:r>
              <a:rPr lang="fr-CA" sz="2400" dirty="0">
                <a:latin typeface="+mj-lt"/>
              </a:rPr>
              <a:t>du projet: croisement entre des constats et un outil</a:t>
            </a:r>
          </a:p>
          <a:p>
            <a:r>
              <a:rPr lang="fr-CA" sz="2400" b="1" dirty="0">
                <a:latin typeface="+mj-lt"/>
              </a:rPr>
              <a:t>Questionnement</a:t>
            </a:r>
            <a:r>
              <a:rPr lang="fr-CA" sz="2400" dirty="0">
                <a:latin typeface="+mj-lt"/>
              </a:rPr>
              <a:t>: Le portfolio numérique pourrait-il faciliter le transfert des apprentissages?</a:t>
            </a:r>
          </a:p>
          <a:p>
            <a:r>
              <a:rPr lang="fr-CA" sz="2400" b="1" dirty="0">
                <a:latin typeface="+mj-lt"/>
              </a:rPr>
              <a:t>L’expérimentation</a:t>
            </a:r>
          </a:p>
          <a:p>
            <a:r>
              <a:rPr lang="fr-CA" sz="2400" b="1" dirty="0">
                <a:latin typeface="+mj-lt"/>
              </a:rPr>
              <a:t>Plaidoyer</a:t>
            </a:r>
            <a:r>
              <a:rPr lang="fr-CA" sz="2400" dirty="0">
                <a:latin typeface="+mj-lt"/>
              </a:rPr>
              <a:t> favorable à l’intégration du portfolio dans vos pratiques</a:t>
            </a:r>
          </a:p>
          <a:p>
            <a:r>
              <a:rPr lang="fr-CA" sz="2400" b="1" dirty="0">
                <a:latin typeface="+mj-lt"/>
              </a:rPr>
              <a:t>Utilisations possibles</a:t>
            </a:r>
          </a:p>
          <a:p>
            <a:r>
              <a:rPr lang="fr-CA" sz="2400" b="1" dirty="0">
                <a:latin typeface="+mj-lt"/>
              </a:rPr>
              <a:t>Mode </a:t>
            </a:r>
            <a:r>
              <a:rPr lang="fr-CA" sz="2400" b="1" dirty="0" smtClean="0">
                <a:latin typeface="+mj-lt"/>
              </a:rPr>
              <a:t>d’emploi: 6 ingrédients</a:t>
            </a:r>
            <a:endParaRPr lang="fr-CA" sz="2400" b="1" dirty="0">
              <a:latin typeface="+mj-lt"/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0811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Appliquons les apprentissages </a:t>
            </a:r>
            <a:r>
              <a:rPr lang="fr-CA" smtClean="0"/>
              <a:t>du jour!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PRENONS 3 GRANDES RESPIRATIONS DE 6 ½ SECONDES</a:t>
            </a:r>
            <a:endParaRPr lang="fr-CA" sz="2800" dirty="0" smtClean="0"/>
          </a:p>
          <a:p>
            <a:r>
              <a:rPr lang="fr-CA" sz="2800" dirty="0" smtClean="0"/>
              <a:t>DES QUESTIONS???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302611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55234"/>
          </a:xfrm>
        </p:spPr>
        <p:txBody>
          <a:bodyPr>
            <a:normAutofit/>
          </a:bodyPr>
          <a:lstStyle/>
          <a:p>
            <a:r>
              <a:rPr lang="fr-CA" sz="3600"/>
              <a:t>Origine du projet </a:t>
            </a:r>
            <a:br>
              <a:rPr lang="fr-CA" sz="3600"/>
            </a:br>
            <a:r>
              <a:rPr lang="fr-CA" sz="2000"/>
              <a:t>Croisement entre des </a:t>
            </a:r>
            <a:r>
              <a:rPr lang="fr-CA" sz="2000" b="1"/>
              <a:t>constats</a:t>
            </a:r>
            <a:r>
              <a:rPr lang="fr-CA" sz="2000"/>
              <a:t> et un </a:t>
            </a:r>
            <a:r>
              <a:rPr lang="fr-CA" sz="2000" b="1"/>
              <a:t>outil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916832"/>
            <a:ext cx="7431578" cy="3806237"/>
          </a:xfrm>
        </p:spPr>
        <p:txBody>
          <a:bodyPr>
            <a:normAutofit fontScale="70000" lnSpcReduction="20000"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fr-CA" sz="3400" b="1" dirty="0">
                <a:latin typeface="+mj-lt"/>
              </a:rPr>
              <a:t>Constats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3600" dirty="0">
                <a:latin typeface="+mj-lt"/>
              </a:rPr>
              <a:t>La réactivation et le réinvestissement des connaissances et des compétences sont difficiles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3600" dirty="0">
                <a:latin typeface="+mj-lt"/>
              </a:rPr>
              <a:t>Éparpillement, recommencement et désorganisation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CA" sz="3600" i="1" dirty="0">
                <a:latin typeface="+mj-lt"/>
              </a:rPr>
              <a:t>Effectuer une recherche juridique</a:t>
            </a:r>
            <a:r>
              <a:rPr lang="fr-CA" sz="3600" dirty="0">
                <a:latin typeface="+mj-lt"/>
              </a:rPr>
              <a:t> est une tâche ardue, il est difficile pour les étudiants de faire des liens entre les cours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fr-CA" i="1" dirty="0"/>
          </a:p>
          <a:p>
            <a:pPr lvl="2">
              <a:buFont typeface="Arial" panose="020B0604020202020204" pitchFamily="34" charset="0"/>
              <a:buChar char="•"/>
            </a:pPr>
            <a:endParaRPr lang="fr-CA" i="1" dirty="0"/>
          </a:p>
          <a:p>
            <a:pPr lvl="2">
              <a:buFont typeface="Arial" panose="020B0604020202020204" pitchFamily="34" charset="0"/>
              <a:buChar char="•"/>
            </a:pPr>
            <a:endParaRPr lang="fr-CA" i="1" dirty="0"/>
          </a:p>
          <a:p>
            <a:pPr lvl="2">
              <a:buFont typeface="Arial" panose="020B0604020202020204" pitchFamily="34" charset="0"/>
              <a:buChar char="•"/>
            </a:pPr>
            <a:endParaRPr lang="fr-CA" i="1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755190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836713"/>
            <a:ext cx="6965245" cy="792088"/>
          </a:xfrm>
        </p:spPr>
        <p:txBody>
          <a:bodyPr>
            <a:normAutofit fontScale="90000"/>
          </a:bodyPr>
          <a:lstStyle/>
          <a:p>
            <a:r>
              <a:rPr lang="fr-CA" sz="4000" dirty="0"/>
              <a:t>Origine du projet </a:t>
            </a:r>
            <a:r>
              <a:rPr lang="fr-CA" sz="9600" dirty="0"/>
              <a:t/>
            </a:r>
            <a:br>
              <a:rPr lang="fr-CA" sz="9600" dirty="0"/>
            </a:br>
            <a:r>
              <a:rPr lang="fr-CA" sz="2200" dirty="0"/>
              <a:t>Croisement entre des </a:t>
            </a:r>
            <a:r>
              <a:rPr lang="fr-CA" sz="2200" b="1" dirty="0"/>
              <a:t>constats</a:t>
            </a:r>
            <a:r>
              <a:rPr lang="fr-CA" sz="2200" dirty="0"/>
              <a:t> et un </a:t>
            </a:r>
            <a:r>
              <a:rPr lang="fr-CA" sz="2200" b="1" dirty="0"/>
              <a:t>outil</a:t>
            </a:r>
            <a:endParaRPr lang="fr-CA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772816"/>
            <a:ext cx="6196405" cy="3950253"/>
          </a:xfrm>
        </p:spPr>
        <p:txBody>
          <a:bodyPr>
            <a:normAutofit fontScale="47500" lnSpcReduction="20000"/>
          </a:bodyPr>
          <a:lstStyle/>
          <a:p>
            <a:pPr lvl="1" algn="just">
              <a:buFont typeface="Wingdings" panose="05000000000000000000" pitchFamily="2" charset="2"/>
              <a:buChar char="ü"/>
            </a:pPr>
            <a:r>
              <a:rPr lang="fr-CA" sz="4500" b="1" dirty="0">
                <a:latin typeface="+mj-lt"/>
              </a:rPr>
              <a:t>Outil = portfolio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fr-CA" sz="3800" dirty="0">
                <a:latin typeface="+mj-lt"/>
              </a:rPr>
              <a:t>Définition adaptée au monde de l’éducation</a:t>
            </a:r>
          </a:p>
          <a:p>
            <a:pPr marL="0" indent="0" algn="just">
              <a:buNone/>
            </a:pPr>
            <a:r>
              <a:rPr lang="fr-CA" sz="5100" i="1" dirty="0" smtClean="0">
                <a:latin typeface="+mj-lt"/>
              </a:rPr>
              <a:t>Ensemble </a:t>
            </a:r>
            <a:r>
              <a:rPr lang="fr-CA" sz="5100" i="1" dirty="0">
                <a:latin typeface="+mj-lt"/>
              </a:rPr>
              <a:t>de travaux qui témoignent des efforts, des progrès et des </a:t>
            </a:r>
            <a:r>
              <a:rPr lang="fr-CA" sz="5100" i="1" u="sng" dirty="0">
                <a:latin typeface="+mj-lt"/>
              </a:rPr>
              <a:t>réalisations</a:t>
            </a:r>
            <a:r>
              <a:rPr lang="fr-CA" sz="5100" i="1" dirty="0">
                <a:latin typeface="+mj-lt"/>
              </a:rPr>
              <a:t> d’une personne dans un domaine généralement spécifique.  Un portfolio montre la </a:t>
            </a:r>
            <a:r>
              <a:rPr lang="fr-CA" sz="5100" i="1" u="sng" dirty="0">
                <a:latin typeface="+mj-lt"/>
              </a:rPr>
              <a:t>motivation, l’apprentissage accompli et les productions d’un individu</a:t>
            </a:r>
            <a:r>
              <a:rPr lang="fr-CA" sz="5100" i="1" dirty="0">
                <a:latin typeface="+mj-lt"/>
              </a:rPr>
              <a:t>.  Un portfolio, dans ce sens, c’est un </a:t>
            </a:r>
            <a:r>
              <a:rPr lang="fr-CA" sz="5100" i="1" u="sng" dirty="0">
                <a:latin typeface="+mj-lt"/>
              </a:rPr>
              <a:t>recueil de preuves du travail</a:t>
            </a:r>
            <a:r>
              <a:rPr lang="fr-CA" sz="5100" i="1" dirty="0">
                <a:latin typeface="+mj-lt"/>
              </a:rPr>
              <a:t>, mais aussi une vitrine (publique), des réalisations, voire des réflexions d’un individu. </a:t>
            </a:r>
            <a:r>
              <a:rPr lang="fr-CA" sz="3400" dirty="0">
                <a:latin typeface="+mj-lt"/>
              </a:rPr>
              <a:t>(</a:t>
            </a:r>
            <a:r>
              <a:rPr lang="fr-CA" sz="3400" dirty="0" err="1">
                <a:latin typeface="+mj-lt"/>
              </a:rPr>
              <a:t>Depover</a:t>
            </a:r>
            <a:r>
              <a:rPr lang="fr-CA" sz="3400" dirty="0">
                <a:latin typeface="+mj-lt"/>
              </a:rPr>
              <a:t>, </a:t>
            </a:r>
            <a:r>
              <a:rPr lang="fr-CA" sz="3400" dirty="0" err="1">
                <a:latin typeface="+mj-lt"/>
              </a:rPr>
              <a:t>Karsenti</a:t>
            </a:r>
            <a:r>
              <a:rPr lang="fr-CA" sz="3400" dirty="0">
                <a:latin typeface="+mj-lt"/>
              </a:rPr>
              <a:t> et Komis, 2007) 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3355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6965245" cy="1202485"/>
          </a:xfrm>
        </p:spPr>
        <p:txBody>
          <a:bodyPr>
            <a:normAutofit/>
          </a:bodyPr>
          <a:lstStyle/>
          <a:p>
            <a:r>
              <a:rPr lang="fr-CA" sz="4000"/>
              <a:t>Origine du projet </a:t>
            </a:r>
            <a:r>
              <a:rPr lang="fr-CA" sz="6600"/>
              <a:t/>
            </a:r>
            <a:br>
              <a:rPr lang="fr-CA" sz="6600"/>
            </a:br>
            <a:r>
              <a:rPr lang="fr-CA" sz="2200"/>
              <a:t>Croisement entre des </a:t>
            </a:r>
            <a:r>
              <a:rPr lang="fr-CA" sz="2200" b="1"/>
              <a:t>constats</a:t>
            </a:r>
            <a:r>
              <a:rPr lang="fr-CA" sz="2200"/>
              <a:t> et un </a:t>
            </a:r>
            <a:r>
              <a:rPr lang="fr-CA" sz="2200" b="1"/>
              <a:t>outil</a:t>
            </a:r>
            <a:endParaRPr lang="fr-CA" sz="220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4038703"/>
          </a:xfrm>
        </p:spPr>
        <p:txBody>
          <a:bodyPr>
            <a:normAutofit fontScale="25000" lnSpcReduction="20000"/>
          </a:bodyPr>
          <a:lstStyle/>
          <a:p>
            <a:pPr lvl="1" algn="just">
              <a:buFont typeface="Wingdings" panose="05000000000000000000" pitchFamily="2" charset="2"/>
              <a:buChar char="ü"/>
            </a:pPr>
            <a:r>
              <a:rPr lang="fr-CA" sz="11200" b="1" dirty="0">
                <a:latin typeface="+mj-lt"/>
              </a:rPr>
              <a:t>Outil = portfolio</a:t>
            </a:r>
          </a:p>
          <a:p>
            <a:pPr marL="365760" lvl="1" indent="0" algn="just">
              <a:buNone/>
            </a:pPr>
            <a:r>
              <a:rPr lang="fr-CA" sz="9600" dirty="0" smtClean="0">
                <a:latin typeface="+mj-lt"/>
              </a:rPr>
              <a:t>Trois </a:t>
            </a:r>
            <a:r>
              <a:rPr lang="fr-CA" sz="9600" dirty="0">
                <a:latin typeface="+mj-lt"/>
              </a:rPr>
              <a:t>grandes familles de portfolios sont généralement reconnues en pédagogie, selon l’objectif poursuivi:</a:t>
            </a:r>
          </a:p>
          <a:p>
            <a:pPr lvl="1"/>
            <a:r>
              <a:rPr lang="fr-FR" sz="9600" b="1" dirty="0" smtClean="0">
                <a:latin typeface="+mj-lt"/>
              </a:rPr>
              <a:t>d’apprentissage</a:t>
            </a:r>
            <a:r>
              <a:rPr lang="fr-FR" sz="9600" b="1" dirty="0">
                <a:latin typeface="+mj-lt"/>
              </a:rPr>
              <a:t> : documenter une progression ou un développement</a:t>
            </a:r>
            <a:endParaRPr lang="fr-CA" sz="9600" dirty="0">
              <a:latin typeface="+mj-lt"/>
            </a:endParaRPr>
          </a:p>
          <a:p>
            <a:pPr lvl="1"/>
            <a:r>
              <a:rPr lang="fr-FR" sz="9600" dirty="0">
                <a:latin typeface="+mj-lt"/>
              </a:rPr>
              <a:t>de présentation : illustrer des compétences ou un degré d’expertise dans un </a:t>
            </a:r>
            <a:r>
              <a:rPr lang="fr-FR" sz="9600" dirty="0" smtClean="0">
                <a:latin typeface="+mj-lt"/>
              </a:rPr>
              <a:t>domaine</a:t>
            </a:r>
          </a:p>
          <a:p>
            <a:pPr lvl="1"/>
            <a:r>
              <a:rPr lang="fr-FR" sz="9600" dirty="0" smtClean="0">
                <a:latin typeface="+mj-lt"/>
              </a:rPr>
              <a:t>d’évaluation</a:t>
            </a:r>
            <a:r>
              <a:rPr lang="fr-FR" sz="9600" dirty="0">
                <a:latin typeface="+mj-lt"/>
              </a:rPr>
              <a:t> : fournir des preuves d’un état de développement</a:t>
            </a:r>
            <a:endParaRPr lang="fr-CA" sz="9600" dirty="0">
              <a:latin typeface="+mj-lt"/>
            </a:endParaRPr>
          </a:p>
          <a:p>
            <a:pPr lvl="3">
              <a:buFont typeface="Courier New" panose="02070309020205020404" pitchFamily="49" charset="0"/>
              <a:buChar char="o"/>
            </a:pPr>
            <a:endParaRPr lang="fr-CA" sz="8000" dirty="0"/>
          </a:p>
          <a:p>
            <a:pPr lvl="3">
              <a:buFont typeface="Courier New" panose="02070309020205020404" pitchFamily="49" charset="0"/>
              <a:buChar char="o"/>
            </a:pPr>
            <a:endParaRPr lang="fr-CA" sz="8000" dirty="0"/>
          </a:p>
          <a:p>
            <a:pPr lvl="3">
              <a:buFont typeface="Courier New" panose="02070309020205020404" pitchFamily="49" charset="0"/>
              <a:buChar char="o"/>
            </a:pPr>
            <a:endParaRPr lang="fr-CA" sz="8000" dirty="0"/>
          </a:p>
          <a:p>
            <a:pPr lvl="2">
              <a:buFont typeface="Arial" panose="020B0604020202020204" pitchFamily="34" charset="0"/>
              <a:buChar char="•"/>
            </a:pPr>
            <a:endParaRPr lang="fr-CA" dirty="0"/>
          </a:p>
          <a:p>
            <a:pPr marL="685800" lvl="2" indent="0">
              <a:buNone/>
            </a:pPr>
            <a:r>
              <a:rPr lang="fr-CA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6086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3225"/>
          </a:xfrm>
        </p:spPr>
        <p:txBody>
          <a:bodyPr>
            <a:normAutofit fontScale="90000"/>
          </a:bodyPr>
          <a:lstStyle/>
          <a:p>
            <a:r>
              <a:rPr lang="fr-CA" sz="4000" dirty="0"/>
              <a:t>Origine du projet </a:t>
            </a:r>
            <a:r>
              <a:rPr lang="fr-CA" sz="19200" dirty="0"/>
              <a:t/>
            </a:r>
            <a:br>
              <a:rPr lang="fr-CA" sz="19200" dirty="0"/>
            </a:br>
            <a:r>
              <a:rPr lang="fr-CA" sz="2200" dirty="0"/>
              <a:t>Croisement entre des </a:t>
            </a:r>
            <a:r>
              <a:rPr lang="fr-CA" sz="2200" b="1" dirty="0"/>
              <a:t>constats</a:t>
            </a:r>
            <a:r>
              <a:rPr lang="fr-CA" sz="2200" dirty="0"/>
              <a:t> et un </a:t>
            </a:r>
            <a:r>
              <a:rPr lang="fr-CA" sz="2200" b="1" dirty="0"/>
              <a:t>outil</a:t>
            </a:r>
            <a:endParaRPr lang="fr-CA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7310" y="1916832"/>
            <a:ext cx="7827818" cy="4032448"/>
          </a:xfrm>
        </p:spPr>
        <p:txBody>
          <a:bodyPr>
            <a:noAutofit/>
          </a:bodyPr>
          <a:lstStyle/>
          <a:p>
            <a:pPr marL="971550" lvl="2" indent="-285750">
              <a:buFont typeface="Wingdings" panose="05000000000000000000" pitchFamily="2" charset="2"/>
              <a:buChar char="ü"/>
            </a:pPr>
            <a:r>
              <a:rPr lang="FR-CA" sz="1800" dirty="0">
                <a:latin typeface="+mj-lt"/>
              </a:rPr>
              <a:t>Support privilégié: </a:t>
            </a:r>
            <a:r>
              <a:rPr lang="FR-CA" sz="1800" b="1" dirty="0">
                <a:latin typeface="+mj-lt"/>
              </a:rPr>
              <a:t>numérique (</a:t>
            </a:r>
            <a:r>
              <a:rPr lang="FR-CA" sz="1800" dirty="0">
                <a:latin typeface="+mj-lt"/>
              </a:rPr>
              <a:t>accessible « en ligne </a:t>
            </a:r>
            <a:r>
              <a:rPr lang="FR-CA" sz="1800" dirty="0" smtClean="0">
                <a:latin typeface="+mj-lt"/>
              </a:rPr>
              <a:t>»)</a:t>
            </a:r>
          </a:p>
          <a:p>
            <a:pPr marL="685800" lvl="2" indent="0">
              <a:buNone/>
            </a:pPr>
            <a:r>
              <a:rPr lang="fr-CA" sz="1800" dirty="0" smtClean="0">
                <a:latin typeface="+mj-lt"/>
              </a:rPr>
              <a:t>    Prototype sur </a:t>
            </a:r>
            <a:r>
              <a:rPr lang="fr-CA" sz="1800" dirty="0" err="1">
                <a:latin typeface="+mj-lt"/>
              </a:rPr>
              <a:t>É</a:t>
            </a:r>
            <a:r>
              <a:rPr lang="fr-CA" sz="1800" smtClean="0">
                <a:latin typeface="+mj-lt"/>
              </a:rPr>
              <a:t>duportfolio</a:t>
            </a:r>
            <a:r>
              <a:rPr lang="fr-CA" sz="1800" dirty="0">
                <a:latin typeface="+mj-lt"/>
              </a:rPr>
              <a:t>: </a:t>
            </a:r>
            <a:r>
              <a:rPr lang="fr-CA" sz="1800" dirty="0">
                <a:latin typeface="+mj-lt"/>
                <a:hlinkClick r:id="rId3"/>
              </a:rPr>
              <a:t>https://</a:t>
            </a:r>
            <a:r>
              <a:rPr lang="fr-CA" sz="1800" dirty="0" smtClean="0">
                <a:latin typeface="+mj-lt"/>
                <a:hlinkClick r:id="rId3"/>
              </a:rPr>
              <a:t>eduportfolio.org/53864</a:t>
            </a:r>
            <a:endParaRPr lang="fr-CA" sz="1800" dirty="0" smtClean="0">
              <a:latin typeface="+mj-lt"/>
            </a:endParaRPr>
          </a:p>
          <a:p>
            <a:pPr marL="685800" lvl="2" indent="0">
              <a:buNone/>
            </a:pPr>
            <a:r>
              <a:rPr lang="fr-CA" sz="1800" dirty="0" smtClean="0">
                <a:latin typeface="+mj-lt"/>
              </a:rPr>
              <a:t>    (code: chanceux)</a:t>
            </a:r>
            <a:endParaRPr lang="FR-CA" sz="1800" dirty="0" smtClean="0">
              <a:latin typeface="+mj-lt"/>
            </a:endParaRPr>
          </a:p>
          <a:p>
            <a:pPr marL="971550" lvl="2" indent="-285750">
              <a:buFont typeface="Wingdings" panose="05000000000000000000" pitchFamily="2" charset="2"/>
              <a:buChar char="ü"/>
            </a:pPr>
            <a:r>
              <a:rPr lang="FR-CA" sz="1800" dirty="0" smtClean="0">
                <a:latin typeface="+mj-lt"/>
              </a:rPr>
              <a:t>Principaux </a:t>
            </a:r>
            <a:r>
              <a:rPr lang="FR-CA" sz="1800" b="1" dirty="0">
                <a:latin typeface="+mj-lt"/>
              </a:rPr>
              <a:t>atouts</a:t>
            </a:r>
            <a:r>
              <a:rPr lang="FR-CA" sz="1800" dirty="0">
                <a:latin typeface="+mj-lt"/>
              </a:rPr>
              <a:t>: 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FR-CA" sz="1800" dirty="0">
                <a:latin typeface="+mj-lt"/>
              </a:rPr>
              <a:t>Mobilité (légèreté!)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FR-CA" sz="1800" dirty="0">
                <a:latin typeface="+mj-lt"/>
              </a:rPr>
              <a:t>Accessibilité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FR-CA" sz="1800" dirty="0">
                <a:latin typeface="+mj-lt"/>
              </a:rPr>
              <a:t>Flexibilité quant au contenu (multimédia: sons, vidéos)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FR-CA" sz="1800" dirty="0">
                <a:latin typeface="+mj-lt"/>
              </a:rPr>
              <a:t>Grande capacité de stockage</a:t>
            </a:r>
          </a:p>
          <a:p>
            <a:pPr lvl="4">
              <a:buFont typeface="Courier New" panose="02070309020205020404" pitchFamily="49" charset="0"/>
              <a:buChar char="o"/>
            </a:pPr>
            <a:r>
              <a:rPr lang="FR-CA" sz="1800" dirty="0">
                <a:latin typeface="+mj-lt"/>
              </a:rPr>
              <a:t>Interactivité</a:t>
            </a:r>
          </a:p>
          <a:p>
            <a:endParaRPr lang="fr-CA" sz="1800" dirty="0"/>
          </a:p>
        </p:txBody>
      </p:sp>
    </p:spTree>
    <p:extLst>
      <p:ext uri="{BB962C8B-B14F-4D97-AF65-F5344CB8AC3E}">
        <p14:creationId xmlns:p14="http://schemas.microsoft.com/office/powerpoint/2010/main" val="141085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692697"/>
            <a:ext cx="6965245" cy="576063"/>
          </a:xfrm>
        </p:spPr>
        <p:txBody>
          <a:bodyPr>
            <a:normAutofit/>
          </a:bodyPr>
          <a:lstStyle/>
          <a:p>
            <a:r>
              <a:rPr lang="fr-CA" dirty="0"/>
              <a:t>Questionnement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484784"/>
            <a:ext cx="7196051" cy="4464496"/>
          </a:xfrm>
        </p:spPr>
        <p:txBody>
          <a:bodyPr>
            <a:normAutofit fontScale="85000" lnSpcReduction="20000"/>
          </a:bodyPr>
          <a:lstStyle/>
          <a:p>
            <a:endParaRPr lang="fr-CA" u="sng" dirty="0" smtClean="0">
              <a:latin typeface="+mj-lt"/>
            </a:endParaRPr>
          </a:p>
          <a:p>
            <a:r>
              <a:rPr lang="fr-CA" sz="2600" u="sng" dirty="0" smtClean="0">
                <a:latin typeface="+mj-lt"/>
              </a:rPr>
              <a:t>L’outil</a:t>
            </a:r>
            <a:r>
              <a:rPr lang="fr-CA" sz="2600" dirty="0" smtClean="0">
                <a:latin typeface="+mj-lt"/>
              </a:rPr>
              <a:t> </a:t>
            </a:r>
            <a:r>
              <a:rPr lang="fr-CA" sz="2600" dirty="0">
                <a:latin typeface="+mj-lt"/>
              </a:rPr>
              <a:t>(</a:t>
            </a:r>
            <a:r>
              <a:rPr lang="fr-CA" sz="2600" b="1" dirty="0">
                <a:latin typeface="+mj-lt"/>
              </a:rPr>
              <a:t>portfolio numérique</a:t>
            </a:r>
            <a:r>
              <a:rPr lang="fr-CA" sz="2600" dirty="0">
                <a:latin typeface="+mj-lt"/>
              </a:rPr>
              <a:t>) pourrait-il permettre de solutionner le problème issu des </a:t>
            </a:r>
            <a:r>
              <a:rPr lang="fr-CA" sz="2600" u="sng" dirty="0">
                <a:latin typeface="+mj-lt"/>
              </a:rPr>
              <a:t>constats </a:t>
            </a:r>
            <a:r>
              <a:rPr lang="fr-CA" sz="2600" dirty="0">
                <a:latin typeface="+mj-lt"/>
              </a:rPr>
              <a:t>(le </a:t>
            </a:r>
            <a:r>
              <a:rPr lang="fr-CA" sz="2600" b="1" dirty="0">
                <a:latin typeface="+mj-lt"/>
              </a:rPr>
              <a:t>transfert des apprentissages est difficile</a:t>
            </a:r>
            <a:r>
              <a:rPr lang="fr-CA" sz="2600" dirty="0">
                <a:latin typeface="+mj-lt"/>
              </a:rPr>
              <a:t>)?</a:t>
            </a:r>
          </a:p>
          <a:p>
            <a:r>
              <a:rPr lang="fr-CA" sz="2200" dirty="0">
                <a:latin typeface="+mj-lt"/>
              </a:rPr>
              <a:t>À propos du transfert des apprentissages:</a:t>
            </a:r>
          </a:p>
          <a:p>
            <a:pPr lvl="1"/>
            <a:r>
              <a:rPr lang="fr-CA" sz="2200" dirty="0">
                <a:latin typeface="+mj-lt"/>
              </a:rPr>
              <a:t>C’est l’usage fait des connaissances </a:t>
            </a:r>
            <a:r>
              <a:rPr lang="fr-CA" sz="2200" b="1" dirty="0">
                <a:latin typeface="+mj-lt"/>
              </a:rPr>
              <a:t>acquises</a:t>
            </a:r>
            <a:r>
              <a:rPr lang="fr-CA" sz="2200" dirty="0">
                <a:latin typeface="+mj-lt"/>
              </a:rPr>
              <a:t> dans une situation </a:t>
            </a:r>
            <a:r>
              <a:rPr lang="fr-CA" sz="2200" b="1" dirty="0">
                <a:latin typeface="+mj-lt"/>
              </a:rPr>
              <a:t>nouvelle </a:t>
            </a:r>
            <a:r>
              <a:rPr lang="fr-CA" sz="2200" dirty="0">
                <a:latin typeface="+mj-lt"/>
              </a:rPr>
              <a:t>(Legendre, 2005)</a:t>
            </a:r>
          </a:p>
          <a:p>
            <a:pPr lvl="1"/>
            <a:r>
              <a:rPr lang="fr-CA" sz="2200" dirty="0">
                <a:latin typeface="+mj-lt"/>
              </a:rPr>
              <a:t>Ce n’est pas spontané; </a:t>
            </a:r>
            <a:r>
              <a:rPr lang="fr-CA" sz="2200" b="1" dirty="0">
                <a:latin typeface="+mj-lt"/>
              </a:rPr>
              <a:t>il faut s’y exercer</a:t>
            </a:r>
            <a:r>
              <a:rPr lang="fr-CA" sz="2200" dirty="0">
                <a:latin typeface="+mj-lt"/>
              </a:rPr>
              <a:t>!</a:t>
            </a:r>
          </a:p>
          <a:p>
            <a:pPr lvl="1"/>
            <a:r>
              <a:rPr lang="fr-CA" sz="2200" b="1" dirty="0">
                <a:latin typeface="+mj-lt"/>
              </a:rPr>
              <a:t>Conditions gagnantes </a:t>
            </a:r>
            <a:r>
              <a:rPr lang="fr-CA" sz="2200" dirty="0">
                <a:latin typeface="+mj-lt"/>
              </a:rPr>
              <a:t>pour le favoriser: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CA" sz="2200" dirty="0">
                <a:latin typeface="+mj-lt"/>
              </a:rPr>
              <a:t>Organisation des connaissances, création de répertoires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CA" sz="2200" dirty="0">
                <a:latin typeface="+mj-lt"/>
              </a:rPr>
              <a:t>Accessibilité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CA" sz="2200" dirty="0">
                <a:latin typeface="+mj-lt"/>
              </a:rPr>
              <a:t>Conscience de ses stratégies et de ses méthodes de travail</a:t>
            </a:r>
          </a:p>
        </p:txBody>
      </p:sp>
    </p:spTree>
    <p:extLst>
      <p:ext uri="{BB962C8B-B14F-4D97-AF65-F5344CB8AC3E}">
        <p14:creationId xmlns:p14="http://schemas.microsoft.com/office/powerpoint/2010/main" val="121701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L’expérimentation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91091" y="2057297"/>
            <a:ext cx="6571343" cy="4066412"/>
          </a:xfrm>
        </p:spPr>
        <p:txBody>
          <a:bodyPr>
            <a:normAutofit fontScale="62500" lnSpcReduction="20000"/>
          </a:bodyPr>
          <a:lstStyle/>
          <a:p>
            <a:r>
              <a:rPr lang="fr-CA" sz="3600" b="1" dirty="0" smtClean="0">
                <a:latin typeface="+mj-lt"/>
              </a:rPr>
              <a:t>Avant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3600" dirty="0" smtClean="0">
                <a:latin typeface="+mj-lt"/>
              </a:rPr>
              <a:t>Développement </a:t>
            </a:r>
            <a:r>
              <a:rPr lang="fr-CA" sz="3400" dirty="0" smtClean="0">
                <a:latin typeface="+mj-lt"/>
              </a:rPr>
              <a:t>d’un </a:t>
            </a:r>
            <a:r>
              <a:rPr lang="fr-CA" sz="3400" i="1" dirty="0" smtClean="0">
                <a:latin typeface="+mj-lt"/>
              </a:rPr>
              <a:t>Guide du participant </a:t>
            </a:r>
            <a:r>
              <a:rPr lang="fr-CA" sz="3400" dirty="0" smtClean="0">
                <a:latin typeface="+mj-lt"/>
              </a:rPr>
              <a:t>et des outils de collecte de données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3400" dirty="0" smtClean="0">
                <a:latin typeface="+mj-lt"/>
              </a:rPr>
              <a:t>Développement </a:t>
            </a:r>
            <a:r>
              <a:rPr lang="fr-CA" sz="3400" dirty="0">
                <a:latin typeface="+mj-lt"/>
              </a:rPr>
              <a:t>du prototype qui regroupe des ressources utiles à la recherche juridique, divisé en 3 sections: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CA" sz="3400" dirty="0">
                <a:latin typeface="+mj-lt"/>
              </a:rPr>
              <a:t>Stratégies de recherche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CA" sz="3400" dirty="0">
                <a:latin typeface="+mj-lt"/>
              </a:rPr>
              <a:t>Rédaction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CA" sz="3400" dirty="0">
                <a:latin typeface="+mj-lt"/>
              </a:rPr>
              <a:t>Outils de recherche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3400" dirty="0">
                <a:latin typeface="+mj-lt"/>
              </a:rPr>
              <a:t>Recrutement en 5</a:t>
            </a:r>
            <a:r>
              <a:rPr lang="fr-CA" sz="3400" baseline="30000" dirty="0">
                <a:latin typeface="+mj-lt"/>
              </a:rPr>
              <a:t>e</a:t>
            </a:r>
            <a:r>
              <a:rPr lang="fr-CA" sz="3400" dirty="0">
                <a:latin typeface="+mj-lt"/>
              </a:rPr>
              <a:t> session: profil des participantes</a:t>
            </a:r>
          </a:p>
          <a:p>
            <a:pPr marL="365760" lvl="1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9494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1027242"/>
          </a:xfrm>
        </p:spPr>
        <p:txBody>
          <a:bodyPr/>
          <a:lstStyle/>
          <a:p>
            <a:r>
              <a:rPr lang="fr-CA"/>
              <a:t>L’expérimentation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63040" y="1844825"/>
            <a:ext cx="7362305" cy="4057212"/>
          </a:xfrm>
        </p:spPr>
        <p:txBody>
          <a:bodyPr>
            <a:normAutofit fontScale="92500" lnSpcReduction="10000"/>
          </a:bodyPr>
          <a:lstStyle/>
          <a:p>
            <a:r>
              <a:rPr lang="fr-CA" sz="2400" b="1" dirty="0">
                <a:latin typeface="+mj-lt"/>
              </a:rPr>
              <a:t>Pendant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1800" dirty="0">
                <a:latin typeface="+mj-lt"/>
              </a:rPr>
              <a:t>Travail de recherche juridique à effectuer dans le cours de </a:t>
            </a:r>
            <a:r>
              <a:rPr lang="fr-CA" sz="1800" i="1" dirty="0">
                <a:latin typeface="+mj-lt"/>
              </a:rPr>
              <a:t>Législation et procédures ouvrières</a:t>
            </a:r>
            <a:r>
              <a:rPr lang="fr-CA" sz="1800" dirty="0">
                <a:latin typeface="+mj-lt"/>
              </a:rPr>
              <a:t> jumelé à l’expérimentation</a:t>
            </a:r>
            <a:endParaRPr lang="fr-CA" sz="1800" i="1" dirty="0">
              <a:latin typeface="+mj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1800" b="1" dirty="0">
                <a:latin typeface="+mj-lt"/>
              </a:rPr>
              <a:t>Personnalisation</a:t>
            </a:r>
            <a:r>
              <a:rPr lang="fr-CA" sz="1800" dirty="0">
                <a:latin typeface="+mj-lt"/>
              </a:rPr>
              <a:t> du prototype par les participantes par l’ajout de leurs propres ressources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CA" sz="1800" dirty="0">
                <a:latin typeface="+mj-lt"/>
              </a:rPr>
              <a:t>Collecte de données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CA" sz="1800" b="1" dirty="0">
                <a:latin typeface="+mj-lt"/>
              </a:rPr>
              <a:t>Observation </a:t>
            </a:r>
            <a:r>
              <a:rPr lang="fr-CA" sz="1800" dirty="0">
                <a:latin typeface="+mj-lt"/>
              </a:rPr>
              <a:t>pendant l’accomplissement de la recherche juridique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CA" sz="1800" b="1" dirty="0">
                <a:latin typeface="+mj-lt"/>
              </a:rPr>
              <a:t>Questionnaires </a:t>
            </a:r>
            <a:r>
              <a:rPr lang="fr-CA" sz="1800" dirty="0">
                <a:latin typeface="+mj-lt"/>
              </a:rPr>
              <a:t>permettant de :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r-CA" sz="1800" dirty="0">
                <a:latin typeface="+mj-lt"/>
              </a:rPr>
              <a:t>Valider la problématique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fr-CA" sz="1800" dirty="0">
                <a:latin typeface="+mj-lt"/>
              </a:rPr>
              <a:t>Déterminer si le portfolio facilite le transfert des apprentissages et de documenter l’utilisation et l’appréciation du portfolio par les participantes</a:t>
            </a:r>
          </a:p>
          <a:p>
            <a:pPr marL="0" lvl="2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9759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92</TotalTime>
  <Words>951</Words>
  <Application>Microsoft Office PowerPoint</Application>
  <PresentationFormat>Affichage à l'écran (4:3)</PresentationFormat>
  <Paragraphs>146</Paragraphs>
  <Slides>20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Gill Sans MT</vt:lpstr>
      <vt:lpstr>Wingdings</vt:lpstr>
      <vt:lpstr>Gallery</vt:lpstr>
      <vt:lpstr>Portfolio numérique</vt:lpstr>
      <vt:lpstr>Portfolio numérique</vt:lpstr>
      <vt:lpstr>Origine du projet  Croisement entre des constats et un outil</vt:lpstr>
      <vt:lpstr>Origine du projet  Croisement entre des constats et un outil</vt:lpstr>
      <vt:lpstr>Origine du projet  Croisement entre des constats et un outil</vt:lpstr>
      <vt:lpstr>Origine du projet  Croisement entre des constats et un outil</vt:lpstr>
      <vt:lpstr>Questionnement</vt:lpstr>
      <vt:lpstr>L’expérimentation</vt:lpstr>
      <vt:lpstr>L’expérimentation</vt:lpstr>
      <vt:lpstr>L’expérimentation: découvertes</vt:lpstr>
      <vt:lpstr>L’expérimentation: découvertes</vt:lpstr>
      <vt:lpstr>La proximité est la clé du transfert Le portfolio favorise l’accessibilité aux ressources, facilitant ainsi la combinaison et la mobilisation nécessaires au développement des compétences</vt:lpstr>
      <vt:lpstr>La proximité est la clé du transfert Le portfolio favorise l’accessibilité aux ressources, facilitant ainsi la combinaison et la mobilisation nécessaires au développement des compétences</vt:lpstr>
      <vt:lpstr>Plaidoyer favorable à l’intégration du portfolio dans vos pratiques D’autres bonnes raisons qui s’ajoutent à son rôle de facilitateur du transfert des apprentissages! </vt:lpstr>
      <vt:lpstr>Utilisations possibles dans votre programme, dans votre département? </vt:lpstr>
      <vt:lpstr>Utilisations possibles dans votre programme, dans votre département? </vt:lpstr>
      <vt:lpstr>Utilisations possibles dans votre programme, dans votre département?</vt:lpstr>
      <vt:lpstr>Mode d’emploi</vt:lpstr>
      <vt:lpstr>Mode d’emploi</vt:lpstr>
      <vt:lpstr>Appliquons les apprentissages du jour!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 numérique</dc:title>
  <dc:creator>Sophie Crevier</dc:creator>
  <cp:lastModifiedBy>Sophie Crevier</cp:lastModifiedBy>
  <cp:revision>22</cp:revision>
  <dcterms:modified xsi:type="dcterms:W3CDTF">2017-05-24T12:13:46Z</dcterms:modified>
</cp:coreProperties>
</file>