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2" r:id="rId3"/>
    <p:sldId id="292" r:id="rId4"/>
    <p:sldId id="293" r:id="rId5"/>
    <p:sldId id="294" r:id="rId6"/>
    <p:sldId id="295" r:id="rId7"/>
    <p:sldId id="29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821"/>
    <a:srgbClr val="DE141E"/>
    <a:srgbClr val="DD1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4F8FC-D97F-A941-AED7-79A18927AF25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93604-7D0B-F845-B719-D4812C8E3B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4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6DE92-2D51-0F4C-9B6D-AC8B7EDADBDC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7E039-A92B-9844-A210-7662A1D1A9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E039-A92B-9844-A210-7662A1D1A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E039-A92B-9844-A210-7662A1D1A9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8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couver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86236"/>
            <a:ext cx="7772400" cy="7866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78220"/>
            <a:ext cx="6400800" cy="779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subtitle</a:t>
            </a:r>
            <a:r>
              <a:rPr lang="fr-CA" dirty="0" smtClean="0"/>
              <a:t> style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8" y="311307"/>
            <a:ext cx="4014590" cy="74620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13024" y="353282"/>
            <a:ext cx="37776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Service de </a:t>
            </a:r>
            <a:r>
              <a:rPr lang="en-US" sz="1600" dirty="0" err="1" smtClean="0">
                <a:solidFill>
                  <a:srgbClr val="FA1821"/>
                </a:solidFill>
                <a:latin typeface="Tahoma"/>
                <a:cs typeface="Tahoma"/>
              </a:rPr>
              <a:t>soutien</a:t>
            </a:r>
            <a:r>
              <a:rPr lang="en-US" sz="1600" dirty="0" smtClean="0">
                <a:solidFill>
                  <a:srgbClr val="FA1821"/>
                </a:solidFill>
                <a:latin typeface="Tahoma"/>
                <a:cs typeface="Tahoma"/>
              </a:rPr>
              <a:t> </a:t>
            </a:r>
            <a:r>
              <a:rPr lang="en-US" sz="1600" dirty="0" err="1" smtClean="0">
                <a:solidFill>
                  <a:srgbClr val="FA1821"/>
                </a:solidFill>
                <a:latin typeface="Tahoma"/>
                <a:cs typeface="Tahoma"/>
              </a:rPr>
              <a:t>à</a:t>
            </a:r>
            <a:r>
              <a:rPr lang="en-US" sz="1600" dirty="0" smtClean="0">
                <a:solidFill>
                  <a:srgbClr val="FA1821"/>
                </a:solidFill>
                <a:latin typeface="Tahoma"/>
                <a:cs typeface="Tahoma"/>
              </a:rPr>
              <a:t> </a:t>
            </a:r>
            <a:r>
              <a:rPr lang="en-US" sz="1600" dirty="0" err="1" smtClean="0">
                <a:solidFill>
                  <a:srgbClr val="FA1821"/>
                </a:solidFill>
                <a:latin typeface="Tahoma"/>
                <a:cs typeface="Tahoma"/>
              </a:rPr>
              <a:t>l’apprentissage</a:t>
            </a:r>
            <a:endParaRPr lang="en-US" sz="1600" dirty="0" smtClean="0">
              <a:solidFill>
                <a:srgbClr val="FA1821"/>
              </a:solidFill>
              <a:latin typeface="Tahoma"/>
              <a:cs typeface="Tahoma"/>
            </a:endParaRPr>
          </a:p>
          <a:p>
            <a:r>
              <a:rPr lang="en-US" sz="1600" dirty="0" smtClean="0">
                <a:solidFill>
                  <a:srgbClr val="FA1821"/>
                </a:solidFill>
                <a:latin typeface="Tahoma"/>
                <a:cs typeface="Tahoma"/>
              </a:rPr>
              <a:t>et du </a:t>
            </a:r>
            <a:r>
              <a:rPr lang="en-US" sz="1600" dirty="0" err="1" smtClean="0">
                <a:solidFill>
                  <a:srgbClr val="FA1821"/>
                </a:solidFill>
                <a:latin typeface="Tahoma"/>
                <a:cs typeface="Tahoma"/>
              </a:rPr>
              <a:t>développement</a:t>
            </a:r>
            <a:r>
              <a:rPr lang="en-US" sz="1600" dirty="0" smtClean="0">
                <a:solidFill>
                  <a:srgbClr val="FA1821"/>
                </a:solidFill>
                <a:latin typeface="Tahoma"/>
                <a:cs typeface="Tahoma"/>
              </a:rPr>
              <a:t> </a:t>
            </a:r>
            <a:r>
              <a:rPr lang="en-US" sz="1600" dirty="0" err="1" smtClean="0">
                <a:solidFill>
                  <a:srgbClr val="FA1821"/>
                </a:solidFill>
                <a:latin typeface="Tahoma"/>
                <a:cs typeface="Tahoma"/>
              </a:rPr>
              <a:t>pédagogique</a:t>
            </a:r>
            <a:endParaRPr lang="en-US" sz="1600" dirty="0">
              <a:solidFill>
                <a:srgbClr val="FA1821"/>
              </a:solidFill>
              <a:latin typeface="Tahoma"/>
              <a:cs typeface="Tahoma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74298" y="330403"/>
            <a:ext cx="0" cy="621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3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388"/>
            <a:ext cx="8229600" cy="4729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1800">
                <a:latin typeface="Tahoma"/>
                <a:cs typeface="Tahoma"/>
              </a:defRPr>
            </a:lvl3pPr>
            <a:lvl4pPr>
              <a:defRPr sz="1600">
                <a:latin typeface="Tahoma"/>
                <a:cs typeface="Tahoma"/>
              </a:defRPr>
            </a:lvl4pPr>
            <a:lvl5pPr>
              <a:defRPr sz="1400">
                <a:latin typeface="Tahoma"/>
                <a:cs typeface="Tahom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1319" y="6552022"/>
            <a:ext cx="605481" cy="34278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fld id="{31C7CB6F-BAD1-4944-A627-ED49D40C782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7" descr="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5" y="6533618"/>
            <a:ext cx="1502210" cy="32903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033854" y="6562854"/>
            <a:ext cx="4519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Service de </a:t>
            </a:r>
            <a:r>
              <a:rPr lang="en-US" sz="1100" dirty="0" err="1" smtClean="0">
                <a:solidFill>
                  <a:schemeClr val="bg1"/>
                </a:solidFill>
              </a:rPr>
              <a:t>soutien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à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l’apprentissage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et du </a:t>
            </a:r>
            <a:r>
              <a:rPr lang="en-US" sz="1100" dirty="0" err="1" smtClean="0">
                <a:solidFill>
                  <a:schemeClr val="bg1"/>
                </a:solidFill>
              </a:rPr>
              <a:t>développement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pédagogique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77576" y="6613378"/>
            <a:ext cx="0" cy="176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55448"/>
            <a:ext cx="8229600" cy="7866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6207211" y="6578243"/>
            <a:ext cx="140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bg1"/>
                </a:solidFill>
              </a:rPr>
              <a:t>Madona Moukhachen</a:t>
            </a:r>
            <a:endParaRPr lang="fr-CA" sz="1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9"/>
          <p:cNvCxnSpPr/>
          <p:nvPr userDrawn="1"/>
        </p:nvCxnSpPr>
        <p:spPr>
          <a:xfrm>
            <a:off x="6207211" y="6613378"/>
            <a:ext cx="0" cy="176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5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2022"/>
            <a:ext cx="2133600" cy="34278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fld id="{31C7CB6F-BAD1-4944-A627-ED49D40C782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77576" y="6613378"/>
            <a:ext cx="0" cy="176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52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1977576" y="6613378"/>
            <a:ext cx="0" cy="176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6"/>
          <p:cNvSpPr txBox="1"/>
          <p:nvPr userDrawn="1"/>
        </p:nvSpPr>
        <p:spPr>
          <a:xfrm>
            <a:off x="3431780" y="6567737"/>
            <a:ext cx="4519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Service de </a:t>
            </a:r>
            <a:r>
              <a:rPr lang="en-US" sz="1100" b="1" dirty="0" err="1" smtClean="0">
                <a:solidFill>
                  <a:schemeClr val="tx1"/>
                </a:solidFill>
              </a:rPr>
              <a:t>soutien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à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l’apprentissage</a:t>
            </a:r>
            <a:r>
              <a:rPr lang="en-US" sz="1100" b="1" baseline="0" dirty="0" smtClean="0">
                <a:solidFill>
                  <a:schemeClr val="tx1"/>
                </a:solidFill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</a:rPr>
              <a:t>et du </a:t>
            </a:r>
            <a:r>
              <a:rPr lang="en-US" sz="1100" b="1" dirty="0" err="1" smtClean="0">
                <a:solidFill>
                  <a:schemeClr val="tx1"/>
                </a:solidFill>
              </a:rPr>
              <a:t>développement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pédagogique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431781" y="6596278"/>
            <a:ext cx="0" cy="184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9" y="6581124"/>
            <a:ext cx="1296000" cy="240894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7743568" y="6575431"/>
            <a:ext cx="1400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b="1" dirty="0" smtClean="0">
                <a:solidFill>
                  <a:schemeClr val="tx1"/>
                </a:solidFill>
              </a:rPr>
              <a:t>Madona Moukhachen</a:t>
            </a:r>
            <a:endParaRPr lang="fr-CA" sz="1050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9"/>
          <p:cNvCxnSpPr/>
          <p:nvPr userDrawn="1"/>
        </p:nvCxnSpPr>
        <p:spPr>
          <a:xfrm>
            <a:off x="7743568" y="6600140"/>
            <a:ext cx="0" cy="17638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9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130746" y="6562855"/>
            <a:ext cx="556054" cy="295145"/>
          </a:xfrm>
        </p:spPr>
        <p:txBody>
          <a:bodyPr/>
          <a:lstStyle/>
          <a:p>
            <a:fld id="{31C7CB6F-BAD1-4944-A627-ED49D40C782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" name="Picture 7" descr="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5" y="6533618"/>
            <a:ext cx="1502210" cy="329030"/>
          </a:xfrm>
          <a:prstGeom prst="rect">
            <a:avLst/>
          </a:prstGeom>
        </p:spPr>
      </p:pic>
      <p:sp>
        <p:nvSpPr>
          <p:cNvPr id="5" name="TextBox 6"/>
          <p:cNvSpPr txBox="1"/>
          <p:nvPr userDrawn="1"/>
        </p:nvSpPr>
        <p:spPr>
          <a:xfrm>
            <a:off x="2033854" y="6562854"/>
            <a:ext cx="4519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Service de </a:t>
            </a:r>
            <a:r>
              <a:rPr lang="en-US" sz="1100" dirty="0" err="1" smtClean="0">
                <a:solidFill>
                  <a:schemeClr val="bg1"/>
                </a:solidFill>
              </a:rPr>
              <a:t>soutien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à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l’apprentissage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et du </a:t>
            </a:r>
            <a:r>
              <a:rPr lang="en-US" sz="1100" dirty="0" err="1" smtClean="0">
                <a:solidFill>
                  <a:schemeClr val="bg1"/>
                </a:solidFill>
              </a:rPr>
              <a:t>développement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pédagogique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6207211" y="6578243"/>
            <a:ext cx="140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bg1"/>
                </a:solidFill>
              </a:rPr>
              <a:t>Madona Moukhachen</a:t>
            </a:r>
            <a:endParaRPr lang="fr-CA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6207211" y="6613378"/>
            <a:ext cx="0" cy="176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4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2594"/>
            <a:ext cx="4038600" cy="46665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1600">
                <a:latin typeface="Tahoma"/>
                <a:cs typeface="Tahoma"/>
              </a:defRPr>
            </a:lvl3pPr>
            <a:lvl4pPr>
              <a:defRPr sz="1600">
                <a:latin typeface="Tahoma"/>
                <a:cs typeface="Tahoma"/>
              </a:defRPr>
            </a:lvl4pPr>
            <a:lvl5pPr>
              <a:defRPr sz="16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2594"/>
            <a:ext cx="4038600" cy="46665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1800">
                <a:latin typeface="Tahoma"/>
                <a:cs typeface="Tahoma"/>
              </a:defRPr>
            </a:lvl3pPr>
            <a:lvl4pPr>
              <a:defRPr sz="1600">
                <a:latin typeface="Tahoma"/>
                <a:cs typeface="Tahoma"/>
              </a:defRPr>
            </a:lvl4pPr>
            <a:lvl5pPr>
              <a:defRPr sz="14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pic>
        <p:nvPicPr>
          <p:cNvPr id="11" name="Picture 10" descr="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5" y="6533618"/>
            <a:ext cx="1502210" cy="32903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9556" y="6552023"/>
            <a:ext cx="597243" cy="310626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fld id="{31C7CB6F-BAD1-4944-A627-ED49D40C782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033854" y="6562854"/>
            <a:ext cx="4519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Service de </a:t>
            </a:r>
            <a:r>
              <a:rPr lang="en-US" sz="1100" dirty="0" err="1" smtClean="0">
                <a:solidFill>
                  <a:schemeClr val="bg1"/>
                </a:solidFill>
              </a:rPr>
              <a:t>soutien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à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l’apprentissage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et du </a:t>
            </a:r>
            <a:r>
              <a:rPr lang="en-US" sz="1100" dirty="0" err="1" smtClean="0">
                <a:solidFill>
                  <a:schemeClr val="bg1"/>
                </a:solidFill>
              </a:rPr>
              <a:t>développement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pédagogique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77576" y="6613378"/>
            <a:ext cx="0" cy="176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255448"/>
            <a:ext cx="8229600" cy="7866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6207211" y="6578243"/>
            <a:ext cx="140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chemeClr val="bg1"/>
                </a:solidFill>
              </a:rPr>
              <a:t>Madona Moukhachen</a:t>
            </a:r>
            <a:endParaRPr lang="fr-CA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9"/>
          <p:cNvCxnSpPr/>
          <p:nvPr userDrawn="1"/>
        </p:nvCxnSpPr>
        <p:spPr>
          <a:xfrm>
            <a:off x="6207211" y="6613378"/>
            <a:ext cx="0" cy="176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08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1569809"/>
            <a:ext cx="8201991" cy="4335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 descr="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5" y="6533618"/>
            <a:ext cx="1502210" cy="32903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2022"/>
            <a:ext cx="2133600" cy="34278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fld id="{31C7CB6F-BAD1-4944-A627-ED49D40C782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033854" y="6562854"/>
            <a:ext cx="4519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Service de </a:t>
            </a:r>
            <a:r>
              <a:rPr lang="en-US" sz="1100" dirty="0" err="1" smtClean="0">
                <a:solidFill>
                  <a:schemeClr val="bg1"/>
                </a:solidFill>
              </a:rPr>
              <a:t>soutien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à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l’apprentissage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et du </a:t>
            </a:r>
            <a:r>
              <a:rPr lang="en-US" sz="1100" dirty="0" err="1" smtClean="0">
                <a:solidFill>
                  <a:schemeClr val="bg1"/>
                </a:solidFill>
              </a:rPr>
              <a:t>développement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pédagogique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77576" y="6613378"/>
            <a:ext cx="0" cy="176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318"/>
            <a:ext cx="8229600" cy="961446"/>
          </a:xfrm>
          <a:prstGeom prst="rect">
            <a:avLst/>
          </a:prstGeom>
        </p:spPr>
        <p:txBody>
          <a:bodyPr vert="horz"/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erme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9" y="2273644"/>
            <a:ext cx="6960946" cy="1360240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pic>
        <p:nvPicPr>
          <p:cNvPr id="4" name="Picture 3" descr="logo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00" y="5537537"/>
            <a:ext cx="3708000" cy="70797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446638" y="6076238"/>
            <a:ext cx="6593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Tahoma"/>
                <a:cs typeface="Tahoma"/>
              </a:rPr>
              <a:t>Service de </a:t>
            </a:r>
            <a:r>
              <a:rPr lang="en-US" sz="1600" dirty="0" err="1" smtClean="0">
                <a:solidFill>
                  <a:schemeClr val="bg1"/>
                </a:solidFill>
                <a:latin typeface="Tahoma"/>
                <a:cs typeface="Tahoma"/>
              </a:rPr>
              <a:t>soutien</a:t>
            </a:r>
            <a:r>
              <a:rPr lang="en-US" sz="1600" dirty="0" smtClean="0">
                <a:solidFill>
                  <a:schemeClr val="bg1"/>
                </a:solidFill>
                <a:latin typeface="Tahoma"/>
                <a:cs typeface="Tahoma"/>
              </a:rPr>
              <a:t> à </a:t>
            </a:r>
            <a:r>
              <a:rPr lang="en-US" sz="1600" dirty="0" err="1" smtClean="0">
                <a:solidFill>
                  <a:schemeClr val="bg1"/>
                </a:solidFill>
                <a:latin typeface="Tahoma"/>
                <a:cs typeface="Tahoma"/>
              </a:rPr>
              <a:t>l’apprentissage</a:t>
            </a:r>
            <a:r>
              <a:rPr lang="en-US" sz="1600" dirty="0" smtClean="0">
                <a:solidFill>
                  <a:schemeClr val="bg1"/>
                </a:solidFill>
                <a:latin typeface="Tahoma"/>
                <a:cs typeface="Tahoma"/>
              </a:rPr>
              <a:t> et du </a:t>
            </a:r>
            <a:r>
              <a:rPr lang="en-US" sz="1600" dirty="0" err="1" smtClean="0">
                <a:solidFill>
                  <a:schemeClr val="bg1"/>
                </a:solidFill>
                <a:latin typeface="Tahoma"/>
                <a:cs typeface="Tahoma"/>
              </a:rPr>
              <a:t>développement</a:t>
            </a:r>
            <a:r>
              <a:rPr lang="en-US" sz="1600" dirty="0" smtClean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ahoma"/>
                <a:cs typeface="Tahoma"/>
              </a:rPr>
              <a:t>pédagogique</a:t>
            </a:r>
            <a:endParaRPr lang="en-US" sz="16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2298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rgbClr val="FA1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logo_blan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67" y="6514024"/>
            <a:ext cx="1502210" cy="32903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801767" y="6567328"/>
            <a:ext cx="4519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Service de </a:t>
            </a:r>
            <a:r>
              <a:rPr lang="en-US" sz="1100" dirty="0" err="1" smtClean="0">
                <a:solidFill>
                  <a:schemeClr val="bg1"/>
                </a:solidFill>
              </a:rPr>
              <a:t>soutien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à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l’apprentissage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et du </a:t>
            </a:r>
            <a:r>
              <a:rPr lang="en-US" sz="1100" dirty="0" err="1" smtClean="0">
                <a:solidFill>
                  <a:schemeClr val="bg1"/>
                </a:solidFill>
              </a:rPr>
              <a:t>développement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pédagogique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801767" y="6606078"/>
            <a:ext cx="0" cy="1841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96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2022"/>
            <a:ext cx="2133600" cy="34278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fld id="{31C7CB6F-BAD1-4944-A627-ED49D40C782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7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2" r:id="rId4"/>
    <p:sldLayoutId id="2147483660" r:id="rId5"/>
    <p:sldLayoutId id="2147483652" r:id="rId6"/>
    <p:sldLayoutId id="2147483657" r:id="rId7"/>
    <p:sldLayoutId id="2147483658" r:id="rId8"/>
    <p:sldLayoutId id="214748366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.png"/><Relationship Id="rId2" Type="http://schemas.openxmlformats.org/officeDocument/2006/relationships/tags" Target="../tags/tag12.xml"/><Relationship Id="rId16" Type="http://schemas.microsoft.com/office/2007/relationships/hdphoto" Target="../media/hdphoto2.wdp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986236"/>
            <a:ext cx="7772400" cy="12428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gestion</a:t>
            </a:r>
            <a:r>
              <a:rPr lang="en-US" b="1" dirty="0" smtClean="0"/>
              <a:t> de </a:t>
            </a:r>
            <a:r>
              <a:rPr lang="en-US" b="1" dirty="0" err="1" smtClean="0"/>
              <a:t>classe</a:t>
            </a:r>
            <a:r>
              <a:rPr lang="en-US" b="1" dirty="0" smtClean="0"/>
              <a:t>…</a:t>
            </a:r>
            <a:br>
              <a:rPr lang="en-US" b="1" dirty="0" smtClean="0"/>
            </a:br>
            <a:r>
              <a:rPr lang="en-US" b="1" dirty="0" err="1" smtClean="0"/>
              <a:t>numérique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16623" y="4796843"/>
            <a:ext cx="6400800" cy="7793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Madona Moukhachen</a:t>
            </a:r>
          </a:p>
          <a:p>
            <a:r>
              <a:rPr lang="en-US" dirty="0" err="1" smtClean="0"/>
              <a:t>Conseillère</a:t>
            </a:r>
            <a:r>
              <a:rPr lang="en-US" dirty="0" smtClean="0"/>
              <a:t> </a:t>
            </a:r>
            <a:r>
              <a:rPr lang="en-US" dirty="0" err="1" smtClean="0"/>
              <a:t>pédagogique</a:t>
            </a:r>
            <a:r>
              <a:rPr lang="en-US" dirty="0" smtClean="0"/>
              <a:t> 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31C7CB6F-BAD1-4944-A627-ED49D40C782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Problématique des TM</a:t>
            </a:r>
            <a:endParaRPr lang="fr-CA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2484798" y="1688633"/>
            <a:ext cx="688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Réseaux 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Magasinage en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Jeux, vidéos, photos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2484798" y="3184233"/>
            <a:ext cx="641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Travailler sur un autre 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Plagiat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Illusion du multitâche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2484798" y="4884997"/>
            <a:ext cx="641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Aspects motivationnels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Régulation de l’attention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Contrer les distractions</a:t>
            </a:r>
          </a:p>
        </p:txBody>
      </p:sp>
      <p:grpSp>
        <p:nvGrpSpPr>
          <p:cNvPr id="8" name="Groupe 7"/>
          <p:cNvGrpSpPr/>
          <p:nvPr>
            <p:custDataLst>
              <p:tags r:id="rId6"/>
            </p:custDataLst>
          </p:nvPr>
        </p:nvGrpSpPr>
        <p:grpSpPr>
          <a:xfrm>
            <a:off x="1130824" y="1593474"/>
            <a:ext cx="1018489" cy="1018489"/>
            <a:chOff x="834062" y="1744677"/>
            <a:chExt cx="1018489" cy="1018489"/>
          </a:xfrm>
          <a:solidFill>
            <a:srgbClr val="FA1821"/>
          </a:solidFill>
        </p:grpSpPr>
        <p:sp>
          <p:nvSpPr>
            <p:cNvPr id="9" name="Oval 11"/>
            <p:cNvSpPr>
              <a:spLocks noChangeAspect="1"/>
            </p:cNvSpPr>
            <p:nvPr/>
          </p:nvSpPr>
          <p:spPr>
            <a:xfrm>
              <a:off x="834062" y="1744677"/>
              <a:ext cx="1018489" cy="101848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78E32"/>
                </a:solidFill>
              </a:endParaRPr>
            </a:p>
          </p:txBody>
        </p:sp>
        <p:pic>
          <p:nvPicPr>
            <p:cNvPr id="10" name="Picture 49" descr="amount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236" y="1988662"/>
              <a:ext cx="642139" cy="530518"/>
            </a:xfrm>
            <a:prstGeom prst="rect">
              <a:avLst/>
            </a:prstGeom>
            <a:grpFill/>
          </p:spPr>
        </p:pic>
      </p:grpSp>
      <p:grpSp>
        <p:nvGrpSpPr>
          <p:cNvPr id="11" name="Groupe 10"/>
          <p:cNvGrpSpPr/>
          <p:nvPr>
            <p:custDataLst>
              <p:tags r:id="rId7"/>
            </p:custDataLst>
          </p:nvPr>
        </p:nvGrpSpPr>
        <p:grpSpPr>
          <a:xfrm>
            <a:off x="1130825" y="3163291"/>
            <a:ext cx="1018489" cy="1018489"/>
            <a:chOff x="867707" y="3176824"/>
            <a:chExt cx="1018489" cy="1018489"/>
          </a:xfrm>
          <a:solidFill>
            <a:srgbClr val="FA1821"/>
          </a:solidFill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867707" y="3176824"/>
              <a:ext cx="1018489" cy="101848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78E32"/>
                </a:solidFill>
              </a:endParaRPr>
            </a:p>
          </p:txBody>
        </p:sp>
        <p:pic>
          <p:nvPicPr>
            <p:cNvPr id="13" name="Picture 1" descr="chemistry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11" y="3389351"/>
              <a:ext cx="746530" cy="593433"/>
            </a:xfrm>
            <a:prstGeom prst="rect">
              <a:avLst/>
            </a:prstGeom>
            <a:grpFill/>
          </p:spPr>
        </p:pic>
      </p:grpSp>
      <p:grpSp>
        <p:nvGrpSpPr>
          <p:cNvPr id="14" name="Groupe 13"/>
          <p:cNvGrpSpPr/>
          <p:nvPr>
            <p:custDataLst>
              <p:tags r:id="rId8"/>
            </p:custDataLst>
          </p:nvPr>
        </p:nvGrpSpPr>
        <p:grpSpPr>
          <a:xfrm>
            <a:off x="1130825" y="4884997"/>
            <a:ext cx="1018489" cy="1018489"/>
            <a:chOff x="867707" y="4600077"/>
            <a:chExt cx="1018489" cy="1018489"/>
          </a:xfrm>
          <a:solidFill>
            <a:srgbClr val="FA1821"/>
          </a:solidFill>
        </p:grpSpPr>
        <p:sp>
          <p:nvSpPr>
            <p:cNvPr id="15" name="Oval 11"/>
            <p:cNvSpPr>
              <a:spLocks noChangeAspect="1"/>
            </p:cNvSpPr>
            <p:nvPr/>
          </p:nvSpPr>
          <p:spPr>
            <a:xfrm>
              <a:off x="867707" y="4600077"/>
              <a:ext cx="1018489" cy="101848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78E32"/>
                </a:solidFill>
              </a:endParaRPr>
            </a:p>
          </p:txBody>
        </p:sp>
        <p:pic>
          <p:nvPicPr>
            <p:cNvPr id="16" name="Picture 3" descr="C:\Users\User\Desktop\Indalia\Icons\robot3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328" y="4748458"/>
              <a:ext cx="568047" cy="659022"/>
            </a:xfrm>
            <a:prstGeom prst="rect">
              <a:avLst/>
            </a:prstGeom>
            <a:grp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58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31C7CB6F-BAD1-4944-A627-ED49D40C78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Avantages des TM</a:t>
            </a:r>
            <a:endParaRPr lang="fr-CA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2572721" y="1688633"/>
            <a:ext cx="688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Partager des documents en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Rédiger des documents en ligne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Avoir accès à l’information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2484797" y="3184233"/>
            <a:ext cx="641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Organiser les notes de 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Consulter du matériel pédagogique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Participer aux activités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2484798" y="4816833"/>
            <a:ext cx="641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Vérifier la compréhension </a:t>
            </a: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(jeu-questionnaire)</a:t>
            </a:r>
            <a:endParaRPr lang="fr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Élaborer des activités diversifiées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Assurer un suivi</a:t>
            </a:r>
          </a:p>
        </p:txBody>
      </p:sp>
      <p:sp>
        <p:nvSpPr>
          <p:cNvPr id="20" name="Oval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001936" y="1688633"/>
            <a:ext cx="962828" cy="962828"/>
          </a:xfrm>
          <a:prstGeom prst="ellipse">
            <a:avLst/>
          </a:prstGeom>
          <a:solidFill>
            <a:srgbClr val="FA18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967136" y="3184233"/>
            <a:ext cx="962828" cy="962828"/>
          </a:xfrm>
          <a:prstGeom prst="ellipse">
            <a:avLst/>
          </a:prstGeom>
          <a:solidFill>
            <a:srgbClr val="FA18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8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967136" y="4820359"/>
            <a:ext cx="962828" cy="962828"/>
          </a:xfrm>
          <a:prstGeom prst="ellipse">
            <a:avLst/>
          </a:prstGeom>
          <a:solidFill>
            <a:srgbClr val="FA18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5" descr="book12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5239" y="3400327"/>
            <a:ext cx="505965" cy="491142"/>
          </a:xfrm>
          <a:prstGeom prst="rect">
            <a:avLst/>
          </a:prstGeom>
        </p:spPr>
      </p:pic>
      <p:pic>
        <p:nvPicPr>
          <p:cNvPr id="24" name="Picture 58" descr="C:\Users\User\Desktop\Indalia\Icons\advanced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39" y="1949328"/>
            <a:ext cx="616219" cy="5223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teach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35" y="5003633"/>
            <a:ext cx="613193" cy="61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63770" y="1300619"/>
            <a:ext cx="4651131" cy="4987634"/>
          </a:xfrm>
        </p:spPr>
        <p:txBody>
          <a:bodyPr/>
          <a:lstStyle/>
          <a:p>
            <a:r>
              <a:rPr lang="fr-CA" b="1" dirty="0" smtClean="0"/>
              <a:t>AVANT</a:t>
            </a:r>
            <a:r>
              <a:rPr lang="fr-CA" dirty="0" smtClean="0"/>
              <a:t> le cours :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Planifier le design du cours pour rendre l’étudiant actif.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Choisir l’utilisation des TM:</a:t>
            </a:r>
          </a:p>
          <a:p>
            <a:pPr marL="1314450" lvl="2" indent="-457200">
              <a:buFont typeface="+mj-lt"/>
              <a:buAutoNum type="alphaLcPeriod"/>
            </a:pPr>
            <a:r>
              <a:rPr lang="fr-CA" dirty="0" smtClean="0"/>
              <a:t>Aucune utilisation.</a:t>
            </a:r>
          </a:p>
          <a:p>
            <a:pPr marL="1314450" lvl="2" indent="-457200">
              <a:buFont typeface="+mj-lt"/>
              <a:buAutoNum type="alphaLcPeriod"/>
            </a:pPr>
            <a:r>
              <a:rPr lang="fr-CA" dirty="0" smtClean="0"/>
              <a:t>Avec restrictions.</a:t>
            </a:r>
          </a:p>
          <a:p>
            <a:pPr marL="1314450" lvl="2" indent="-457200">
              <a:buFont typeface="+mj-lt"/>
              <a:buAutoNum type="alphaLcPeriod"/>
            </a:pPr>
            <a:r>
              <a:rPr lang="fr-CA" dirty="0" smtClean="0"/>
              <a:t>Sans restrictions.</a:t>
            </a:r>
          </a:p>
          <a:p>
            <a:pPr marL="1314450" lvl="2" indent="-457200">
              <a:buFont typeface="+mj-lt"/>
              <a:buAutoNum type="alphaLcPeriod"/>
            </a:pPr>
            <a:endParaRPr lang="fr-CA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Établir vos règles de classe</a:t>
            </a:r>
            <a:r>
              <a:rPr lang="fr-CA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/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Prévenir le plagiat:</a:t>
            </a:r>
          </a:p>
          <a:p>
            <a:pPr marL="1314450" lvl="2" indent="-457200">
              <a:buFont typeface="+mj-lt"/>
              <a:buAutoNum type="alphaLcPeriod"/>
            </a:pPr>
            <a:r>
              <a:rPr lang="fr-CA" dirty="0" smtClean="0"/>
              <a:t>Sensibiliser les étudiants.</a:t>
            </a:r>
          </a:p>
          <a:p>
            <a:pPr marL="1314450" lvl="2" indent="-457200">
              <a:buFont typeface="+mj-lt"/>
              <a:buAutoNum type="alphaLcPeriod"/>
            </a:pPr>
            <a:r>
              <a:rPr lang="fr-CA" dirty="0" smtClean="0"/>
              <a:t>Présenter les attentes.</a:t>
            </a:r>
          </a:p>
          <a:p>
            <a:pPr marL="1314450" lvl="2" indent="-457200">
              <a:buFont typeface="+mj-lt"/>
              <a:buAutoNum type="alphaLcPeriod"/>
            </a:pPr>
            <a:r>
              <a:rPr lang="fr-CA" dirty="0" smtClean="0"/>
              <a:t>Rappeler les règles.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31C7CB6F-BAD1-4944-A627-ED49D40C78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 smtClean="0"/>
              <a:t>Que faire ?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31" y="1538654"/>
            <a:ext cx="3894992" cy="49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914899" y="1414919"/>
            <a:ext cx="4018085" cy="4987634"/>
          </a:xfrm>
        </p:spPr>
        <p:txBody>
          <a:bodyPr/>
          <a:lstStyle/>
          <a:p>
            <a:r>
              <a:rPr lang="fr-CA" b="1" dirty="0" smtClean="0"/>
              <a:t>PENDANT</a:t>
            </a:r>
            <a:r>
              <a:rPr lang="fr-CA" dirty="0" smtClean="0"/>
              <a:t> le cours : </a:t>
            </a:r>
          </a:p>
          <a:p>
            <a:endParaRPr lang="fr-CA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Rappeler </a:t>
            </a:r>
            <a:r>
              <a:rPr lang="fr-CA" dirty="0"/>
              <a:t>vos règles de classe</a:t>
            </a:r>
            <a:r>
              <a:rPr lang="fr-CA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/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Rappeler les orientations pédagogiques.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/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Discuter avec les étudiants.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/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Intervenir et faire respecter les règles.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31C7CB6F-BAD1-4944-A627-ED49D40C78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 smtClean="0"/>
              <a:t>Que faire ?</a:t>
            </a:r>
            <a:endParaRPr lang="fr-CA" dirty="0"/>
          </a:p>
        </p:txBody>
      </p:sp>
      <p:grpSp>
        <p:nvGrpSpPr>
          <p:cNvPr id="7" name="Groupe 6"/>
          <p:cNvGrpSpPr/>
          <p:nvPr>
            <p:custDataLst>
              <p:tags r:id="rId4"/>
            </p:custDataLst>
          </p:nvPr>
        </p:nvGrpSpPr>
        <p:grpSpPr>
          <a:xfrm>
            <a:off x="87924" y="1899139"/>
            <a:ext cx="4633546" cy="4079658"/>
            <a:chOff x="87924" y="1899139"/>
            <a:chExt cx="4633546" cy="407965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24" y="1899139"/>
              <a:ext cx="4633546" cy="3894992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87924" y="5794131"/>
              <a:ext cx="463354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00" dirty="0">
                  <a:solidFill>
                    <a:schemeClr val="bg1">
                      <a:lumMod val="65000"/>
                    </a:schemeClr>
                  </a:solidFill>
                </a:rPr>
                <a:t>https://pixabay.com/en/hammer-horizontal-court-justice-802301/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05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69277" y="1370957"/>
            <a:ext cx="3947746" cy="4987634"/>
          </a:xfrm>
        </p:spPr>
        <p:txBody>
          <a:bodyPr/>
          <a:lstStyle/>
          <a:p>
            <a:r>
              <a:rPr lang="fr-CA" b="1" dirty="0" smtClean="0"/>
              <a:t>APRÈS</a:t>
            </a:r>
            <a:r>
              <a:rPr lang="fr-CA" dirty="0" smtClean="0"/>
              <a:t> le cours :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Revenir sur le déroulement du cours précédent.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/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Revenir sur l’utilisation des TM:</a:t>
            </a:r>
          </a:p>
          <a:p>
            <a:pPr marL="1314450" lvl="2" indent="-457200">
              <a:buFont typeface="+mj-lt"/>
              <a:buAutoNum type="alphaLcPeriod"/>
            </a:pPr>
            <a:r>
              <a:rPr lang="fr-CA" dirty="0" smtClean="0"/>
              <a:t>Aucune utilisation.</a:t>
            </a:r>
          </a:p>
          <a:p>
            <a:pPr marL="1314450" lvl="2" indent="-457200">
              <a:buFont typeface="+mj-lt"/>
              <a:buAutoNum type="alphaLcPeriod"/>
            </a:pPr>
            <a:r>
              <a:rPr lang="fr-CA" dirty="0" smtClean="0"/>
              <a:t>Avec restrictions.</a:t>
            </a:r>
          </a:p>
          <a:p>
            <a:pPr marL="1314450" lvl="2" indent="-457200">
              <a:buFont typeface="+mj-lt"/>
              <a:buAutoNum type="alphaLcPeriod"/>
            </a:pPr>
            <a:r>
              <a:rPr lang="fr-CA" dirty="0" smtClean="0"/>
              <a:t>Sans restrictions.</a:t>
            </a:r>
          </a:p>
          <a:p>
            <a:pPr marL="1314450" lvl="2" indent="-457200">
              <a:buFont typeface="+mj-lt"/>
              <a:buAutoNum type="alphaLcPeriod"/>
            </a:pPr>
            <a:endParaRPr lang="fr-CA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CA" dirty="0" smtClean="0"/>
              <a:t>Intervenir en situation de plagiat : rédiger un rapport d’incident.</a:t>
            </a:r>
          </a:p>
          <a:p>
            <a:pPr marL="914400" lvl="1" indent="-457200">
              <a:buFont typeface="+mj-lt"/>
              <a:buAutoNum type="arabicPeriod"/>
            </a:pP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31C7CB6F-BAD1-4944-A627-ED49D40C78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 smtClean="0"/>
              <a:t>Que faire ?</a:t>
            </a:r>
            <a:endParaRPr lang="fr-CA" dirty="0"/>
          </a:p>
        </p:txBody>
      </p:sp>
      <p:grpSp>
        <p:nvGrpSpPr>
          <p:cNvPr id="9" name="Groupe 8"/>
          <p:cNvGrpSpPr/>
          <p:nvPr>
            <p:custDataLst>
              <p:tags r:id="rId4"/>
            </p:custDataLst>
          </p:nvPr>
        </p:nvGrpSpPr>
        <p:grpSpPr>
          <a:xfrm>
            <a:off x="4719665" y="2132689"/>
            <a:ext cx="4046266" cy="3815862"/>
            <a:chOff x="4640534" y="1749669"/>
            <a:chExt cx="4046266" cy="381586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534" y="1749669"/>
              <a:ext cx="4046266" cy="364001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4640534" y="5380865"/>
              <a:ext cx="40462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00" dirty="0"/>
                <a:t>https://pixabay.com/en/chess-game-chessboard-glass-board-433071/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07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8800" b="1" dirty="0" smtClean="0"/>
              <a:t>Merci !</a:t>
            </a:r>
            <a:endParaRPr lang="fr-CA" sz="88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8539163" y="6551613"/>
            <a:ext cx="604837" cy="342900"/>
          </a:xfrm>
        </p:spPr>
        <p:txBody>
          <a:bodyPr/>
          <a:lstStyle/>
          <a:p>
            <a:fld id="{31C7CB6F-BAD1-4944-A627-ED49D40C78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55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224</Words>
  <Application>Microsoft Office PowerPoint</Application>
  <PresentationFormat>Affichage à l'écran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La gestion de classe… numérique</vt:lpstr>
      <vt:lpstr>Problématique des TM</vt:lpstr>
      <vt:lpstr>Avantages des TM</vt:lpstr>
      <vt:lpstr>Que faire ?</vt:lpstr>
      <vt:lpstr>Que faire ?</vt:lpstr>
      <vt:lpstr>Que faire ?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Yanick</dc:creator>
  <cp:lastModifiedBy>Madona Moukhachen</cp:lastModifiedBy>
  <cp:revision>81</cp:revision>
  <dcterms:created xsi:type="dcterms:W3CDTF">2014-06-10T13:07:12Z</dcterms:created>
  <dcterms:modified xsi:type="dcterms:W3CDTF">2017-05-15T15:29:12Z</dcterms:modified>
</cp:coreProperties>
</file>