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5.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6.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7.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8.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9.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0.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1.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2.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3.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4.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5.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16.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17.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18.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19.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20.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21.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22.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8" r:id="rId2"/>
    <p:sldId id="280" r:id="rId3"/>
    <p:sldId id="313" r:id="rId4"/>
    <p:sldId id="317" r:id="rId5"/>
    <p:sldId id="318" r:id="rId6"/>
    <p:sldId id="283" r:id="rId7"/>
    <p:sldId id="303" r:id="rId8"/>
    <p:sldId id="284" r:id="rId9"/>
    <p:sldId id="286" r:id="rId10"/>
    <p:sldId id="285" r:id="rId11"/>
    <p:sldId id="287" r:id="rId12"/>
    <p:sldId id="306" r:id="rId13"/>
    <p:sldId id="308" r:id="rId14"/>
    <p:sldId id="299" r:id="rId15"/>
    <p:sldId id="304" r:id="rId16"/>
    <p:sldId id="292" r:id="rId17"/>
    <p:sldId id="288" r:id="rId18"/>
    <p:sldId id="281" r:id="rId19"/>
    <p:sldId id="309" r:id="rId20"/>
    <p:sldId id="311" r:id="rId21"/>
    <p:sldId id="310" r:id="rId22"/>
    <p:sldId id="312" r:id="rId23"/>
    <p:sldId id="320" r:id="rId24"/>
  </p:sldIdLst>
  <p:sldSz cx="12192000" cy="6858000"/>
  <p:notesSz cx="6858000" cy="92964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1CF4E"/>
    <a:srgbClr val="FFC82B"/>
    <a:srgbClr val="EBEBE9"/>
    <a:srgbClr val="E5E6DA"/>
    <a:srgbClr val="FFCA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76" autoAdjust="0"/>
    <p:restoredTop sz="78883" autoAdjust="0"/>
  </p:normalViewPr>
  <p:slideViewPr>
    <p:cSldViewPr snapToGrid="0">
      <p:cViewPr varScale="1">
        <p:scale>
          <a:sx n="57" d="100"/>
          <a:sy n="57" d="100"/>
        </p:scale>
        <p:origin x="1542" y="72"/>
      </p:cViewPr>
      <p:guideLst/>
    </p:cSldViewPr>
  </p:slideViewPr>
  <p:notesTextViewPr>
    <p:cViewPr>
      <p:scale>
        <a:sx n="66" d="100"/>
        <a:sy n="66" d="100"/>
      </p:scale>
      <p:origin x="0" y="0"/>
    </p:cViewPr>
  </p:notesTextViewPr>
  <p:notesViewPr>
    <p:cSldViewPr snapToGrid="0">
      <p:cViewPr varScale="1">
        <p:scale>
          <a:sx n="89" d="100"/>
          <a:sy n="89" d="100"/>
        </p:scale>
        <p:origin x="303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pPr rtl="0"/>
            <a:fld id="{F9C801BB-FD05-48A6-96CC-BEDE470E66A8}" type="datetime1">
              <a:rPr lang="fr-FR" smtClean="0"/>
              <a:t>29/05/2018</a:t>
            </a:fld>
            <a:endParaRPr lang="fr-FR" dirty="0"/>
          </a:p>
        </p:txBody>
      </p:sp>
      <p:sp>
        <p:nvSpPr>
          <p:cNvPr id="4" name="Espace réservé du pied de page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pPr rtl="0"/>
            <a:endParaRPr lang="fr-FR" dirty="0"/>
          </a:p>
        </p:txBody>
      </p:sp>
      <p:sp>
        <p:nvSpPr>
          <p:cNvPr id="5" name="Espace réservé du numéro de diapositive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pPr rtl="0"/>
            <a:fld id="{B2977E94-A6AB-4E02-8E43-E89F9CF4757F}" type="slidenum">
              <a:rPr lang="fr-FR" smtClean="0"/>
              <a:t>‹N°›</a:t>
            </a:fld>
            <a:endParaRPr lang="fr-FR" dirty="0"/>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pPr rtl="0"/>
            <a:endParaRPr lang="fr-FR" noProof="0" dirty="0"/>
          </a:p>
        </p:txBody>
      </p:sp>
      <p:sp>
        <p:nvSpPr>
          <p:cNvPr id="3" name="Espace réservé de la date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pPr rtl="0"/>
            <a:fld id="{91101F89-C3C8-411F-AC4E-FE0C6D481D1D}" type="datetime1">
              <a:rPr lang="fr-FR" noProof="0" smtClean="0"/>
              <a:t>29/05/2018</a:t>
            </a:fld>
            <a:endParaRPr lang="fr-FR" noProof="0" dirty="0"/>
          </a:p>
        </p:txBody>
      </p:sp>
      <p:sp>
        <p:nvSpPr>
          <p:cNvPr id="4" name="Espace réservé d’image de diapositive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notes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pPr rtl="0"/>
            <a:endParaRPr lang="fr-FR" noProof="0" dirty="0"/>
          </a:p>
        </p:txBody>
      </p:sp>
      <p:sp>
        <p:nvSpPr>
          <p:cNvPr id="7" name="Espace réservé du numéro de diapositive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pPr rtl="0"/>
            <a:fld id="{DED491D0-8E1B-49C7-849B-A28568D94497}" type="slidenum">
              <a:rPr lang="fr-FR" noProof="0" smtClean="0"/>
              <a:t>‹N°›</a:t>
            </a:fld>
            <a:endParaRPr lang="fr-FR" noProof="0"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ytimes.com/2011/04/19/health/19mind.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wacom.com/en/products/apps-services/bamboo-paper"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quickdraw.withgoogle.com/" TargetMode="External"/><Relationship Id="rId5" Type="http://schemas.openxmlformats.org/officeDocument/2006/relationships/hyperlink" Target="https://www.fiftythree.com/paper" TargetMode="External"/><Relationship Id="rId4" Type="http://schemas.openxmlformats.org/officeDocument/2006/relationships/hyperlink" Target="https://gsuite.google.com/products/jamboard/?utm_source=google&amp;utm_medium=cpc&amp;utm_campaign=na-CA-all-en-dr-bkws-all-all-trial-b-dr-1003894&amp;utm_content=text-ad-none-any-DEV_c-CRE_246623574907-ADGP_Hybrid%20|%20AW%20SEM%20|%20BKWS%20~%20BMM%20//%20Jamboard%20%5b3:1%5d%20Google%20Jamboard-KWID_43700024374895321-kwd-329327703739&amp;utm_term=KW_%2Bjamboard-ST_%2BJamboard&amp;gclid=EAIaIQobChMIx_7TmJe-2gIVDb7ACh34awBpEAAYASAAEgIspfD_BwE&amp;gclsrc=aw.ds&amp;dclid=CMWCsJ6XvtoCFRCPYgod6EYAGw"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ffairesuniversitaires.ca/articles-de-fond/article/pour-la-defense-du-gribouillage/#_ga=2.36136224.1226670107.1507746991-939677928.1499889774"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DED491D0-8E1B-49C7-849B-A28568D94497}" type="slidenum">
              <a:rPr lang="fr-FR" smtClean="0"/>
              <a:t>1</a:t>
            </a:fld>
            <a:endParaRPr lang="fr-FR" dirty="0"/>
          </a:p>
        </p:txBody>
      </p:sp>
    </p:spTree>
    <p:extLst>
      <p:ext uri="{BB962C8B-B14F-4D97-AF65-F5344CB8AC3E}">
        <p14:creationId xmlns:p14="http://schemas.microsoft.com/office/powerpoint/2010/main" val="1697608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1" u="sng" dirty="0">
                <a:hlinkClick r:id="rId3"/>
              </a:rPr>
              <a:t>https://www.nytimes.com/2011/04/19/health/19mind.html</a:t>
            </a:r>
            <a:endParaRPr lang="fr-CA" b="1" dirty="0"/>
          </a:p>
          <a:p>
            <a:r>
              <a:rPr lang="fr-CA" dirty="0"/>
              <a:t>Selon un article du NY Times, ce n’est pas tant</a:t>
            </a:r>
            <a:r>
              <a:rPr lang="fr-CA" baseline="0" dirty="0"/>
              <a:t> le gras ou la grosseur qui aide à la mémorisation: c’est la police de caractère.</a:t>
            </a:r>
            <a:endParaRPr lang="fr-CA" dirty="0"/>
          </a:p>
        </p:txBody>
      </p:sp>
      <p:sp>
        <p:nvSpPr>
          <p:cNvPr id="4" name="Espace réservé du numéro de diapositive 3"/>
          <p:cNvSpPr>
            <a:spLocks noGrp="1"/>
          </p:cNvSpPr>
          <p:nvPr>
            <p:ph type="sldNum" sz="quarter" idx="10"/>
          </p:nvPr>
        </p:nvSpPr>
        <p:spPr/>
        <p:txBody>
          <a:bodyPr/>
          <a:lstStyle/>
          <a:p>
            <a:pPr rtl="0"/>
            <a:fld id="{DED491D0-8E1B-49C7-849B-A28568D94497}" type="slidenum">
              <a:rPr lang="fr-FR" noProof="0" smtClean="0"/>
              <a:t>10</a:t>
            </a:fld>
            <a:endParaRPr lang="fr-FR" noProof="0" dirty="0"/>
          </a:p>
        </p:txBody>
      </p:sp>
    </p:spTree>
    <p:extLst>
      <p:ext uri="{BB962C8B-B14F-4D97-AF65-F5344CB8AC3E}">
        <p14:creationId xmlns:p14="http://schemas.microsoft.com/office/powerpoint/2010/main" val="1001664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rtl="0"/>
            <a:fld id="{DED491D0-8E1B-49C7-849B-A28568D94497}" type="slidenum">
              <a:rPr lang="fr-FR" noProof="0" smtClean="0"/>
              <a:t>11</a:t>
            </a:fld>
            <a:endParaRPr lang="fr-FR" noProof="0" dirty="0"/>
          </a:p>
        </p:txBody>
      </p:sp>
    </p:spTree>
    <p:extLst>
      <p:ext uri="{BB962C8B-B14F-4D97-AF65-F5344CB8AC3E}">
        <p14:creationId xmlns:p14="http://schemas.microsoft.com/office/powerpoint/2010/main" val="2245144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a:solidFill>
                  <a:schemeClr val="tx1"/>
                </a:solidFill>
                <a:effectLst/>
                <a:latin typeface="+mn-lt"/>
                <a:ea typeface="+mn-ea"/>
                <a:cs typeface="+mn-cs"/>
              </a:rPr>
              <a:t>Cartes heuristiques</a:t>
            </a:r>
          </a:p>
          <a:p>
            <a:r>
              <a:rPr lang="fr-CA" sz="1200" b="1" kern="1200" dirty="0">
                <a:solidFill>
                  <a:schemeClr val="tx1"/>
                </a:solidFill>
                <a:effectLst/>
                <a:latin typeface="+mn-lt"/>
                <a:ea typeface="+mn-ea"/>
                <a:cs typeface="+mn-cs"/>
              </a:rPr>
              <a:t>	Vers des mots</a:t>
            </a:r>
          </a:p>
          <a:p>
            <a:r>
              <a:rPr lang="fr-CA" sz="1200" b="1" kern="1200" dirty="0">
                <a:solidFill>
                  <a:schemeClr val="tx1"/>
                </a:solidFill>
                <a:effectLst/>
                <a:latin typeface="+mn-lt"/>
                <a:ea typeface="+mn-ea"/>
                <a:cs typeface="+mn-cs"/>
              </a:rPr>
              <a:t>	Vers des images</a:t>
            </a:r>
          </a:p>
          <a:p>
            <a:r>
              <a:rPr lang="fr-CA" sz="1200" b="1" kern="1200" dirty="0">
                <a:solidFill>
                  <a:schemeClr val="tx1"/>
                </a:solidFill>
                <a:effectLst/>
                <a:latin typeface="+mn-lt"/>
                <a:ea typeface="+mn-ea"/>
                <a:cs typeface="+mn-cs"/>
              </a:rPr>
              <a:t>		Images qui visent: </a:t>
            </a:r>
            <a:r>
              <a:rPr lang="fr-CA" sz="1200" b="1" i="1" kern="1200" dirty="0">
                <a:solidFill>
                  <a:schemeClr val="tx1"/>
                </a:solidFill>
                <a:effectLst/>
                <a:latin typeface="+mn-lt"/>
                <a:ea typeface="+mn-ea"/>
                <a:cs typeface="+mn-cs"/>
              </a:rPr>
              <a:t>Simplicité, Résumé, Synthèse</a:t>
            </a:r>
          </a:p>
          <a:p>
            <a:r>
              <a:rPr lang="fr-CA" sz="1200" b="1" kern="1200" dirty="0">
                <a:solidFill>
                  <a:schemeClr val="tx1"/>
                </a:solidFill>
                <a:effectLst/>
                <a:latin typeface="+mn-lt"/>
                <a:ea typeface="+mn-ea"/>
                <a:cs typeface="+mn-cs"/>
              </a:rPr>
              <a:t>Prise de notes</a:t>
            </a:r>
          </a:p>
          <a:p>
            <a:r>
              <a:rPr lang="fr-CA" sz="1200" b="1" kern="1200" dirty="0">
                <a:solidFill>
                  <a:schemeClr val="tx1"/>
                </a:solidFill>
                <a:effectLst/>
                <a:latin typeface="+mn-lt"/>
                <a:ea typeface="+mn-ea"/>
                <a:cs typeface="+mn-cs"/>
              </a:rPr>
              <a:t>	Pour retravailler le matériel</a:t>
            </a:r>
          </a:p>
          <a:p>
            <a:r>
              <a:rPr lang="fr-CA" sz="1200" b="1" kern="1200" dirty="0">
                <a:solidFill>
                  <a:schemeClr val="tx1"/>
                </a:solidFill>
                <a:effectLst/>
                <a:latin typeface="+mn-lt"/>
                <a:ea typeface="+mn-ea"/>
                <a:cs typeface="+mn-cs"/>
              </a:rPr>
              <a:t>Carte mentale</a:t>
            </a:r>
          </a:p>
          <a:p>
            <a:r>
              <a:rPr lang="fr-CA" sz="1200" b="1" kern="1200" dirty="0">
                <a:solidFill>
                  <a:schemeClr val="tx1"/>
                </a:solidFill>
                <a:effectLst/>
                <a:latin typeface="+mn-lt"/>
                <a:ea typeface="+mn-ea"/>
                <a:cs typeface="+mn-cs"/>
              </a:rPr>
              <a:t>	Pour organiser, hiérarchiser</a:t>
            </a:r>
          </a:p>
          <a:p>
            <a:r>
              <a:rPr lang="fr-CA" sz="1200" b="1" kern="1200" dirty="0">
                <a:solidFill>
                  <a:schemeClr val="tx1"/>
                </a:solidFill>
                <a:effectLst/>
                <a:latin typeface="+mn-lt"/>
                <a:ea typeface="+mn-ea"/>
                <a:cs typeface="+mn-cs"/>
              </a:rPr>
              <a:t>Images / Symboles</a:t>
            </a:r>
          </a:p>
          <a:p>
            <a:r>
              <a:rPr lang="fr-CA" sz="1200" b="1" kern="1200" dirty="0">
                <a:solidFill>
                  <a:schemeClr val="tx1"/>
                </a:solidFill>
                <a:effectLst/>
                <a:latin typeface="+mn-lt"/>
                <a:ea typeface="+mn-ea"/>
                <a:cs typeface="+mn-cs"/>
              </a:rPr>
              <a:t>	Compréhension des liens</a:t>
            </a:r>
            <a:r>
              <a:rPr lang="fr-CA" sz="1200" b="1" kern="1200" baseline="0" dirty="0">
                <a:solidFill>
                  <a:schemeClr val="tx1"/>
                </a:solidFill>
                <a:effectLst/>
                <a:latin typeface="+mn-lt"/>
                <a:ea typeface="+mn-ea"/>
                <a:cs typeface="+mn-cs"/>
              </a:rPr>
              <a:t> / </a:t>
            </a:r>
            <a:r>
              <a:rPr lang="fr-CA" sz="1200" b="1" kern="1200" dirty="0">
                <a:solidFill>
                  <a:schemeClr val="tx1"/>
                </a:solidFill>
                <a:effectLst/>
                <a:latin typeface="+mn-lt"/>
                <a:ea typeface="+mn-ea"/>
                <a:cs typeface="+mn-cs"/>
              </a:rPr>
              <a:t>Causes et effets</a:t>
            </a:r>
          </a:p>
          <a:p>
            <a:r>
              <a:rPr lang="fr-CA" sz="1200" b="1" kern="1200" dirty="0">
                <a:solidFill>
                  <a:schemeClr val="tx1"/>
                </a:solidFill>
                <a:effectLst/>
                <a:latin typeface="+mn-lt"/>
                <a:ea typeface="+mn-ea"/>
                <a:cs typeface="+mn-cs"/>
              </a:rPr>
              <a:t>Bon pour la mémoire</a:t>
            </a:r>
          </a:p>
          <a:p>
            <a:r>
              <a:rPr lang="fr-CA" sz="1200" b="1" kern="1200" dirty="0">
                <a:solidFill>
                  <a:schemeClr val="tx1"/>
                </a:solidFill>
                <a:effectLst/>
                <a:latin typeface="+mn-lt"/>
                <a:ea typeface="+mn-ea"/>
                <a:cs typeface="+mn-cs"/>
              </a:rPr>
              <a:t>Réseau de concepts et images</a:t>
            </a:r>
          </a:p>
          <a:p>
            <a:r>
              <a:rPr lang="fr-CA" sz="1200" b="1" kern="1200" dirty="0">
                <a:solidFill>
                  <a:schemeClr val="tx1"/>
                </a:solidFill>
                <a:effectLst/>
                <a:latin typeface="+mn-lt"/>
                <a:ea typeface="+mn-ea"/>
                <a:cs typeface="+mn-cs"/>
              </a:rPr>
              <a:t>	Pour soi</a:t>
            </a:r>
          </a:p>
          <a:p>
            <a:r>
              <a:rPr lang="fr-CA" sz="1200" b="1" kern="1200" dirty="0">
                <a:solidFill>
                  <a:schemeClr val="tx1"/>
                </a:solidFill>
                <a:effectLst/>
                <a:latin typeface="+mn-lt"/>
                <a:ea typeface="+mn-ea"/>
                <a:cs typeface="+mn-cs"/>
              </a:rPr>
              <a:t>	Pour soi vers autres</a:t>
            </a:r>
          </a:p>
          <a:p>
            <a:endParaRPr lang="fr-CA" dirty="0"/>
          </a:p>
        </p:txBody>
      </p:sp>
      <p:sp>
        <p:nvSpPr>
          <p:cNvPr id="4" name="Espace réservé du numéro de diapositive 3"/>
          <p:cNvSpPr>
            <a:spLocks noGrp="1"/>
          </p:cNvSpPr>
          <p:nvPr>
            <p:ph type="sldNum" sz="quarter" idx="10"/>
          </p:nvPr>
        </p:nvSpPr>
        <p:spPr/>
        <p:txBody>
          <a:bodyPr/>
          <a:lstStyle/>
          <a:p>
            <a:pPr rtl="0"/>
            <a:fld id="{DED491D0-8E1B-49C7-849B-A28568D94497}" type="slidenum">
              <a:rPr lang="fr-FR" noProof="0" smtClean="0"/>
              <a:t>12</a:t>
            </a:fld>
            <a:endParaRPr lang="fr-FR" noProof="0" dirty="0"/>
          </a:p>
        </p:txBody>
      </p:sp>
    </p:spTree>
    <p:extLst>
      <p:ext uri="{BB962C8B-B14F-4D97-AF65-F5344CB8AC3E}">
        <p14:creationId xmlns:p14="http://schemas.microsoft.com/office/powerpoint/2010/main" val="3926061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rtl="0"/>
            <a:fld id="{DED491D0-8E1B-49C7-849B-A28568D94497}" type="slidenum">
              <a:rPr lang="fr-FR" noProof="0" smtClean="0"/>
              <a:t>13</a:t>
            </a:fld>
            <a:endParaRPr lang="fr-FR" noProof="0" dirty="0"/>
          </a:p>
        </p:txBody>
      </p:sp>
    </p:spTree>
    <p:extLst>
      <p:ext uri="{BB962C8B-B14F-4D97-AF65-F5344CB8AC3E}">
        <p14:creationId xmlns:p14="http://schemas.microsoft.com/office/powerpoint/2010/main" val="2356054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rtl="0"/>
            <a:fld id="{DED491D0-8E1B-49C7-849B-A28568D94497}" type="slidenum">
              <a:rPr lang="fr-FR" noProof="0" smtClean="0"/>
              <a:t>14</a:t>
            </a:fld>
            <a:endParaRPr lang="fr-FR" noProof="0" dirty="0"/>
          </a:p>
        </p:txBody>
      </p:sp>
    </p:spTree>
    <p:extLst>
      <p:ext uri="{BB962C8B-B14F-4D97-AF65-F5344CB8AC3E}">
        <p14:creationId xmlns:p14="http://schemas.microsoft.com/office/powerpoint/2010/main" val="2539595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pPr rtl="0"/>
            <a:fld id="{DED491D0-8E1B-49C7-849B-A28568D94497}" type="slidenum">
              <a:rPr lang="fr-FR" noProof="0" smtClean="0"/>
              <a:t>15</a:t>
            </a:fld>
            <a:endParaRPr lang="fr-FR" noProof="0" dirty="0"/>
          </a:p>
        </p:txBody>
      </p:sp>
    </p:spTree>
    <p:extLst>
      <p:ext uri="{BB962C8B-B14F-4D97-AF65-F5344CB8AC3E}">
        <p14:creationId xmlns:p14="http://schemas.microsoft.com/office/powerpoint/2010/main" val="3501929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kern="1200" dirty="0">
                <a:solidFill>
                  <a:schemeClr val="tx1"/>
                </a:solidFill>
                <a:effectLst/>
                <a:latin typeface="+mn-lt"/>
                <a:ea typeface="+mn-ea"/>
                <a:cs typeface="+mn-cs"/>
              </a:rPr>
              <a:t>Par la suite, ils ont montré différentes applications utiles lorsqu’on souhaite expérimenter le </a:t>
            </a:r>
            <a:r>
              <a:rPr lang="fr-CA" sz="1200" i="1" kern="1200" dirty="0" err="1">
                <a:solidFill>
                  <a:schemeClr val="tx1"/>
                </a:solidFill>
                <a:effectLst/>
                <a:latin typeface="+mn-lt"/>
                <a:ea typeface="+mn-ea"/>
                <a:cs typeface="+mn-cs"/>
              </a:rPr>
              <a:t>sketchnoting</a:t>
            </a:r>
            <a:r>
              <a:rPr lang="fr-CA" sz="1200" i="1" kern="1200" dirty="0">
                <a:solidFill>
                  <a:schemeClr val="tx1"/>
                </a:solidFill>
                <a:effectLst/>
                <a:latin typeface="+mn-lt"/>
                <a:ea typeface="+mn-ea"/>
                <a:cs typeface="+mn-cs"/>
              </a:rPr>
              <a:t>,</a:t>
            </a:r>
            <a:r>
              <a:rPr lang="fr-CA" sz="1200" kern="1200" dirty="0">
                <a:solidFill>
                  <a:schemeClr val="tx1"/>
                </a:solidFill>
                <a:effectLst/>
                <a:latin typeface="+mn-lt"/>
                <a:ea typeface="+mn-ea"/>
                <a:cs typeface="+mn-cs"/>
              </a:rPr>
              <a:t> dont </a:t>
            </a:r>
            <a:r>
              <a:rPr lang="fr-CA" sz="1200" kern="1200" dirty="0" err="1">
                <a:solidFill>
                  <a:schemeClr val="tx1"/>
                </a:solidFill>
                <a:effectLst/>
                <a:latin typeface="+mn-lt"/>
                <a:ea typeface="+mn-ea"/>
                <a:cs typeface="+mn-cs"/>
                <a:hlinkClick r:id="rId3"/>
              </a:rPr>
              <a:t>Bamboo</a:t>
            </a:r>
            <a:r>
              <a:rPr lang="fr-CA" sz="1200" kern="1200" dirty="0">
                <a:solidFill>
                  <a:schemeClr val="tx1"/>
                </a:solidFill>
                <a:effectLst/>
                <a:latin typeface="+mn-lt"/>
                <a:ea typeface="+mn-ea"/>
                <a:cs typeface="+mn-cs"/>
                <a:hlinkClick r:id="rId3"/>
              </a:rPr>
              <a:t> </a:t>
            </a:r>
            <a:r>
              <a:rPr lang="fr-CA" sz="1200" kern="1200" dirty="0" err="1">
                <a:solidFill>
                  <a:schemeClr val="tx1"/>
                </a:solidFill>
                <a:effectLst/>
                <a:latin typeface="+mn-lt"/>
                <a:ea typeface="+mn-ea"/>
                <a:cs typeface="+mn-cs"/>
                <a:hlinkClick r:id="rId3"/>
              </a:rPr>
              <a:t>paper</a:t>
            </a:r>
            <a:r>
              <a:rPr lang="fr-CA" sz="1200" kern="1200" dirty="0">
                <a:solidFill>
                  <a:schemeClr val="tx1"/>
                </a:solidFill>
                <a:effectLst/>
                <a:latin typeface="+mn-lt"/>
                <a:ea typeface="+mn-ea"/>
                <a:cs typeface="+mn-cs"/>
              </a:rPr>
              <a:t> et </a:t>
            </a:r>
            <a:r>
              <a:rPr lang="fr-CA" sz="1200" kern="1200" dirty="0" err="1">
                <a:solidFill>
                  <a:schemeClr val="tx1"/>
                </a:solidFill>
                <a:effectLst/>
                <a:latin typeface="+mn-lt"/>
                <a:ea typeface="+mn-ea"/>
                <a:cs typeface="+mn-cs"/>
                <a:hlinkClick r:id="rId4"/>
              </a:rPr>
              <a:t>Jamboard</a:t>
            </a:r>
            <a:r>
              <a:rPr lang="fr-CA" sz="1200" u="sng" kern="1200" dirty="0">
                <a:solidFill>
                  <a:schemeClr val="tx1"/>
                </a:solidFill>
                <a:effectLst/>
                <a:latin typeface="+mn-lt"/>
                <a:ea typeface="+mn-ea"/>
                <a:cs typeface="+mn-cs"/>
              </a:rPr>
              <a:t>,</a:t>
            </a:r>
            <a:r>
              <a:rPr lang="fr-CA" sz="1200" kern="1200" dirty="0">
                <a:solidFill>
                  <a:schemeClr val="tx1"/>
                </a:solidFill>
                <a:effectLst/>
                <a:latin typeface="+mn-lt"/>
                <a:ea typeface="+mn-ea"/>
                <a:cs typeface="+mn-cs"/>
              </a:rPr>
              <a:t> toutes deux disponibles sur IOS et Android ainsi que </a:t>
            </a:r>
            <a:r>
              <a:rPr lang="fr-CA" sz="1200" kern="1200" dirty="0">
                <a:solidFill>
                  <a:schemeClr val="tx1"/>
                </a:solidFill>
                <a:effectLst/>
                <a:latin typeface="+mn-lt"/>
                <a:ea typeface="+mn-ea"/>
                <a:cs typeface="+mn-cs"/>
                <a:hlinkClick r:id="rId5"/>
              </a:rPr>
              <a:t>Paper</a:t>
            </a:r>
            <a:r>
              <a:rPr lang="fr-CA" sz="1200" u="sng" kern="1200" dirty="0">
                <a:solidFill>
                  <a:schemeClr val="tx1"/>
                </a:solidFill>
                <a:effectLst/>
                <a:latin typeface="+mn-lt"/>
                <a:ea typeface="+mn-ea"/>
                <a:cs typeface="+mn-cs"/>
              </a:rPr>
              <a:t>,</a:t>
            </a:r>
            <a:r>
              <a:rPr lang="fr-CA" sz="1200" kern="1200" dirty="0">
                <a:solidFill>
                  <a:schemeClr val="tx1"/>
                </a:solidFill>
                <a:effectLst/>
                <a:latin typeface="+mn-lt"/>
                <a:ea typeface="+mn-ea"/>
                <a:cs typeface="+mn-cs"/>
              </a:rPr>
              <a:t> uniquement disponible sur IOS. Ils ont également fourni aux congressistes quelques trucs pour améliorer leurs dessins ainsi que des ressources leur permettant de gagner de l’aisance, notamment l’outil </a:t>
            </a:r>
            <a:r>
              <a:rPr lang="fr-CA" sz="1200" kern="1200" dirty="0">
                <a:solidFill>
                  <a:schemeClr val="tx1"/>
                </a:solidFill>
                <a:effectLst/>
                <a:latin typeface="+mn-lt"/>
                <a:ea typeface="+mn-ea"/>
                <a:cs typeface="+mn-cs"/>
                <a:hlinkClick r:id="rId6"/>
              </a:rPr>
              <a:t>Quick, </a:t>
            </a:r>
            <a:r>
              <a:rPr lang="fr-CA" sz="1200" kern="1200" dirty="0" err="1">
                <a:solidFill>
                  <a:schemeClr val="tx1"/>
                </a:solidFill>
                <a:effectLst/>
                <a:latin typeface="+mn-lt"/>
                <a:ea typeface="+mn-ea"/>
                <a:cs typeface="+mn-cs"/>
                <a:hlinkClick r:id="rId6"/>
              </a:rPr>
              <a:t>draw</a:t>
            </a:r>
            <a:r>
              <a:rPr lang="fr-CA" sz="1200" kern="1200" dirty="0">
                <a:solidFill>
                  <a:schemeClr val="tx1"/>
                </a:solidFill>
                <a:effectLst/>
                <a:latin typeface="+mn-lt"/>
                <a:ea typeface="+mn-ea"/>
                <a:cs typeface="+mn-cs"/>
              </a:rPr>
              <a:t>!</a:t>
            </a:r>
            <a:endParaRPr lang="fr-CA" dirty="0"/>
          </a:p>
        </p:txBody>
      </p:sp>
      <p:sp>
        <p:nvSpPr>
          <p:cNvPr id="4" name="Espace réservé du numéro de diapositive 3"/>
          <p:cNvSpPr>
            <a:spLocks noGrp="1"/>
          </p:cNvSpPr>
          <p:nvPr>
            <p:ph type="sldNum" sz="quarter" idx="10"/>
          </p:nvPr>
        </p:nvSpPr>
        <p:spPr/>
        <p:txBody>
          <a:bodyPr/>
          <a:lstStyle/>
          <a:p>
            <a:pPr rtl="0"/>
            <a:fld id="{DED491D0-8E1B-49C7-849B-A28568D94497}" type="slidenum">
              <a:rPr lang="fr-FR" noProof="0" smtClean="0"/>
              <a:t>16</a:t>
            </a:fld>
            <a:endParaRPr lang="fr-FR" noProof="0" dirty="0"/>
          </a:p>
        </p:txBody>
      </p:sp>
    </p:spTree>
    <p:extLst>
      <p:ext uri="{BB962C8B-B14F-4D97-AF65-F5344CB8AC3E}">
        <p14:creationId xmlns:p14="http://schemas.microsoft.com/office/powerpoint/2010/main" val="4242636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rtl="0"/>
            <a:fld id="{DED491D0-8E1B-49C7-849B-A28568D94497}" type="slidenum">
              <a:rPr lang="fr-FR" noProof="0" smtClean="0"/>
              <a:t>17</a:t>
            </a:fld>
            <a:endParaRPr lang="fr-FR" noProof="0" dirty="0"/>
          </a:p>
        </p:txBody>
      </p:sp>
    </p:spTree>
    <p:extLst>
      <p:ext uri="{BB962C8B-B14F-4D97-AF65-F5344CB8AC3E}">
        <p14:creationId xmlns:p14="http://schemas.microsoft.com/office/powerpoint/2010/main" val="4193910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pPr rtl="0"/>
            <a:fld id="{DED491D0-8E1B-49C7-849B-A28568D94497}" type="slidenum">
              <a:rPr lang="fr-FR" noProof="0" smtClean="0"/>
              <a:t>18</a:t>
            </a:fld>
            <a:endParaRPr lang="fr-FR" noProof="0" dirty="0"/>
          </a:p>
        </p:txBody>
      </p:sp>
    </p:spTree>
    <p:extLst>
      <p:ext uri="{BB962C8B-B14F-4D97-AF65-F5344CB8AC3E}">
        <p14:creationId xmlns:p14="http://schemas.microsoft.com/office/powerpoint/2010/main" val="4104280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https://ecolebranchee.com/wp-content/uploads/2018/04/sketchnoting.png</a:t>
            </a:r>
          </a:p>
        </p:txBody>
      </p:sp>
      <p:sp>
        <p:nvSpPr>
          <p:cNvPr id="4" name="Espace réservé du numéro de diapositive 3"/>
          <p:cNvSpPr>
            <a:spLocks noGrp="1"/>
          </p:cNvSpPr>
          <p:nvPr>
            <p:ph type="sldNum" sz="quarter" idx="10"/>
          </p:nvPr>
        </p:nvSpPr>
        <p:spPr/>
        <p:txBody>
          <a:bodyPr/>
          <a:lstStyle/>
          <a:p>
            <a:pPr rtl="0"/>
            <a:fld id="{DED491D0-8E1B-49C7-849B-A28568D94497}" type="slidenum">
              <a:rPr lang="fr-FR" noProof="0" smtClean="0"/>
              <a:t>19</a:t>
            </a:fld>
            <a:endParaRPr lang="fr-FR" noProof="0" dirty="0"/>
          </a:p>
        </p:txBody>
      </p:sp>
    </p:spTree>
    <p:extLst>
      <p:ext uri="{BB962C8B-B14F-4D97-AF65-F5344CB8AC3E}">
        <p14:creationId xmlns:p14="http://schemas.microsoft.com/office/powerpoint/2010/main" val="2218333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Les études sur le gribouillage sont hélas peu nombreuses. Publiée en 2009 dans la revue </a:t>
            </a:r>
            <a:r>
              <a:rPr lang="fr-CA" sz="1200" kern="1200" dirty="0" err="1">
                <a:solidFill>
                  <a:schemeClr val="tx1"/>
                </a:solidFill>
                <a:effectLst/>
                <a:latin typeface="+mn-lt"/>
                <a:ea typeface="+mn-ea"/>
                <a:cs typeface="+mn-cs"/>
              </a:rPr>
              <a:t>Applied</a:t>
            </a:r>
            <a:r>
              <a:rPr lang="fr-CA" sz="1200" kern="1200" dirty="0">
                <a:solidFill>
                  <a:schemeClr val="tx1"/>
                </a:solidFill>
                <a:effectLst/>
                <a:latin typeface="+mn-lt"/>
                <a:ea typeface="+mn-ea"/>
                <a:cs typeface="+mn-cs"/>
              </a:rPr>
              <a:t> Cognitive Psychology, celle qui constitue peut-être l’étude phare sur la question a montré que le gribouillage peut aider à la mémorisation. Dans le cadre de l’étude menée par Jackie Andrade, professeure de psychologie à l’Université de Plymouth, au Royaume-Uni, deux groupes ont écouté une conversation téléphonique monotone. Le premier devait se contenter d’écouter passivement, tandis que le second devait le faire tout en gribouillant des formes sur une page. Au bout du compte, les gribouilleurs ont retenu 29 pour cent plus d’information tirée de la conversation que les membres de l’autre groupe. (</a:t>
            </a:r>
            <a:r>
              <a:rPr lang="fr-CA" sz="1200" u="sng" kern="1200" dirty="0">
                <a:solidFill>
                  <a:schemeClr val="tx1"/>
                </a:solidFill>
                <a:effectLst/>
                <a:latin typeface="+mn-lt"/>
                <a:ea typeface="+mn-ea"/>
                <a:cs typeface="+mn-cs"/>
                <a:hlinkClick r:id="rId3"/>
              </a:rPr>
              <a:t>https://www.affairesuniversitaires.ca/articles-de-fond/article/pour-la-defense-du-gribouillage/#_ga=2.36136224.1226670107.1507746991-939677928.1499889774</a:t>
            </a:r>
            <a:r>
              <a:rPr lang="fr-CA" sz="1200" kern="1200" dirty="0">
                <a:solidFill>
                  <a:schemeClr val="tx1"/>
                </a:solidFill>
                <a:effectLst/>
                <a:latin typeface="+mn-lt"/>
                <a:ea typeface="+mn-ea"/>
                <a:cs typeface="+mn-cs"/>
              </a:rPr>
              <a:t>)</a:t>
            </a:r>
          </a:p>
          <a:p>
            <a:endParaRPr lang="fr-FR" dirty="0"/>
          </a:p>
        </p:txBody>
      </p:sp>
      <p:sp>
        <p:nvSpPr>
          <p:cNvPr id="4" name="Espace réservé du numéro de diapositive 3"/>
          <p:cNvSpPr>
            <a:spLocks noGrp="1"/>
          </p:cNvSpPr>
          <p:nvPr>
            <p:ph type="sldNum" sz="quarter" idx="10"/>
          </p:nvPr>
        </p:nvSpPr>
        <p:spPr/>
        <p:txBody>
          <a:bodyPr/>
          <a:lstStyle/>
          <a:p>
            <a:pPr rtl="0"/>
            <a:fld id="{DED491D0-8E1B-49C7-849B-A28568D94497}" type="slidenum">
              <a:rPr lang="fr-FR" smtClean="0"/>
              <a:t>2</a:t>
            </a:fld>
            <a:endParaRPr lang="fr-FR" dirty="0"/>
          </a:p>
        </p:txBody>
      </p:sp>
    </p:spTree>
    <p:extLst>
      <p:ext uri="{BB962C8B-B14F-4D97-AF65-F5344CB8AC3E}">
        <p14:creationId xmlns:p14="http://schemas.microsoft.com/office/powerpoint/2010/main" val="513250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http://www.heuristiquement.com/2016/02/pedagogie-positive-nouvel-ouvrage.html</a:t>
            </a:r>
          </a:p>
        </p:txBody>
      </p:sp>
      <p:sp>
        <p:nvSpPr>
          <p:cNvPr id="4" name="Espace réservé du numéro de diapositive 3"/>
          <p:cNvSpPr>
            <a:spLocks noGrp="1"/>
          </p:cNvSpPr>
          <p:nvPr>
            <p:ph type="sldNum" sz="quarter" idx="10"/>
          </p:nvPr>
        </p:nvSpPr>
        <p:spPr/>
        <p:txBody>
          <a:bodyPr/>
          <a:lstStyle/>
          <a:p>
            <a:pPr rtl="0"/>
            <a:fld id="{DED491D0-8E1B-49C7-849B-A28568D94497}" type="slidenum">
              <a:rPr lang="fr-FR" noProof="0" smtClean="0"/>
              <a:t>20</a:t>
            </a:fld>
            <a:endParaRPr lang="fr-FR" noProof="0" dirty="0"/>
          </a:p>
        </p:txBody>
      </p:sp>
    </p:spTree>
    <p:extLst>
      <p:ext uri="{BB962C8B-B14F-4D97-AF65-F5344CB8AC3E}">
        <p14:creationId xmlns:p14="http://schemas.microsoft.com/office/powerpoint/2010/main" val="2822407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http://www.blog.hensei.fr/wp-content/uploads/2015/03/Sketchnote_Inno.png</a:t>
            </a:r>
          </a:p>
        </p:txBody>
      </p:sp>
      <p:sp>
        <p:nvSpPr>
          <p:cNvPr id="4" name="Espace réservé du numéro de diapositive 3"/>
          <p:cNvSpPr>
            <a:spLocks noGrp="1"/>
          </p:cNvSpPr>
          <p:nvPr>
            <p:ph type="sldNum" sz="quarter" idx="10"/>
          </p:nvPr>
        </p:nvSpPr>
        <p:spPr/>
        <p:txBody>
          <a:bodyPr/>
          <a:lstStyle/>
          <a:p>
            <a:pPr rtl="0"/>
            <a:fld id="{DED491D0-8E1B-49C7-849B-A28568D94497}" type="slidenum">
              <a:rPr lang="fr-FR" noProof="0" smtClean="0"/>
              <a:t>21</a:t>
            </a:fld>
            <a:endParaRPr lang="fr-FR" noProof="0" dirty="0"/>
          </a:p>
        </p:txBody>
      </p:sp>
    </p:spTree>
    <p:extLst>
      <p:ext uri="{BB962C8B-B14F-4D97-AF65-F5344CB8AC3E}">
        <p14:creationId xmlns:p14="http://schemas.microsoft.com/office/powerpoint/2010/main" val="4066330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https://www.teachthought.com/wp-content/uploads/2013/05/graphic-notes-8.jpg</a:t>
            </a:r>
          </a:p>
        </p:txBody>
      </p:sp>
      <p:sp>
        <p:nvSpPr>
          <p:cNvPr id="4" name="Espace réservé du numéro de diapositive 3"/>
          <p:cNvSpPr>
            <a:spLocks noGrp="1"/>
          </p:cNvSpPr>
          <p:nvPr>
            <p:ph type="sldNum" sz="quarter" idx="10"/>
          </p:nvPr>
        </p:nvSpPr>
        <p:spPr/>
        <p:txBody>
          <a:bodyPr/>
          <a:lstStyle/>
          <a:p>
            <a:pPr rtl="0"/>
            <a:fld id="{DED491D0-8E1B-49C7-849B-A28568D94497}" type="slidenum">
              <a:rPr lang="fr-FR" noProof="0" smtClean="0"/>
              <a:t>22</a:t>
            </a:fld>
            <a:endParaRPr lang="fr-FR" noProof="0" dirty="0"/>
          </a:p>
        </p:txBody>
      </p:sp>
    </p:spTree>
    <p:extLst>
      <p:ext uri="{BB962C8B-B14F-4D97-AF65-F5344CB8AC3E}">
        <p14:creationId xmlns:p14="http://schemas.microsoft.com/office/powerpoint/2010/main" val="115206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https://ecolebranchee.com/2018/04/17/67837/</a:t>
            </a:r>
          </a:p>
          <a:p>
            <a:endParaRPr lang="fr-CA" dirty="0"/>
          </a:p>
        </p:txBody>
      </p:sp>
      <p:sp>
        <p:nvSpPr>
          <p:cNvPr id="4" name="Espace réservé du numéro de diapositive 3"/>
          <p:cNvSpPr>
            <a:spLocks noGrp="1"/>
          </p:cNvSpPr>
          <p:nvPr>
            <p:ph type="sldNum" sz="quarter" idx="10"/>
          </p:nvPr>
        </p:nvSpPr>
        <p:spPr/>
        <p:txBody>
          <a:bodyPr/>
          <a:lstStyle/>
          <a:p>
            <a:pPr rtl="0"/>
            <a:fld id="{DED491D0-8E1B-49C7-849B-A28568D94497}" type="slidenum">
              <a:rPr lang="fr-FR" noProof="0" smtClean="0"/>
              <a:t>23</a:t>
            </a:fld>
            <a:endParaRPr lang="fr-FR" noProof="0" dirty="0"/>
          </a:p>
        </p:txBody>
      </p:sp>
    </p:spTree>
    <p:extLst>
      <p:ext uri="{BB962C8B-B14F-4D97-AF65-F5344CB8AC3E}">
        <p14:creationId xmlns:p14="http://schemas.microsoft.com/office/powerpoint/2010/main" val="3055345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La pyramide de l’apprentissage</a:t>
            </a:r>
          </a:p>
          <a:p>
            <a:r>
              <a:rPr lang="fr-CA" dirty="0"/>
              <a:t>Source : National Training </a:t>
            </a:r>
            <a:r>
              <a:rPr lang="fr-CA" dirty="0" err="1"/>
              <a:t>Laboratories</a:t>
            </a:r>
            <a:r>
              <a:rPr lang="fr-CA" dirty="0"/>
              <a:t>, Bethel Maine</a:t>
            </a:r>
          </a:p>
          <a:p>
            <a:endParaRPr lang="fr-CA" dirty="0"/>
          </a:p>
          <a:p>
            <a:endParaRPr lang="fr-CA" dirty="0"/>
          </a:p>
          <a:p>
            <a:endParaRPr lang="fr-CA" dirty="0"/>
          </a:p>
        </p:txBody>
      </p:sp>
      <p:sp>
        <p:nvSpPr>
          <p:cNvPr id="4" name="Espace réservé du numéro de diapositive 3"/>
          <p:cNvSpPr>
            <a:spLocks noGrp="1"/>
          </p:cNvSpPr>
          <p:nvPr>
            <p:ph type="sldNum" sz="quarter" idx="10"/>
          </p:nvPr>
        </p:nvSpPr>
        <p:spPr/>
        <p:txBody>
          <a:bodyPr/>
          <a:lstStyle/>
          <a:p>
            <a:pPr rtl="0"/>
            <a:fld id="{DED491D0-8E1B-49C7-849B-A28568D94497}" type="slidenum">
              <a:rPr lang="fr-FR" noProof="0" smtClean="0"/>
              <a:t>3</a:t>
            </a:fld>
            <a:endParaRPr lang="fr-FR" noProof="0" dirty="0"/>
          </a:p>
        </p:txBody>
      </p:sp>
    </p:spTree>
    <p:extLst>
      <p:ext uri="{BB962C8B-B14F-4D97-AF65-F5344CB8AC3E}">
        <p14:creationId xmlns:p14="http://schemas.microsoft.com/office/powerpoint/2010/main" val="160594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Universalis</a:t>
            </a:r>
            <a:r>
              <a:rPr lang="fr-FR" dirty="0"/>
              <a:t>: </a:t>
            </a:r>
            <a:r>
              <a:rPr lang="fr-CA" sz="1200" b="0" i="0" kern="1200" dirty="0">
                <a:solidFill>
                  <a:schemeClr val="tx1"/>
                </a:solidFill>
                <a:effectLst/>
                <a:latin typeface="+mn-lt"/>
                <a:ea typeface="+mn-ea"/>
                <a:cs typeface="+mn-cs"/>
              </a:rPr>
              <a:t>Allan </a:t>
            </a:r>
            <a:r>
              <a:rPr lang="fr-CA" sz="1200" b="0" i="0" kern="1200" dirty="0" err="1">
                <a:solidFill>
                  <a:schemeClr val="tx1"/>
                </a:solidFill>
                <a:effectLst/>
                <a:latin typeface="+mn-lt"/>
                <a:ea typeface="+mn-ea"/>
                <a:cs typeface="+mn-cs"/>
              </a:rPr>
              <a:t>Paivio</a:t>
            </a:r>
            <a:r>
              <a:rPr lang="fr-CA" sz="1200" b="0" i="0" kern="1200" dirty="0">
                <a:solidFill>
                  <a:schemeClr val="tx1"/>
                </a:solidFill>
                <a:effectLst/>
                <a:latin typeface="+mn-lt"/>
                <a:ea typeface="+mn-ea"/>
                <a:cs typeface="+mn-cs"/>
              </a:rPr>
              <a:t> est un psychologue canadien qui s'est principalement illustré en redonnant une place à l'étude de l'imagerie mentale et à la compréhension de son rôle dans le fonctionnement cognitif humain.</a:t>
            </a:r>
          </a:p>
          <a:p>
            <a:endParaRPr lang="fr-CA" sz="1200" b="0" i="0" kern="1200" dirty="0">
              <a:solidFill>
                <a:schemeClr val="tx1"/>
              </a:solidFill>
              <a:effectLst/>
              <a:latin typeface="+mn-lt"/>
              <a:ea typeface="+mn-ea"/>
              <a:cs typeface="+mn-cs"/>
            </a:endParaRPr>
          </a:p>
          <a:p>
            <a:r>
              <a:rPr lang="en-US" dirty="0"/>
              <a:t>William E. Hockley, Professor, Department of Psychology, Wilfrid Laurier </a:t>
            </a:r>
            <a:r>
              <a:rPr lang="en-US" dirty="0" err="1"/>
              <a:t>Univerisity</a:t>
            </a:r>
            <a:endParaRPr lang="fr-FR" dirty="0"/>
          </a:p>
        </p:txBody>
      </p:sp>
      <p:sp>
        <p:nvSpPr>
          <p:cNvPr id="4" name="Espace réservé du numéro de diapositive 3"/>
          <p:cNvSpPr>
            <a:spLocks noGrp="1"/>
          </p:cNvSpPr>
          <p:nvPr>
            <p:ph type="sldNum" sz="quarter" idx="10"/>
          </p:nvPr>
        </p:nvSpPr>
        <p:spPr/>
        <p:txBody>
          <a:bodyPr/>
          <a:lstStyle/>
          <a:p>
            <a:pPr rtl="0"/>
            <a:fld id="{DED491D0-8E1B-49C7-849B-A28568D94497}" type="slidenum">
              <a:rPr lang="fr-FR" smtClean="0"/>
              <a:t>4</a:t>
            </a:fld>
            <a:endParaRPr lang="fr-FR" dirty="0"/>
          </a:p>
        </p:txBody>
      </p:sp>
    </p:spTree>
    <p:extLst>
      <p:ext uri="{BB962C8B-B14F-4D97-AF65-F5344CB8AC3E}">
        <p14:creationId xmlns:p14="http://schemas.microsoft.com/office/powerpoint/2010/main" val="2237794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http://www.heuristiquement.com/2013/03/carte-conceptuelle-et-carte-heuristique.html</a:t>
            </a:r>
          </a:p>
          <a:p>
            <a:endParaRPr lang="fr-FR" dirty="0"/>
          </a:p>
          <a:p>
            <a:r>
              <a:rPr lang="fr-CA" sz="1200" b="0" i="0" kern="1200" dirty="0">
                <a:solidFill>
                  <a:schemeClr val="tx1"/>
                </a:solidFill>
                <a:effectLst/>
                <a:latin typeface="+mn-lt"/>
                <a:ea typeface="+mn-ea"/>
                <a:cs typeface="+mn-cs"/>
              </a:rPr>
              <a:t>Loin de s'opposer, la carte heuristique et la carte conceptuelle sont complémentaires, elle mettent en jeu des compétences proches: trouver les mots clés, identifier les concepts et les organiser hiérarchiquement, utiliser la vision globale, synthétiser, etc. Travailler avec une technique va donc vous permettre de faire usage encore mieux de l'autre technique. Je conseille donc de cultiver tant votre  habilité à créer des cartes conceptuelles que celle à créer des cartes heuristiques.</a:t>
            </a:r>
          </a:p>
          <a:p>
            <a:endParaRPr lang="fr-CA" sz="1200" b="0" i="0" kern="1200" dirty="0">
              <a:solidFill>
                <a:schemeClr val="tx1"/>
              </a:solidFill>
              <a:effectLst/>
              <a:latin typeface="+mn-lt"/>
              <a:ea typeface="+mn-ea"/>
              <a:cs typeface="+mn-cs"/>
            </a:endParaRPr>
          </a:p>
          <a:p>
            <a:r>
              <a:rPr lang="fr-CA" sz="1200" b="1" i="0" kern="1200" dirty="0">
                <a:solidFill>
                  <a:schemeClr val="tx1"/>
                </a:solidFill>
                <a:effectLst/>
                <a:latin typeface="+mn-lt"/>
                <a:ea typeface="+mn-ea"/>
                <a:cs typeface="+mn-cs"/>
              </a:rPr>
              <a:t>Carte conceptuelle: </a:t>
            </a:r>
            <a:r>
              <a:rPr lang="fr-CA" dirty="0"/>
              <a:t>Elle est constituée de nœuds ou de cellules qui contiennent les concepts. Les liens entre les concepts sont décrits par un texte court et se terminent parfois par une flèche qui donne le sens de la relation entre les concepts.</a:t>
            </a:r>
            <a:endParaRPr lang="fr-CA" sz="1200" b="0" i="0" kern="1200" dirty="0">
              <a:solidFill>
                <a:schemeClr val="tx1"/>
              </a:solidFill>
              <a:effectLst/>
              <a:latin typeface="+mn-lt"/>
              <a:ea typeface="+mn-ea"/>
              <a:cs typeface="+mn-cs"/>
            </a:endParaRPr>
          </a:p>
          <a:p>
            <a:r>
              <a:rPr lang="fr-CA" sz="1200" b="1" i="0" kern="1200" dirty="0">
                <a:solidFill>
                  <a:schemeClr val="tx1"/>
                </a:solidFill>
                <a:effectLst/>
                <a:latin typeface="+mn-lt"/>
                <a:ea typeface="+mn-ea"/>
                <a:cs typeface="+mn-cs"/>
              </a:rPr>
              <a:t>Carte</a:t>
            </a:r>
            <a:r>
              <a:rPr lang="fr-CA" sz="1200" b="1" i="0" kern="1200" baseline="0" dirty="0">
                <a:solidFill>
                  <a:schemeClr val="tx1"/>
                </a:solidFill>
                <a:effectLst/>
                <a:latin typeface="+mn-lt"/>
                <a:ea typeface="+mn-ea"/>
                <a:cs typeface="+mn-cs"/>
              </a:rPr>
              <a:t> heuristique: </a:t>
            </a:r>
            <a:r>
              <a:rPr lang="fr-CA" sz="1200" b="0" i="0" kern="1200" baseline="0" dirty="0">
                <a:solidFill>
                  <a:schemeClr val="tx1"/>
                </a:solidFill>
                <a:effectLst/>
                <a:latin typeface="+mn-lt"/>
                <a:ea typeface="+mn-ea"/>
                <a:cs typeface="+mn-cs"/>
              </a:rPr>
              <a:t>La structure même d'une carte heuristique est en fait un diagramme qui représente l'organisation des liens sémantiques entre différentes idées ou des liens hiérarchiques entre différents concepts. À l'inverse du schéma conceptuel (ou « carte conceptuelle »), les cartes heuristiques offrent une représentation arborescente de données imitant ainsi le cheminement et le développement de la pensée.</a:t>
            </a:r>
          </a:p>
        </p:txBody>
      </p:sp>
      <p:sp>
        <p:nvSpPr>
          <p:cNvPr id="4" name="Espace réservé du numéro de diapositive 3"/>
          <p:cNvSpPr>
            <a:spLocks noGrp="1"/>
          </p:cNvSpPr>
          <p:nvPr>
            <p:ph type="sldNum" sz="quarter" idx="10"/>
          </p:nvPr>
        </p:nvSpPr>
        <p:spPr/>
        <p:txBody>
          <a:bodyPr/>
          <a:lstStyle/>
          <a:p>
            <a:pPr rtl="0"/>
            <a:fld id="{DED491D0-8E1B-49C7-849B-A28568D94497}" type="slidenum">
              <a:rPr lang="fr-FR" smtClean="0"/>
              <a:t>5</a:t>
            </a:fld>
            <a:endParaRPr lang="fr-FR" dirty="0"/>
          </a:p>
        </p:txBody>
      </p:sp>
    </p:spTree>
    <p:extLst>
      <p:ext uri="{BB962C8B-B14F-4D97-AF65-F5344CB8AC3E}">
        <p14:creationId xmlns:p14="http://schemas.microsoft.com/office/powerpoint/2010/main" val="410176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i="0" u="none" strike="noStrike" kern="1200" baseline="0" dirty="0">
                <a:solidFill>
                  <a:schemeClr val="tx1"/>
                </a:solidFill>
                <a:latin typeface="+mn-lt"/>
                <a:ea typeface="+mn-ea"/>
                <a:cs typeface="+mn-cs"/>
              </a:rPr>
              <a:t>Pourquoi ?</a:t>
            </a:r>
          </a:p>
          <a:p>
            <a:r>
              <a:rPr lang="fr-CA" sz="1200" b="0" i="0" u="none" strike="noStrike" kern="1200" baseline="0" dirty="0">
                <a:solidFill>
                  <a:schemeClr val="tx1"/>
                </a:solidFill>
                <a:latin typeface="+mn-lt"/>
                <a:ea typeface="+mn-ea"/>
                <a:cs typeface="+mn-cs"/>
              </a:rPr>
              <a:t>• Comprendre des concepts complexes</a:t>
            </a:r>
          </a:p>
          <a:p>
            <a:r>
              <a:rPr lang="fr-CA" sz="1200" b="0" i="0" u="none" strike="noStrike" kern="1200" baseline="0" dirty="0">
                <a:solidFill>
                  <a:schemeClr val="tx1"/>
                </a:solidFill>
                <a:latin typeface="+mn-lt"/>
                <a:ea typeface="+mn-ea"/>
                <a:cs typeface="+mn-cs"/>
              </a:rPr>
              <a:t>• Synthétiser les informations</a:t>
            </a:r>
          </a:p>
          <a:p>
            <a:r>
              <a:rPr lang="fr-CA" sz="1200" b="0" i="0" u="none" strike="noStrike" kern="1200" baseline="0" dirty="0">
                <a:solidFill>
                  <a:schemeClr val="tx1"/>
                </a:solidFill>
                <a:latin typeface="+mn-lt"/>
                <a:ea typeface="+mn-ea"/>
                <a:cs typeface="+mn-cs"/>
              </a:rPr>
              <a:t>• Organiser sa pensée</a:t>
            </a:r>
          </a:p>
          <a:p>
            <a:r>
              <a:rPr lang="fr-CA" sz="1200" b="0" i="0" u="none" strike="noStrike" kern="1200" baseline="0" dirty="0">
                <a:solidFill>
                  <a:schemeClr val="tx1"/>
                </a:solidFill>
                <a:latin typeface="+mn-lt"/>
                <a:ea typeface="+mn-ea"/>
                <a:cs typeface="+mn-cs"/>
              </a:rPr>
              <a:t>• Mémoriser de façon efficace (Dual-</a:t>
            </a:r>
            <a:r>
              <a:rPr lang="fr-CA" sz="1200" b="0" i="0" u="none" strike="noStrike" kern="1200" baseline="0" dirty="0" err="1">
                <a:solidFill>
                  <a:schemeClr val="tx1"/>
                </a:solidFill>
                <a:latin typeface="+mn-lt"/>
                <a:ea typeface="+mn-ea"/>
                <a:cs typeface="+mn-cs"/>
              </a:rPr>
              <a:t>coding</a:t>
            </a:r>
            <a:r>
              <a:rPr lang="fr-CA" sz="1200" b="0" i="0" u="none" strike="noStrike" kern="1200" baseline="0" dirty="0">
                <a:solidFill>
                  <a:schemeClr val="tx1"/>
                </a:solidFill>
                <a:latin typeface="+mn-lt"/>
                <a:ea typeface="+mn-ea"/>
                <a:cs typeface="+mn-cs"/>
              </a:rPr>
              <a:t> d’Allan </a:t>
            </a:r>
            <a:r>
              <a:rPr lang="fr-CA" sz="1200" b="0" i="0" u="none" strike="noStrike" kern="1200" baseline="0" dirty="0" err="1">
                <a:solidFill>
                  <a:schemeClr val="tx1"/>
                </a:solidFill>
                <a:latin typeface="+mn-lt"/>
                <a:ea typeface="+mn-ea"/>
                <a:cs typeface="+mn-cs"/>
              </a:rPr>
              <a:t>Paivio</a:t>
            </a:r>
            <a:r>
              <a:rPr lang="fr-CA" sz="1200" b="0" i="0" u="none" strike="noStrike" kern="1200" baseline="0" dirty="0">
                <a:solidFill>
                  <a:schemeClr val="tx1"/>
                </a:solidFill>
                <a:latin typeface="+mn-lt"/>
                <a:ea typeface="+mn-ea"/>
                <a:cs typeface="+mn-cs"/>
              </a:rPr>
              <a:t>)</a:t>
            </a:r>
          </a:p>
          <a:p>
            <a:r>
              <a:rPr lang="fr-CA" sz="1200" b="0" i="0" u="none" strike="noStrike" kern="1200" baseline="0" dirty="0">
                <a:solidFill>
                  <a:schemeClr val="tx1"/>
                </a:solidFill>
                <a:latin typeface="+mn-lt"/>
                <a:ea typeface="+mn-ea"/>
                <a:cs typeface="+mn-cs"/>
              </a:rPr>
              <a:t>• Favoriser les échanges et les réflexions</a:t>
            </a:r>
          </a:p>
          <a:p>
            <a:r>
              <a:rPr lang="fr-CA" sz="1200" b="0" i="0" u="none" strike="noStrike" kern="1200" baseline="0" dirty="0">
                <a:solidFill>
                  <a:schemeClr val="tx1"/>
                </a:solidFill>
                <a:latin typeface="+mn-lt"/>
                <a:ea typeface="+mn-ea"/>
                <a:cs typeface="+mn-cs"/>
              </a:rPr>
              <a:t>• Construire une vision commune</a:t>
            </a:r>
          </a:p>
          <a:p>
            <a:r>
              <a:rPr lang="fr-CA" sz="1200" b="0" i="0" u="none" strike="noStrike" kern="1200" baseline="0" dirty="0">
                <a:solidFill>
                  <a:schemeClr val="tx1"/>
                </a:solidFill>
                <a:latin typeface="+mn-lt"/>
                <a:ea typeface="+mn-ea"/>
                <a:cs typeface="+mn-cs"/>
              </a:rPr>
              <a:t>• Partager des idées</a:t>
            </a:r>
          </a:p>
          <a:p>
            <a:r>
              <a:rPr lang="fr-CA" sz="1200" b="0" i="0" u="none" strike="noStrike" kern="1200" baseline="0" dirty="0">
                <a:solidFill>
                  <a:schemeClr val="tx1"/>
                </a:solidFill>
                <a:latin typeface="+mn-lt"/>
                <a:ea typeface="+mn-ea"/>
                <a:cs typeface="+mn-cs"/>
              </a:rPr>
              <a:t>• Contribuer à l’intelligence collective</a:t>
            </a:r>
          </a:p>
          <a:p>
            <a:r>
              <a:rPr lang="fr-CA" sz="1200" b="0" i="0" u="none" strike="noStrike" kern="1200" baseline="0" dirty="0">
                <a:solidFill>
                  <a:schemeClr val="tx1"/>
                </a:solidFill>
                <a:latin typeface="+mn-lt"/>
                <a:ea typeface="+mn-ea"/>
                <a:cs typeface="+mn-cs"/>
              </a:rPr>
              <a:t>• Convaincre</a:t>
            </a:r>
          </a:p>
          <a:p>
            <a:r>
              <a:rPr lang="fr-CA" sz="1200" b="0" i="0" u="none" strike="noStrike" kern="1200" baseline="0" dirty="0">
                <a:solidFill>
                  <a:schemeClr val="tx1"/>
                </a:solidFill>
                <a:latin typeface="+mn-lt"/>
                <a:ea typeface="+mn-ea"/>
                <a:cs typeface="+mn-cs"/>
              </a:rPr>
              <a:t>• Exploiter sa créativité</a:t>
            </a:r>
            <a:endParaRPr lang="fr-CA" dirty="0"/>
          </a:p>
          <a:p>
            <a:endParaRPr lang="fr-FR" dirty="0"/>
          </a:p>
        </p:txBody>
      </p:sp>
      <p:sp>
        <p:nvSpPr>
          <p:cNvPr id="4" name="Espace réservé du numéro de diapositive 3"/>
          <p:cNvSpPr>
            <a:spLocks noGrp="1"/>
          </p:cNvSpPr>
          <p:nvPr>
            <p:ph type="sldNum" sz="quarter" idx="10"/>
          </p:nvPr>
        </p:nvSpPr>
        <p:spPr/>
        <p:txBody>
          <a:bodyPr/>
          <a:lstStyle/>
          <a:p>
            <a:pPr rtl="0"/>
            <a:fld id="{DED491D0-8E1B-49C7-849B-A28568D94497}" type="slidenum">
              <a:rPr lang="fr-FR" smtClean="0"/>
              <a:t>6</a:t>
            </a:fld>
            <a:endParaRPr lang="fr-FR" dirty="0"/>
          </a:p>
        </p:txBody>
      </p:sp>
    </p:spTree>
    <p:extLst>
      <p:ext uri="{BB962C8B-B14F-4D97-AF65-F5344CB8AC3E}">
        <p14:creationId xmlns:p14="http://schemas.microsoft.com/office/powerpoint/2010/main" val="3726502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rtl="0"/>
            <a:fld id="{DED491D0-8E1B-49C7-849B-A28568D94497}" type="slidenum">
              <a:rPr lang="fr-FR" noProof="0" smtClean="0"/>
              <a:t>7</a:t>
            </a:fld>
            <a:endParaRPr lang="fr-FR" noProof="0" dirty="0"/>
          </a:p>
        </p:txBody>
      </p:sp>
    </p:spTree>
    <p:extLst>
      <p:ext uri="{BB962C8B-B14F-4D97-AF65-F5344CB8AC3E}">
        <p14:creationId xmlns:p14="http://schemas.microsoft.com/office/powerpoint/2010/main" val="3523635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pPr rtl="0"/>
            <a:fld id="{DED491D0-8E1B-49C7-849B-A28568D94497}" type="slidenum">
              <a:rPr lang="fr-FR" noProof="0" smtClean="0"/>
              <a:t>8</a:t>
            </a:fld>
            <a:endParaRPr lang="fr-FR" noProof="0" dirty="0"/>
          </a:p>
        </p:txBody>
      </p:sp>
    </p:spTree>
    <p:extLst>
      <p:ext uri="{BB962C8B-B14F-4D97-AF65-F5344CB8AC3E}">
        <p14:creationId xmlns:p14="http://schemas.microsoft.com/office/powerpoint/2010/main" val="682967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a:solidFill>
                  <a:schemeClr val="tx1"/>
                </a:solidFill>
                <a:effectLst/>
                <a:latin typeface="+mn-lt"/>
                <a:ea typeface="+mn-ea"/>
                <a:cs typeface="+mn-cs"/>
              </a:rPr>
              <a:t>Mike </a:t>
            </a:r>
            <a:r>
              <a:rPr lang="fr-CA" sz="1200" b="1" kern="1200" dirty="0" err="1">
                <a:solidFill>
                  <a:schemeClr val="tx1"/>
                </a:solidFill>
                <a:effectLst/>
                <a:latin typeface="+mn-lt"/>
                <a:ea typeface="+mn-ea"/>
                <a:cs typeface="+mn-cs"/>
              </a:rPr>
              <a:t>Rohde</a:t>
            </a:r>
            <a:endParaRPr lang="fr-CA" sz="1200" b="1"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Designer, auteur et illustrateur de Milwaukee, au Wisconsin, Mike </a:t>
            </a:r>
            <a:r>
              <a:rPr lang="fr-CA" sz="1200" kern="1200" dirty="0" err="1">
                <a:solidFill>
                  <a:schemeClr val="tx1"/>
                </a:solidFill>
                <a:effectLst/>
                <a:latin typeface="+mn-lt"/>
                <a:ea typeface="+mn-ea"/>
                <a:cs typeface="+mn-cs"/>
              </a:rPr>
              <a:t>Rohde</a:t>
            </a:r>
            <a:r>
              <a:rPr lang="fr-CA" sz="1200" kern="1200" dirty="0">
                <a:solidFill>
                  <a:schemeClr val="tx1"/>
                </a:solidFill>
                <a:effectLst/>
                <a:latin typeface="+mn-lt"/>
                <a:ea typeface="+mn-ea"/>
                <a:cs typeface="+mn-cs"/>
              </a:rPr>
              <a:t> s’est toujours considéré comme un preneur de notes expert. Jadis, que ce soit lors de réunions ou de conférences, il notait tout scrupuleusement. « Après coup toutefois, je parcourais mes notes et j’étais incapable d’en dégager les éléments essentiels. Il y avait simplement trop d’information », dit-il.</a:t>
            </a:r>
          </a:p>
          <a:p>
            <a:endParaRPr lang="fr-CA" dirty="0"/>
          </a:p>
          <a:p>
            <a:endParaRPr lang="fr-CA" dirty="0"/>
          </a:p>
        </p:txBody>
      </p:sp>
      <p:sp>
        <p:nvSpPr>
          <p:cNvPr id="4" name="Espace réservé du numéro de diapositive 3"/>
          <p:cNvSpPr>
            <a:spLocks noGrp="1"/>
          </p:cNvSpPr>
          <p:nvPr>
            <p:ph type="sldNum" sz="quarter" idx="10"/>
          </p:nvPr>
        </p:nvSpPr>
        <p:spPr/>
        <p:txBody>
          <a:bodyPr/>
          <a:lstStyle/>
          <a:p>
            <a:pPr rtl="0"/>
            <a:fld id="{DED491D0-8E1B-49C7-849B-A28568D94497}" type="slidenum">
              <a:rPr lang="fr-FR" noProof="0" smtClean="0"/>
              <a:t>9</a:t>
            </a:fld>
            <a:endParaRPr lang="fr-FR" noProof="0" dirty="0"/>
          </a:p>
        </p:txBody>
      </p:sp>
    </p:spTree>
    <p:extLst>
      <p:ext uri="{BB962C8B-B14F-4D97-AF65-F5344CB8AC3E}">
        <p14:creationId xmlns:p14="http://schemas.microsoft.com/office/powerpoint/2010/main" val="20416916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rgbClr val="EBEB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0" name="Rectangle 9"/>
          <p:cNvSpPr/>
          <p:nvPr/>
        </p:nvSpPr>
        <p:spPr>
          <a:xfrm>
            <a:off x="2832533" y="4462272"/>
            <a:ext cx="9359467" cy="1033272"/>
          </a:xfrm>
          <a:prstGeom prst="rect">
            <a:avLst/>
          </a:prstGeom>
          <a:solidFill>
            <a:srgbClr val="FFC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re 1"/>
          <p:cNvSpPr>
            <a:spLocks noGrp="1"/>
          </p:cNvSpPr>
          <p:nvPr>
            <p:ph type="ctrTitle"/>
          </p:nvPr>
        </p:nvSpPr>
        <p:spPr bwMode="black">
          <a:xfrm>
            <a:off x="3175199" y="1943842"/>
            <a:ext cx="8500062" cy="2387600"/>
          </a:xfrm>
        </p:spPr>
        <p:txBody>
          <a:bodyPr rtlCol="0" anchor="b"/>
          <a:lstStyle>
            <a:lvl1pPr algn="l">
              <a:lnSpc>
                <a:spcPct val="90000"/>
              </a:lnSpc>
              <a:defRPr sz="6000" b="1">
                <a:solidFill>
                  <a:schemeClr val="tx1"/>
                </a:solidFill>
              </a:defRPr>
            </a:lvl1pPr>
          </a:lstStyle>
          <a:p>
            <a:pPr rtl="0"/>
            <a:r>
              <a:rPr lang="fr-FR"/>
              <a:t>Modifiez le style du titre</a:t>
            </a:r>
            <a:endParaRPr lang="fr-FR" dirty="0"/>
          </a:p>
        </p:txBody>
      </p:sp>
      <p:sp>
        <p:nvSpPr>
          <p:cNvPr id="3" name="Sous-titre 2"/>
          <p:cNvSpPr>
            <a:spLocks noGrp="1"/>
          </p:cNvSpPr>
          <p:nvPr>
            <p:ph type="subTitle" idx="1"/>
          </p:nvPr>
        </p:nvSpPr>
        <p:spPr>
          <a:xfrm>
            <a:off x="3175199" y="4538659"/>
            <a:ext cx="8500062" cy="865321"/>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a:t>Modifiez le style des sous-titres du masque</a:t>
            </a:r>
            <a:endParaRPr lang="fr-FR" dirty="0"/>
          </a:p>
        </p:txBody>
      </p:sp>
      <p:sp>
        <p:nvSpPr>
          <p:cNvPr id="11" name="Espace réservé de la date 3"/>
          <p:cNvSpPr>
            <a:spLocks noGrp="1"/>
          </p:cNvSpPr>
          <p:nvPr>
            <p:ph type="dt" sz="half" idx="10"/>
          </p:nvPr>
        </p:nvSpPr>
        <p:spPr>
          <a:xfrm>
            <a:off x="2832533" y="6356350"/>
            <a:ext cx="1614061" cy="365125"/>
          </a:xfrm>
        </p:spPr>
        <p:txBody>
          <a:bodyPr rtlCol="0"/>
          <a:lstStyle>
            <a:lvl1pPr>
              <a:defRPr>
                <a:solidFill>
                  <a:schemeClr val="bg2"/>
                </a:solidFill>
              </a:defRPr>
            </a:lvl1pPr>
          </a:lstStyle>
          <a:p>
            <a:pPr rtl="0"/>
            <a:r>
              <a:rPr lang="fr-FR"/>
              <a:t>16 mai 2018</a:t>
            </a:r>
            <a:endParaRPr lang="fr-FR" dirty="0"/>
          </a:p>
        </p:txBody>
      </p:sp>
      <p:sp>
        <p:nvSpPr>
          <p:cNvPr id="12" name="Espace réservé du pied de page 4"/>
          <p:cNvSpPr>
            <a:spLocks noGrp="1"/>
          </p:cNvSpPr>
          <p:nvPr>
            <p:ph type="ftr" sz="quarter" idx="11"/>
          </p:nvPr>
        </p:nvSpPr>
        <p:spPr>
          <a:xfrm>
            <a:off x="4446594" y="6356350"/>
            <a:ext cx="5687786" cy="365125"/>
          </a:xfrm>
        </p:spPr>
        <p:txBody>
          <a:bodyPr rtlCol="0"/>
          <a:lstStyle>
            <a:lvl1pPr>
              <a:defRPr>
                <a:solidFill>
                  <a:schemeClr val="bg2"/>
                </a:solidFill>
              </a:defRPr>
            </a:lvl1pPr>
          </a:lstStyle>
          <a:p>
            <a:pPr rtl="0"/>
            <a:r>
              <a:rPr lang="fr-FR"/>
              <a:t>Croquis-note (ou sketchnoting)</a:t>
            </a:r>
            <a:endParaRPr lang="fr-FR" dirty="0"/>
          </a:p>
        </p:txBody>
      </p:sp>
      <p:sp>
        <p:nvSpPr>
          <p:cNvPr id="13" name="Espace réservé du numéro de diapositive 5"/>
          <p:cNvSpPr>
            <a:spLocks noGrp="1"/>
          </p:cNvSpPr>
          <p:nvPr>
            <p:ph type="sldNum" sz="quarter" idx="12"/>
          </p:nvPr>
        </p:nvSpPr>
        <p:spPr>
          <a:xfrm>
            <a:off x="10134381" y="6356350"/>
            <a:ext cx="1968898" cy="365125"/>
          </a:xfrm>
        </p:spPr>
        <p:txBody>
          <a:bodyPr rtlCol="0"/>
          <a:lstStyle>
            <a:lvl1pPr>
              <a:defRPr>
                <a:solidFill>
                  <a:schemeClr val="bg2"/>
                </a:solidFill>
              </a:defRPr>
            </a:lvl1pPr>
          </a:lstStyle>
          <a:p>
            <a:pPr rtl="0"/>
            <a:fld id="{BD266BE7-899D-4075-917F-DBDE33B6B692}" type="slidenum">
              <a:rPr lang="fr-FR" smtClean="0"/>
              <a:pPr rtl="0"/>
              <a:t>‹N°›</a:t>
            </a:fld>
            <a:endParaRPr lang="fr-FR" dirty="0"/>
          </a:p>
        </p:txBody>
      </p:sp>
      <p:pic>
        <p:nvPicPr>
          <p:cNvPr id="14" name="Imag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l="9806" t="7515" r="51264" b="71637"/>
          <a:stretch/>
        </p:blipFill>
        <p:spPr>
          <a:xfrm>
            <a:off x="10571018" y="1371600"/>
            <a:ext cx="1620982" cy="1429790"/>
          </a:xfrm>
          <a:prstGeom prst="rect">
            <a:avLst/>
          </a:prstGeom>
        </p:spPr>
      </p:pic>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3" name="Espace réservé du texte vertical 2"/>
          <p:cNvSpPr>
            <a:spLocks noGrp="1"/>
          </p:cNvSpPr>
          <p:nvPr>
            <p:ph type="body" orient="vert" idx="1"/>
          </p:nvPr>
        </p:nvSpPr>
        <p:spPr/>
        <p:txBody>
          <a:bodyPr vert="eaVert" rtlCol="0"/>
          <a:lstStyle/>
          <a:p>
            <a:pPr lvl="0" rtl="0"/>
            <a:r>
              <a:rPr lang="fr-FR"/>
              <a:t>Modifiez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e la date 3"/>
          <p:cNvSpPr>
            <a:spLocks noGrp="1"/>
          </p:cNvSpPr>
          <p:nvPr>
            <p:ph type="dt" sz="half" idx="10"/>
          </p:nvPr>
        </p:nvSpPr>
        <p:spPr/>
        <p:txBody>
          <a:bodyPr rtlCol="0"/>
          <a:lstStyle/>
          <a:p>
            <a:pPr rtl="0"/>
            <a:r>
              <a:rPr lang="fr-FR"/>
              <a:t>16 mai 2018</a:t>
            </a:r>
            <a:endParaRPr lang="fr-FR" dirty="0"/>
          </a:p>
        </p:txBody>
      </p:sp>
      <p:sp>
        <p:nvSpPr>
          <p:cNvPr id="5" name="Espace réservé du pied de page 4"/>
          <p:cNvSpPr>
            <a:spLocks noGrp="1"/>
          </p:cNvSpPr>
          <p:nvPr>
            <p:ph type="ftr" sz="quarter" idx="11"/>
          </p:nvPr>
        </p:nvSpPr>
        <p:spPr/>
        <p:txBody>
          <a:bodyPr rtlCol="0"/>
          <a:lstStyle/>
          <a:p>
            <a:pPr rtl="0"/>
            <a:r>
              <a:rPr lang="fr-FR"/>
              <a:t>Croquis-note (ou sketchnoting)</a:t>
            </a:r>
            <a:endParaRPr lang="fr-FR" dirty="0"/>
          </a:p>
        </p:txBody>
      </p:sp>
      <p:sp>
        <p:nvSpPr>
          <p:cNvPr id="6" name="Espace réservé du numéro de diapositive 5"/>
          <p:cNvSpPr>
            <a:spLocks noGrp="1"/>
          </p:cNvSpPr>
          <p:nvPr>
            <p:ph type="sldNum" sz="quarter" idx="12"/>
          </p:nvPr>
        </p:nvSpPr>
        <p:spPr/>
        <p:txBody>
          <a:bodyPr rtlCol="0"/>
          <a:lstStyle/>
          <a:p>
            <a:pPr rtl="0"/>
            <a:fld id="{BD266BE7-899D-4075-917F-DBDE33B6B692}" type="slidenum">
              <a:rPr lang="fr-FR" smtClean="0"/>
              <a:t>‹N°›</a:t>
            </a:fld>
            <a:endParaRPr lang="fr-FR" dirty="0"/>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Titre vertical 1"/>
          <p:cNvSpPr>
            <a:spLocks noGrp="1"/>
          </p:cNvSpPr>
          <p:nvPr>
            <p:ph type="title" orient="vert"/>
          </p:nvPr>
        </p:nvSpPr>
        <p:spPr>
          <a:xfrm>
            <a:off x="10266348" y="462249"/>
            <a:ext cx="1370886" cy="5714714"/>
          </a:xfrm>
        </p:spPr>
        <p:txBody>
          <a:bodyPr vert="eaVert" rtlCol="0"/>
          <a:lstStyle/>
          <a:p>
            <a:pPr rtl="0"/>
            <a:r>
              <a:rPr lang="fr-FR"/>
              <a:t>Modifiez le style du titre</a:t>
            </a:r>
            <a:endParaRPr lang="fr-FR" dirty="0"/>
          </a:p>
        </p:txBody>
      </p:sp>
      <p:sp>
        <p:nvSpPr>
          <p:cNvPr id="3" name="Espace réservé du texte vertical 2"/>
          <p:cNvSpPr>
            <a:spLocks noGrp="1"/>
          </p:cNvSpPr>
          <p:nvPr>
            <p:ph type="body" orient="vert" idx="1"/>
          </p:nvPr>
        </p:nvSpPr>
        <p:spPr>
          <a:xfrm>
            <a:off x="378199" y="462249"/>
            <a:ext cx="9693088" cy="5714714"/>
          </a:xfrm>
        </p:spPr>
        <p:txBody>
          <a:bodyPr vert="eaVert" rtlCol="0"/>
          <a:lstStyle/>
          <a:p>
            <a:pPr lvl="0" rtl="0"/>
            <a:r>
              <a:rPr lang="fr-FR"/>
              <a:t>Modifiez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e la date 3"/>
          <p:cNvSpPr>
            <a:spLocks noGrp="1"/>
          </p:cNvSpPr>
          <p:nvPr>
            <p:ph type="dt" sz="half" idx="10"/>
          </p:nvPr>
        </p:nvSpPr>
        <p:spPr>
          <a:xfrm>
            <a:off x="378199" y="6356350"/>
            <a:ext cx="1971947" cy="365125"/>
          </a:xfrm>
        </p:spPr>
        <p:txBody>
          <a:bodyPr rtlCol="0"/>
          <a:lstStyle>
            <a:lvl1pPr>
              <a:defRPr/>
            </a:lvl1pPr>
          </a:lstStyle>
          <a:p>
            <a:r>
              <a:rPr lang="fr-FR"/>
              <a:t>16 mai 2018</a:t>
            </a:r>
            <a:endParaRPr lang="fr-FR" dirty="0"/>
          </a:p>
        </p:txBody>
      </p:sp>
      <p:sp>
        <p:nvSpPr>
          <p:cNvPr id="5" name="Espace réservé du pied de page 4"/>
          <p:cNvSpPr>
            <a:spLocks noGrp="1"/>
          </p:cNvSpPr>
          <p:nvPr>
            <p:ph type="ftr" sz="quarter" idx="11"/>
          </p:nvPr>
        </p:nvSpPr>
        <p:spPr>
          <a:xfrm>
            <a:off x="2382374" y="6356350"/>
            <a:ext cx="5687786" cy="365125"/>
          </a:xfrm>
        </p:spPr>
        <p:txBody>
          <a:bodyPr rtlCol="0"/>
          <a:lstStyle/>
          <a:p>
            <a:pPr rtl="0"/>
            <a:r>
              <a:rPr lang="fr-FR"/>
              <a:t>Croquis-note (ou sketchnoting)</a:t>
            </a:r>
            <a:endParaRPr lang="fr-FR" dirty="0"/>
          </a:p>
        </p:txBody>
      </p:sp>
      <p:sp>
        <p:nvSpPr>
          <p:cNvPr id="6" name="Espace réservé du numéro de diapositive 5"/>
          <p:cNvSpPr>
            <a:spLocks noGrp="1"/>
          </p:cNvSpPr>
          <p:nvPr>
            <p:ph type="sldNum" sz="quarter" idx="12"/>
          </p:nvPr>
        </p:nvSpPr>
        <p:spPr>
          <a:xfrm>
            <a:off x="8102389" y="6356350"/>
            <a:ext cx="1968898" cy="365125"/>
          </a:xfrm>
        </p:spPr>
        <p:txBody>
          <a:bodyPr rtlCol="0"/>
          <a:lstStyle/>
          <a:p>
            <a:pPr rtl="0"/>
            <a:fld id="{BD266BE7-899D-4075-917F-DBDE33B6B692}" type="slidenum">
              <a:rPr lang="fr-FR" smtClean="0"/>
              <a:t>‹N°›</a:t>
            </a:fld>
            <a:endParaRPr lang="fr-FR" dirty="0"/>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a:defRPr b="1">
                <a:solidFill>
                  <a:srgbClr val="B1CF4E"/>
                </a:solidFill>
                <a:latin typeface="Berlin Sans FB Demi" panose="020E0802020502020306" pitchFamily="34" charset="0"/>
              </a:defRPr>
            </a:lvl1pPr>
          </a:lstStyle>
          <a:p>
            <a:pPr rtl="0"/>
            <a:r>
              <a:rPr lang="fr-FR" dirty="0"/>
              <a:t>Modifiez le style du titre</a:t>
            </a:r>
          </a:p>
        </p:txBody>
      </p:sp>
      <p:sp>
        <p:nvSpPr>
          <p:cNvPr id="3" name="Espace réservé du contenu 2"/>
          <p:cNvSpPr>
            <a:spLocks noGrp="1"/>
          </p:cNvSpPr>
          <p:nvPr>
            <p:ph idx="1"/>
          </p:nvPr>
        </p:nvSpPr>
        <p:spPr/>
        <p:txBody>
          <a:bodyPr rtlCol="0"/>
          <a:lstStyle/>
          <a:p>
            <a:pPr lvl="0" rtl="0"/>
            <a:r>
              <a:rPr lang="fr-FR" dirty="0"/>
              <a:t>Modifiez les styles du texte du masque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4" name="Espace réservé de la date 3"/>
          <p:cNvSpPr>
            <a:spLocks noGrp="1"/>
          </p:cNvSpPr>
          <p:nvPr>
            <p:ph type="dt" sz="half" idx="10"/>
          </p:nvPr>
        </p:nvSpPr>
        <p:spPr>
          <a:xfrm>
            <a:off x="2479696" y="6621635"/>
            <a:ext cx="1971947" cy="182220"/>
          </a:xfrm>
        </p:spPr>
        <p:txBody>
          <a:bodyPr rtlCol="0"/>
          <a:lstStyle>
            <a:lvl1pPr>
              <a:defRPr/>
            </a:lvl1pPr>
          </a:lstStyle>
          <a:p>
            <a:r>
              <a:rPr lang="fr-FR"/>
              <a:t>16 mai 2018</a:t>
            </a:r>
            <a:endParaRPr lang="fr-FR" dirty="0"/>
          </a:p>
        </p:txBody>
      </p:sp>
      <p:sp>
        <p:nvSpPr>
          <p:cNvPr id="5" name="Espace réservé du pied de page 4"/>
          <p:cNvSpPr>
            <a:spLocks noGrp="1"/>
          </p:cNvSpPr>
          <p:nvPr>
            <p:ph type="ftr" sz="quarter" idx="11"/>
          </p:nvPr>
        </p:nvSpPr>
        <p:spPr>
          <a:xfrm>
            <a:off x="4451643" y="6621635"/>
            <a:ext cx="5687786" cy="182220"/>
          </a:xfrm>
        </p:spPr>
        <p:txBody>
          <a:bodyPr rtlCol="0"/>
          <a:lstStyle/>
          <a:p>
            <a:r>
              <a:rPr lang="fr-FR" dirty="0"/>
              <a:t>Croquis-note (ou </a:t>
            </a:r>
            <a:r>
              <a:rPr lang="fr-FR" dirty="0" err="1"/>
              <a:t>sketchnoting</a:t>
            </a:r>
            <a:r>
              <a:rPr lang="fr-FR" dirty="0"/>
              <a:t>)</a:t>
            </a:r>
          </a:p>
        </p:txBody>
      </p:sp>
      <p:sp>
        <p:nvSpPr>
          <p:cNvPr id="6" name="Espace réservé du numéro de diapositive 5"/>
          <p:cNvSpPr>
            <a:spLocks noGrp="1"/>
          </p:cNvSpPr>
          <p:nvPr>
            <p:ph type="sldNum" sz="quarter" idx="12"/>
          </p:nvPr>
        </p:nvSpPr>
        <p:spPr>
          <a:xfrm>
            <a:off x="10139430" y="6621635"/>
            <a:ext cx="1968898" cy="182220"/>
          </a:xfrm>
        </p:spPr>
        <p:txBody>
          <a:bodyPr rtlCol="0"/>
          <a:lstStyle/>
          <a:p>
            <a:pPr rtl="0"/>
            <a:fld id="{BD266BE7-899D-4075-917F-DBDE33B6B692}" type="slidenum">
              <a:rPr lang="fr-FR" smtClean="0"/>
              <a:t>‹N°›</a:t>
            </a:fld>
            <a:endParaRPr lang="fr-FR" dirty="0"/>
          </a:p>
        </p:txBody>
      </p:sp>
      <p:pic>
        <p:nvPicPr>
          <p:cNvPr id="7" name="Imag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9806" t="7515" r="51264" b="71637"/>
          <a:stretch/>
        </p:blipFill>
        <p:spPr>
          <a:xfrm>
            <a:off x="43173" y="5217051"/>
            <a:ext cx="1620982" cy="1429790"/>
          </a:xfrm>
          <a:prstGeom prst="rect">
            <a:avLst/>
          </a:prstGeom>
        </p:spPr>
      </p:pic>
      <p:cxnSp>
        <p:nvCxnSpPr>
          <p:cNvPr id="9" name="Connecteur droit 8"/>
          <p:cNvCxnSpPr/>
          <p:nvPr userDrawn="1"/>
        </p:nvCxnSpPr>
        <p:spPr>
          <a:xfrm>
            <a:off x="2479696" y="6605651"/>
            <a:ext cx="962863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rgbClr val="EBEB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9" name="Rectangle 8"/>
          <p:cNvSpPr/>
          <p:nvPr/>
        </p:nvSpPr>
        <p:spPr>
          <a:xfrm>
            <a:off x="3502152" y="4462272"/>
            <a:ext cx="7315200" cy="1719072"/>
          </a:xfrm>
          <a:prstGeom prst="rect">
            <a:avLst/>
          </a:prstGeom>
          <a:solidFill>
            <a:srgbClr val="FFC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re 1"/>
          <p:cNvSpPr>
            <a:spLocks noGrp="1"/>
          </p:cNvSpPr>
          <p:nvPr>
            <p:ph type="title"/>
          </p:nvPr>
        </p:nvSpPr>
        <p:spPr bwMode="black">
          <a:xfrm>
            <a:off x="3838015" y="658346"/>
            <a:ext cx="6597464" cy="3664417"/>
          </a:xfrm>
        </p:spPr>
        <p:txBody>
          <a:bodyPr rtlCol="0" anchor="b">
            <a:normAutofit/>
          </a:bodyPr>
          <a:lstStyle>
            <a:lvl1pPr>
              <a:lnSpc>
                <a:spcPct val="90000"/>
              </a:lnSpc>
              <a:defRPr sz="5000" b="1">
                <a:solidFill>
                  <a:schemeClr val="tx1"/>
                </a:solidFill>
              </a:defRPr>
            </a:lvl1pPr>
          </a:lstStyle>
          <a:p>
            <a:pPr rtl="0"/>
            <a:r>
              <a:rPr lang="fr-FR"/>
              <a:t>Modifiez le style du titre</a:t>
            </a:r>
            <a:endParaRPr lang="fr-FR" dirty="0"/>
          </a:p>
        </p:txBody>
      </p:sp>
      <p:sp>
        <p:nvSpPr>
          <p:cNvPr id="3" name="Espace réservé du texte 2"/>
          <p:cNvSpPr>
            <a:spLocks noGrp="1"/>
          </p:cNvSpPr>
          <p:nvPr>
            <p:ph type="body" idx="1"/>
          </p:nvPr>
        </p:nvSpPr>
        <p:spPr>
          <a:xfrm>
            <a:off x="3838014" y="4589463"/>
            <a:ext cx="6597465" cy="1500187"/>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a:t>Modifiez les styles du texte du masque</a:t>
            </a:r>
          </a:p>
        </p:txBody>
      </p:sp>
      <p:sp>
        <p:nvSpPr>
          <p:cNvPr id="4" name="Espace réservé de la date 3"/>
          <p:cNvSpPr>
            <a:spLocks noGrp="1"/>
          </p:cNvSpPr>
          <p:nvPr>
            <p:ph type="dt" sz="half" idx="10"/>
          </p:nvPr>
        </p:nvSpPr>
        <p:spPr>
          <a:xfrm>
            <a:off x="3502152" y="6356350"/>
            <a:ext cx="969155" cy="365125"/>
          </a:xfrm>
        </p:spPr>
        <p:txBody>
          <a:bodyPr rtlCol="0"/>
          <a:lstStyle>
            <a:lvl1pPr>
              <a:defRPr>
                <a:solidFill>
                  <a:schemeClr val="bg2"/>
                </a:solidFill>
              </a:defRPr>
            </a:lvl1pPr>
          </a:lstStyle>
          <a:p>
            <a:pPr rtl="0"/>
            <a:r>
              <a:rPr lang="fr-FR" dirty="0"/>
              <a:t>16 mai 2018</a:t>
            </a:r>
          </a:p>
        </p:txBody>
      </p:sp>
      <p:sp>
        <p:nvSpPr>
          <p:cNvPr id="5" name="Espace réservé du pied de page 4"/>
          <p:cNvSpPr>
            <a:spLocks noGrp="1"/>
          </p:cNvSpPr>
          <p:nvPr>
            <p:ph type="ftr" sz="quarter" idx="11"/>
          </p:nvPr>
        </p:nvSpPr>
        <p:spPr>
          <a:xfrm>
            <a:off x="4471307" y="6356350"/>
            <a:ext cx="5687786" cy="365125"/>
          </a:xfrm>
        </p:spPr>
        <p:txBody>
          <a:bodyPr rtlCol="0"/>
          <a:lstStyle>
            <a:lvl1pPr>
              <a:defRPr>
                <a:solidFill>
                  <a:schemeClr val="bg2"/>
                </a:solidFill>
              </a:defRPr>
            </a:lvl1pPr>
          </a:lstStyle>
          <a:p>
            <a:pPr rtl="0"/>
            <a:r>
              <a:rPr lang="fr-FR"/>
              <a:t>Croquis-note (ou sketchnoting)</a:t>
            </a:r>
            <a:endParaRPr lang="fr-FR" dirty="0"/>
          </a:p>
        </p:txBody>
      </p:sp>
      <p:sp>
        <p:nvSpPr>
          <p:cNvPr id="6" name="Espace réservé du numéro de diapositive 5"/>
          <p:cNvSpPr>
            <a:spLocks noGrp="1"/>
          </p:cNvSpPr>
          <p:nvPr>
            <p:ph type="sldNum" sz="quarter" idx="12"/>
          </p:nvPr>
        </p:nvSpPr>
        <p:spPr>
          <a:xfrm>
            <a:off x="10159094" y="6356350"/>
            <a:ext cx="658258" cy="365125"/>
          </a:xfrm>
        </p:spPr>
        <p:txBody>
          <a:bodyPr rtlCol="0"/>
          <a:lstStyle>
            <a:lvl1pPr>
              <a:defRPr>
                <a:solidFill>
                  <a:schemeClr val="bg2"/>
                </a:solidFill>
              </a:defRPr>
            </a:lvl1pPr>
          </a:lstStyle>
          <a:p>
            <a:pPr rtl="0"/>
            <a:fld id="{BD266BE7-899D-4075-917F-DBDE33B6B692}" type="slidenum">
              <a:rPr lang="fr-FR" smtClean="0"/>
              <a:pPr/>
              <a:t>‹N°›</a:t>
            </a:fld>
            <a:endParaRPr lang="fr-FR" dirty="0"/>
          </a:p>
        </p:txBody>
      </p:sp>
      <p:pic>
        <p:nvPicPr>
          <p:cNvPr id="10" name="Imag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9806" t="7515" r="51264" b="71637"/>
          <a:stretch/>
        </p:blipFill>
        <p:spPr>
          <a:xfrm>
            <a:off x="9196370" y="0"/>
            <a:ext cx="1620982" cy="1429790"/>
          </a:xfrm>
          <a:prstGeom prst="rect">
            <a:avLst/>
          </a:prstGeom>
        </p:spPr>
      </p:pic>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3" name="Espace réservé du contenu 2"/>
          <p:cNvSpPr>
            <a:spLocks noGrp="1"/>
          </p:cNvSpPr>
          <p:nvPr>
            <p:ph sz="half" idx="1"/>
          </p:nvPr>
        </p:nvSpPr>
        <p:spPr>
          <a:xfrm>
            <a:off x="1280160" y="2194560"/>
            <a:ext cx="4489704" cy="3986784"/>
          </a:xfrm>
        </p:spPr>
        <p:txBody>
          <a:bodyPr rtlCol="0"/>
          <a:lstStyle/>
          <a:p>
            <a:pPr lvl="0" rtl="0"/>
            <a:r>
              <a:rPr lang="fr-FR"/>
              <a:t>Modifiez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contenu 3"/>
          <p:cNvSpPr>
            <a:spLocks noGrp="1"/>
          </p:cNvSpPr>
          <p:nvPr>
            <p:ph sz="half" idx="2"/>
          </p:nvPr>
        </p:nvSpPr>
        <p:spPr>
          <a:xfrm>
            <a:off x="6415368" y="2194560"/>
            <a:ext cx="4493424" cy="3986784"/>
          </a:xfrm>
        </p:spPr>
        <p:txBody>
          <a:bodyPr rtlCol="0"/>
          <a:lstStyle/>
          <a:p>
            <a:pPr lvl="0" rtl="0"/>
            <a:r>
              <a:rPr lang="fr-FR"/>
              <a:t>Modifiez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e la date 4"/>
          <p:cNvSpPr>
            <a:spLocks noGrp="1"/>
          </p:cNvSpPr>
          <p:nvPr>
            <p:ph type="dt" sz="half" idx="10"/>
          </p:nvPr>
        </p:nvSpPr>
        <p:spPr/>
        <p:txBody>
          <a:bodyPr rtlCol="0"/>
          <a:lstStyle/>
          <a:p>
            <a:pPr rtl="0"/>
            <a:r>
              <a:rPr lang="fr-FR"/>
              <a:t>16 mai 2018</a:t>
            </a:r>
            <a:endParaRPr lang="fr-FR" dirty="0"/>
          </a:p>
        </p:txBody>
      </p:sp>
      <p:sp>
        <p:nvSpPr>
          <p:cNvPr id="6" name="Espace réservé du pied de page 5"/>
          <p:cNvSpPr>
            <a:spLocks noGrp="1"/>
          </p:cNvSpPr>
          <p:nvPr>
            <p:ph type="ftr" sz="quarter" idx="11"/>
          </p:nvPr>
        </p:nvSpPr>
        <p:spPr/>
        <p:txBody>
          <a:bodyPr rtlCol="0"/>
          <a:lstStyle/>
          <a:p>
            <a:pPr rtl="0"/>
            <a:r>
              <a:rPr lang="fr-FR"/>
              <a:t>Croquis-note (ou sketchnoting)</a:t>
            </a:r>
            <a:endParaRPr lang="fr-FR" dirty="0"/>
          </a:p>
        </p:txBody>
      </p:sp>
      <p:sp>
        <p:nvSpPr>
          <p:cNvPr id="7" name="Espace réservé du numéro de diapositive 6"/>
          <p:cNvSpPr>
            <a:spLocks noGrp="1"/>
          </p:cNvSpPr>
          <p:nvPr>
            <p:ph type="sldNum" sz="quarter" idx="12"/>
          </p:nvPr>
        </p:nvSpPr>
        <p:spPr/>
        <p:txBody>
          <a:bodyPr rtlCol="0"/>
          <a:lstStyle/>
          <a:p>
            <a:pPr rtl="0"/>
            <a:fld id="{BD266BE7-899D-4075-917F-DBDE33B6B692}" type="slidenum">
              <a:rPr lang="fr-FR" smtClean="0"/>
              <a:t>‹N°›</a:t>
            </a:fld>
            <a:endParaRPr lang="fr-FR" dirty="0"/>
          </a:p>
        </p:txBody>
      </p:sp>
      <p:pic>
        <p:nvPicPr>
          <p:cNvPr id="8" name="Imag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9806" t="7515" r="51264" b="71637"/>
          <a:stretch/>
        </p:blipFill>
        <p:spPr>
          <a:xfrm>
            <a:off x="91440" y="5336771"/>
            <a:ext cx="1620982" cy="1429790"/>
          </a:xfrm>
          <a:prstGeom prst="rect">
            <a:avLst/>
          </a:prstGeom>
        </p:spPr>
      </p:pic>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3" name="Espace réservé du texte 2"/>
          <p:cNvSpPr>
            <a:spLocks noGrp="1"/>
          </p:cNvSpPr>
          <p:nvPr>
            <p:ph type="body" idx="1"/>
          </p:nvPr>
        </p:nvSpPr>
        <p:spPr>
          <a:xfrm>
            <a:off x="1280160" y="1828456"/>
            <a:ext cx="4489704" cy="83069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Modifiez les styles du texte du masque</a:t>
            </a:r>
          </a:p>
        </p:txBody>
      </p:sp>
      <p:sp>
        <p:nvSpPr>
          <p:cNvPr id="4" name="Espace réservé du contenu 3"/>
          <p:cNvSpPr>
            <a:spLocks noGrp="1"/>
          </p:cNvSpPr>
          <p:nvPr>
            <p:ph sz="half" idx="2"/>
          </p:nvPr>
        </p:nvSpPr>
        <p:spPr>
          <a:xfrm>
            <a:off x="1280160" y="2743194"/>
            <a:ext cx="4489704" cy="3433769"/>
          </a:xfrm>
        </p:spPr>
        <p:txBody>
          <a:bodyPr rtlCol="0"/>
          <a:lstStyle/>
          <a:p>
            <a:pPr lvl="0" rtl="0"/>
            <a:r>
              <a:rPr lang="fr-FR"/>
              <a:t>Modifiez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u texte 4"/>
          <p:cNvSpPr>
            <a:spLocks noGrp="1"/>
          </p:cNvSpPr>
          <p:nvPr>
            <p:ph type="body" sz="quarter" idx="3"/>
          </p:nvPr>
        </p:nvSpPr>
        <p:spPr>
          <a:xfrm>
            <a:off x="6419088" y="1828456"/>
            <a:ext cx="4489704" cy="83069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Modifiez les styles du texte du masque</a:t>
            </a:r>
          </a:p>
        </p:txBody>
      </p:sp>
      <p:sp>
        <p:nvSpPr>
          <p:cNvPr id="6" name="Espace réservé du contenu 5"/>
          <p:cNvSpPr>
            <a:spLocks noGrp="1"/>
          </p:cNvSpPr>
          <p:nvPr>
            <p:ph sz="quarter" idx="4"/>
          </p:nvPr>
        </p:nvSpPr>
        <p:spPr>
          <a:xfrm>
            <a:off x="6419088" y="2743194"/>
            <a:ext cx="4489704" cy="3433769"/>
          </a:xfrm>
        </p:spPr>
        <p:txBody>
          <a:bodyPr rtlCol="0"/>
          <a:lstStyle/>
          <a:p>
            <a:pPr lvl="0" rtl="0"/>
            <a:r>
              <a:rPr lang="fr-FR"/>
              <a:t>Modifiez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7" name="Espace réservé de la date 6"/>
          <p:cNvSpPr>
            <a:spLocks noGrp="1"/>
          </p:cNvSpPr>
          <p:nvPr>
            <p:ph type="dt" sz="half" idx="10"/>
          </p:nvPr>
        </p:nvSpPr>
        <p:spPr/>
        <p:txBody>
          <a:bodyPr rtlCol="0"/>
          <a:lstStyle>
            <a:lvl1pPr>
              <a:defRPr/>
            </a:lvl1pPr>
          </a:lstStyle>
          <a:p>
            <a:r>
              <a:rPr lang="fr-FR"/>
              <a:t>16 mai 2018</a:t>
            </a:r>
            <a:endParaRPr lang="fr-FR" dirty="0"/>
          </a:p>
        </p:txBody>
      </p:sp>
      <p:sp>
        <p:nvSpPr>
          <p:cNvPr id="8" name="Espace réservé du pied de page 7"/>
          <p:cNvSpPr>
            <a:spLocks noGrp="1"/>
          </p:cNvSpPr>
          <p:nvPr>
            <p:ph type="ftr" sz="quarter" idx="11"/>
          </p:nvPr>
        </p:nvSpPr>
        <p:spPr/>
        <p:txBody>
          <a:bodyPr rtlCol="0"/>
          <a:lstStyle/>
          <a:p>
            <a:pPr rtl="0"/>
            <a:r>
              <a:rPr lang="fr-FR"/>
              <a:t>Croquis-note (ou sketchnoting)</a:t>
            </a:r>
            <a:endParaRPr lang="fr-FR" dirty="0"/>
          </a:p>
        </p:txBody>
      </p:sp>
      <p:sp>
        <p:nvSpPr>
          <p:cNvPr id="9" name="Espace réservé du numéro de diapositive 8"/>
          <p:cNvSpPr>
            <a:spLocks noGrp="1"/>
          </p:cNvSpPr>
          <p:nvPr>
            <p:ph type="sldNum" sz="quarter" idx="12"/>
          </p:nvPr>
        </p:nvSpPr>
        <p:spPr/>
        <p:txBody>
          <a:bodyPr rtlCol="0"/>
          <a:lstStyle/>
          <a:p>
            <a:pPr rtl="0"/>
            <a:fld id="{BD266BE7-899D-4075-917F-DBDE33B6B692}" type="slidenum">
              <a:rPr lang="fr-FR" smtClean="0"/>
              <a:t>‹N°›</a:t>
            </a:fld>
            <a:endParaRPr lang="fr-FR" dirty="0"/>
          </a:p>
        </p:txBody>
      </p:sp>
      <p:pic>
        <p:nvPicPr>
          <p:cNvPr id="10" name="Imag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9806" t="7515" r="51264" b="71637"/>
          <a:stretch/>
        </p:blipFill>
        <p:spPr>
          <a:xfrm>
            <a:off x="91440" y="5336771"/>
            <a:ext cx="1620982" cy="1429790"/>
          </a:xfrm>
          <a:prstGeom prst="rect">
            <a:avLst/>
          </a:prstGeom>
        </p:spPr>
      </p:pic>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3" name="Espace réservé de la date 2"/>
          <p:cNvSpPr>
            <a:spLocks noGrp="1"/>
          </p:cNvSpPr>
          <p:nvPr>
            <p:ph type="dt" sz="half" idx="10"/>
          </p:nvPr>
        </p:nvSpPr>
        <p:spPr/>
        <p:txBody>
          <a:bodyPr rtlCol="0"/>
          <a:lstStyle/>
          <a:p>
            <a:pPr rtl="0"/>
            <a:r>
              <a:rPr lang="fr-FR"/>
              <a:t>16 mai 2018</a:t>
            </a:r>
            <a:endParaRPr lang="fr-FR" dirty="0"/>
          </a:p>
        </p:txBody>
      </p:sp>
      <p:sp>
        <p:nvSpPr>
          <p:cNvPr id="4" name="Espace réservé du pied de page 3"/>
          <p:cNvSpPr>
            <a:spLocks noGrp="1"/>
          </p:cNvSpPr>
          <p:nvPr>
            <p:ph type="ftr" sz="quarter" idx="11"/>
          </p:nvPr>
        </p:nvSpPr>
        <p:spPr/>
        <p:txBody>
          <a:bodyPr rtlCol="0"/>
          <a:lstStyle/>
          <a:p>
            <a:pPr rtl="0"/>
            <a:r>
              <a:rPr lang="fr-FR"/>
              <a:t>Croquis-note (ou sketchnoting)</a:t>
            </a:r>
            <a:endParaRPr lang="fr-FR" dirty="0"/>
          </a:p>
        </p:txBody>
      </p:sp>
      <p:sp>
        <p:nvSpPr>
          <p:cNvPr id="5" name="Espace réservé du numéro de diapositive 4"/>
          <p:cNvSpPr>
            <a:spLocks noGrp="1"/>
          </p:cNvSpPr>
          <p:nvPr>
            <p:ph type="sldNum" sz="quarter" idx="12"/>
          </p:nvPr>
        </p:nvSpPr>
        <p:spPr/>
        <p:txBody>
          <a:bodyPr rtlCol="0"/>
          <a:lstStyle/>
          <a:p>
            <a:pPr rtl="0"/>
            <a:fld id="{BD266BE7-899D-4075-917F-DBDE33B6B692}" type="slidenum">
              <a:rPr lang="fr-FR" smtClean="0"/>
              <a:t>‹N°›</a:t>
            </a:fld>
            <a:endParaRPr lang="fr-FR" dirty="0"/>
          </a:p>
        </p:txBody>
      </p:sp>
      <p:pic>
        <p:nvPicPr>
          <p:cNvPr id="6" name="Imag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9806" t="7515" r="51264" b="71637"/>
          <a:stretch/>
        </p:blipFill>
        <p:spPr>
          <a:xfrm>
            <a:off x="91440" y="5336771"/>
            <a:ext cx="1620982" cy="1429790"/>
          </a:xfrm>
          <a:prstGeom prst="rect">
            <a:avLst/>
          </a:prstGeom>
        </p:spPr>
      </p:pic>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11" name="Espace réservé de la date 3"/>
          <p:cNvSpPr>
            <a:spLocks noGrp="1"/>
          </p:cNvSpPr>
          <p:nvPr>
            <p:ph type="dt" sz="half" idx="10"/>
          </p:nvPr>
        </p:nvSpPr>
        <p:spPr>
          <a:xfrm>
            <a:off x="2479696" y="6621635"/>
            <a:ext cx="1971947" cy="182220"/>
          </a:xfrm>
        </p:spPr>
        <p:txBody>
          <a:bodyPr rtlCol="0"/>
          <a:lstStyle>
            <a:lvl1pPr>
              <a:defRPr/>
            </a:lvl1pPr>
          </a:lstStyle>
          <a:p>
            <a:r>
              <a:rPr lang="fr-FR"/>
              <a:t>16 mai 2018</a:t>
            </a:r>
            <a:endParaRPr lang="fr-FR" dirty="0"/>
          </a:p>
        </p:txBody>
      </p:sp>
      <p:sp>
        <p:nvSpPr>
          <p:cNvPr id="12" name="Espace réservé du pied de page 4"/>
          <p:cNvSpPr>
            <a:spLocks noGrp="1"/>
          </p:cNvSpPr>
          <p:nvPr>
            <p:ph type="ftr" sz="quarter" idx="11"/>
          </p:nvPr>
        </p:nvSpPr>
        <p:spPr>
          <a:xfrm>
            <a:off x="4451643" y="6621635"/>
            <a:ext cx="5687786" cy="182220"/>
          </a:xfrm>
        </p:spPr>
        <p:txBody>
          <a:bodyPr rtlCol="0"/>
          <a:lstStyle/>
          <a:p>
            <a:r>
              <a:rPr lang="fr-FR" dirty="0"/>
              <a:t>Croquis-note (ou </a:t>
            </a:r>
            <a:r>
              <a:rPr lang="fr-FR" dirty="0" err="1"/>
              <a:t>sketchnoting</a:t>
            </a:r>
            <a:r>
              <a:rPr lang="fr-FR" dirty="0"/>
              <a:t>)</a:t>
            </a:r>
          </a:p>
        </p:txBody>
      </p:sp>
      <p:sp>
        <p:nvSpPr>
          <p:cNvPr id="13" name="Espace réservé du numéro de diapositive 5"/>
          <p:cNvSpPr>
            <a:spLocks noGrp="1"/>
          </p:cNvSpPr>
          <p:nvPr>
            <p:ph type="sldNum" sz="quarter" idx="12"/>
          </p:nvPr>
        </p:nvSpPr>
        <p:spPr>
          <a:xfrm>
            <a:off x="10139430" y="6621635"/>
            <a:ext cx="1968898" cy="182220"/>
          </a:xfrm>
        </p:spPr>
        <p:txBody>
          <a:bodyPr rtlCol="0"/>
          <a:lstStyle/>
          <a:p>
            <a:pPr rtl="0"/>
            <a:fld id="{BD266BE7-899D-4075-917F-DBDE33B6B692}" type="slidenum">
              <a:rPr lang="fr-FR" smtClean="0"/>
              <a:t>‹N°›</a:t>
            </a:fld>
            <a:endParaRPr lang="fr-FR" dirty="0"/>
          </a:p>
        </p:txBody>
      </p:sp>
      <p:pic>
        <p:nvPicPr>
          <p:cNvPr id="14" name="Imag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9806" t="7515" r="51264" b="71637"/>
          <a:stretch/>
        </p:blipFill>
        <p:spPr>
          <a:xfrm>
            <a:off x="43173" y="5217051"/>
            <a:ext cx="1620982" cy="1429790"/>
          </a:xfrm>
          <a:prstGeom prst="rect">
            <a:avLst/>
          </a:prstGeom>
        </p:spPr>
      </p:pic>
      <p:cxnSp>
        <p:nvCxnSpPr>
          <p:cNvPr id="15" name="Connecteur droit 14"/>
          <p:cNvCxnSpPr/>
          <p:nvPr userDrawn="1"/>
        </p:nvCxnSpPr>
        <p:spPr>
          <a:xfrm>
            <a:off x="2479696" y="6605651"/>
            <a:ext cx="962863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chor="ctr">
            <a:normAutofit/>
          </a:bodyPr>
          <a:lstStyle>
            <a:lvl1pPr>
              <a:defRPr sz="3000"/>
            </a:lvl1pPr>
          </a:lstStyle>
          <a:p>
            <a:pPr rtl="0"/>
            <a:r>
              <a:rPr lang="fr-FR"/>
              <a:t>Modifiez le style du titre</a:t>
            </a:r>
            <a:endParaRPr lang="fr-FR" dirty="0"/>
          </a:p>
        </p:txBody>
      </p:sp>
      <p:sp>
        <p:nvSpPr>
          <p:cNvPr id="4" name="Espace réservé du texte 2"/>
          <p:cNvSpPr>
            <a:spLocks noGrp="1"/>
          </p:cNvSpPr>
          <p:nvPr>
            <p:ph type="body" sz="half" idx="2"/>
          </p:nvPr>
        </p:nvSpPr>
        <p:spPr>
          <a:xfrm>
            <a:off x="1291818" y="2465294"/>
            <a:ext cx="3834874" cy="3711669"/>
          </a:xfrm>
        </p:spPr>
        <p:txBody>
          <a:bodyPr rtlCol="0">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a:t>Modifiez les styles du texte du masque</a:t>
            </a:r>
          </a:p>
        </p:txBody>
      </p:sp>
      <p:sp>
        <p:nvSpPr>
          <p:cNvPr id="3" name="Espace réservé du contenu 3"/>
          <p:cNvSpPr>
            <a:spLocks noGrp="1"/>
          </p:cNvSpPr>
          <p:nvPr>
            <p:ph idx="1"/>
          </p:nvPr>
        </p:nvSpPr>
        <p:spPr>
          <a:xfrm>
            <a:off x="5518897" y="2465294"/>
            <a:ext cx="5174504" cy="3711669"/>
          </a:xfrm>
        </p:spPr>
        <p:txBody>
          <a:bodyPr rtlCol="0">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FR"/>
              <a:t>Modifiez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e la date 4"/>
          <p:cNvSpPr>
            <a:spLocks noGrp="1"/>
          </p:cNvSpPr>
          <p:nvPr>
            <p:ph type="dt" sz="half" idx="10"/>
          </p:nvPr>
        </p:nvSpPr>
        <p:spPr/>
        <p:txBody>
          <a:bodyPr rtlCol="0"/>
          <a:lstStyle/>
          <a:p>
            <a:pPr rtl="0"/>
            <a:r>
              <a:rPr lang="fr-FR"/>
              <a:t>16 mai 2018</a:t>
            </a:r>
            <a:endParaRPr lang="fr-FR" dirty="0"/>
          </a:p>
        </p:txBody>
      </p:sp>
      <p:sp>
        <p:nvSpPr>
          <p:cNvPr id="6" name="Espace réservé du pied de page 5"/>
          <p:cNvSpPr>
            <a:spLocks noGrp="1"/>
          </p:cNvSpPr>
          <p:nvPr>
            <p:ph type="ftr" sz="quarter" idx="11"/>
          </p:nvPr>
        </p:nvSpPr>
        <p:spPr/>
        <p:txBody>
          <a:bodyPr rtlCol="0"/>
          <a:lstStyle/>
          <a:p>
            <a:pPr rtl="0"/>
            <a:r>
              <a:rPr lang="fr-FR"/>
              <a:t>Croquis-note (ou sketchnoting)</a:t>
            </a:r>
            <a:endParaRPr lang="fr-FR" dirty="0"/>
          </a:p>
        </p:txBody>
      </p:sp>
      <p:sp>
        <p:nvSpPr>
          <p:cNvPr id="7" name="Espace réservé du numéro de diapositive 6"/>
          <p:cNvSpPr>
            <a:spLocks noGrp="1"/>
          </p:cNvSpPr>
          <p:nvPr>
            <p:ph type="sldNum" sz="quarter" idx="12"/>
          </p:nvPr>
        </p:nvSpPr>
        <p:spPr/>
        <p:txBody>
          <a:bodyPr rtlCol="0"/>
          <a:lstStyle/>
          <a:p>
            <a:pPr rtl="0"/>
            <a:fld id="{BD266BE7-899D-4075-917F-DBDE33B6B692}" type="slidenum">
              <a:rPr lang="fr-FR" smtClean="0"/>
              <a:t>‹N°›</a:t>
            </a:fld>
            <a:endParaRPr lang="fr-FR"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chor="ctr">
            <a:normAutofit/>
          </a:bodyPr>
          <a:lstStyle>
            <a:lvl1pPr>
              <a:defRPr sz="3000"/>
            </a:lvl1pPr>
          </a:lstStyle>
          <a:p>
            <a:pPr rtl="0"/>
            <a:r>
              <a:rPr lang="fr-FR"/>
              <a:t>Modifiez le style du titre</a:t>
            </a:r>
            <a:endParaRPr lang="fr-FR" dirty="0"/>
          </a:p>
        </p:txBody>
      </p:sp>
      <p:sp>
        <p:nvSpPr>
          <p:cNvPr id="4" name="Espace réservé du texte 3"/>
          <p:cNvSpPr>
            <a:spLocks noGrp="1"/>
          </p:cNvSpPr>
          <p:nvPr>
            <p:ph type="body" sz="half" idx="2"/>
          </p:nvPr>
        </p:nvSpPr>
        <p:spPr>
          <a:xfrm>
            <a:off x="1291819" y="2465293"/>
            <a:ext cx="3834874" cy="3711669"/>
          </a:xfrm>
        </p:spPr>
        <p:txBody>
          <a:bodyPr rtlCol="0">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a:t>Modifiez les styles du texte du masque</a:t>
            </a:r>
          </a:p>
        </p:txBody>
      </p:sp>
      <p:sp>
        <p:nvSpPr>
          <p:cNvPr id="3" name="Espace réservé d’image 2" descr="Espace réservé vide pour ajouter une image. Cliquez sur l’espace réservé et sélectionnez l’image à ajouter"/>
          <p:cNvSpPr>
            <a:spLocks noGrp="1"/>
          </p:cNvSpPr>
          <p:nvPr>
            <p:ph type="pic" idx="1"/>
          </p:nvPr>
        </p:nvSpPr>
        <p:spPr>
          <a:xfrm>
            <a:off x="5518896" y="1828456"/>
            <a:ext cx="5389895" cy="5029544"/>
          </a:xfrm>
        </p:spPr>
        <p:txBody>
          <a:bodyPr tIns="13716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a:t>Cliquez sur l'icône pour ajouter une image</a:t>
            </a:r>
            <a:endParaRPr lang="fr-FR" dirty="0"/>
          </a:p>
        </p:txBody>
      </p:sp>
      <p:sp>
        <p:nvSpPr>
          <p:cNvPr id="5" name="Espace réservé de la date 4"/>
          <p:cNvSpPr>
            <a:spLocks noGrp="1"/>
          </p:cNvSpPr>
          <p:nvPr>
            <p:ph type="dt" sz="half" idx="10"/>
          </p:nvPr>
        </p:nvSpPr>
        <p:spPr/>
        <p:txBody>
          <a:bodyPr rtlCol="0"/>
          <a:lstStyle/>
          <a:p>
            <a:pPr rtl="0"/>
            <a:r>
              <a:rPr lang="fr-FR"/>
              <a:t>16 mai 2018</a:t>
            </a:r>
            <a:endParaRPr lang="fr-FR" dirty="0"/>
          </a:p>
        </p:txBody>
      </p:sp>
      <p:sp>
        <p:nvSpPr>
          <p:cNvPr id="6" name="Espace réservé du pied de page 5"/>
          <p:cNvSpPr>
            <a:spLocks noGrp="1"/>
          </p:cNvSpPr>
          <p:nvPr>
            <p:ph type="ftr" sz="quarter" idx="11"/>
          </p:nvPr>
        </p:nvSpPr>
        <p:spPr/>
        <p:txBody>
          <a:bodyPr rtlCol="0"/>
          <a:lstStyle/>
          <a:p>
            <a:pPr rtl="0"/>
            <a:r>
              <a:rPr lang="fr-FR"/>
              <a:t>Croquis-note (ou sketchnoting)</a:t>
            </a:r>
            <a:endParaRPr lang="fr-FR" dirty="0"/>
          </a:p>
        </p:txBody>
      </p:sp>
      <p:sp>
        <p:nvSpPr>
          <p:cNvPr id="7" name="Espace réservé du numéro de diapositive 6"/>
          <p:cNvSpPr>
            <a:spLocks noGrp="1"/>
          </p:cNvSpPr>
          <p:nvPr>
            <p:ph type="sldNum" sz="quarter" idx="12"/>
          </p:nvPr>
        </p:nvSpPr>
        <p:spPr/>
        <p:txBody>
          <a:bodyPr rtlCol="0"/>
          <a:lstStyle/>
          <a:p>
            <a:pPr rtl="0"/>
            <a:fld id="{BD266BE7-899D-4075-917F-DBDE33B6B692}" type="slidenum">
              <a:rPr lang="fr-FR" smtClean="0"/>
              <a:t>‹N°›</a:t>
            </a:fld>
            <a:endParaRPr lang="fr-FR" dirty="0"/>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EBE9"/>
        </a:solidFill>
        <a:effectLst/>
      </p:bgPr>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solidFill>
            <a:srgbClr val="FFC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pic>
        <p:nvPicPr>
          <p:cNvPr id="8" name="Imag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Espace réservé du titre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pPr rtl="0"/>
            <a:r>
              <a:rPr lang="fr-FR" dirty="0"/>
              <a:t>Modifiez le style du titre</a:t>
            </a:r>
          </a:p>
        </p:txBody>
      </p:sp>
      <p:sp>
        <p:nvSpPr>
          <p:cNvPr id="3" name="Espace réservé du texte 2"/>
          <p:cNvSpPr>
            <a:spLocks noGrp="1"/>
          </p:cNvSpPr>
          <p:nvPr>
            <p:ph type="body" idx="1"/>
          </p:nvPr>
        </p:nvSpPr>
        <p:spPr>
          <a:xfrm>
            <a:off x="2479696" y="2190749"/>
            <a:ext cx="9628632" cy="3986213"/>
          </a:xfrm>
          <a:prstGeom prst="rect">
            <a:avLst/>
          </a:prstGeom>
        </p:spPr>
        <p:txBody>
          <a:bodyPr vert="horz" lIns="91440" tIns="45720" rIns="91440" bIns="45720" rtlCol="0">
            <a:normAutofit/>
          </a:bodyPr>
          <a:lstStyle/>
          <a:p>
            <a:pPr lvl="0" rtl="0"/>
            <a:r>
              <a:rPr lang="fr-FR" dirty="0"/>
              <a:t>Modifiez les styles du texte du masque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a:p>
            <a:pPr lvl="5" rtl="0"/>
            <a:r>
              <a:rPr lang="fr-FR" dirty="0"/>
              <a:t>Sixième</a:t>
            </a:r>
          </a:p>
          <a:p>
            <a:pPr lvl="6" rtl="0"/>
            <a:r>
              <a:rPr lang="fr-FR" dirty="0"/>
              <a:t>Septième</a:t>
            </a:r>
          </a:p>
          <a:p>
            <a:pPr lvl="7" rtl="0"/>
            <a:r>
              <a:rPr lang="fr-FR" dirty="0"/>
              <a:t>Huitième</a:t>
            </a:r>
          </a:p>
          <a:p>
            <a:pPr lvl="8" rtl="0"/>
            <a:r>
              <a:rPr lang="fr-FR" dirty="0"/>
              <a:t>Neuvième</a:t>
            </a:r>
          </a:p>
        </p:txBody>
      </p:sp>
      <p:sp>
        <p:nvSpPr>
          <p:cNvPr id="4" name="Espace réservé de la date 3"/>
          <p:cNvSpPr>
            <a:spLocks noGrp="1"/>
          </p:cNvSpPr>
          <p:nvPr>
            <p:ph type="dt" sz="half" idx="2"/>
          </p:nvPr>
        </p:nvSpPr>
        <p:spPr>
          <a:xfrm>
            <a:off x="2479696"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r>
              <a:rPr lang="fr-FR"/>
              <a:t>16 mai 2018</a:t>
            </a:r>
            <a:endParaRPr lang="fr-FR" dirty="0"/>
          </a:p>
        </p:txBody>
      </p:sp>
      <p:sp>
        <p:nvSpPr>
          <p:cNvPr id="5" name="Espace réservé du pied de page 4"/>
          <p:cNvSpPr>
            <a:spLocks noGrp="1"/>
          </p:cNvSpPr>
          <p:nvPr>
            <p:ph type="ftr" sz="quarter" idx="3"/>
          </p:nvPr>
        </p:nvSpPr>
        <p:spPr>
          <a:xfrm>
            <a:off x="4451643"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pPr rtl="0"/>
            <a:r>
              <a:rPr lang="fr-FR"/>
              <a:t>Croquis-note (ou sketchnoting)</a:t>
            </a:r>
            <a:endParaRPr lang="fr-FR" dirty="0"/>
          </a:p>
        </p:txBody>
      </p:sp>
      <p:sp>
        <p:nvSpPr>
          <p:cNvPr id="6" name="Espace réservé du numéro de diapositive 5"/>
          <p:cNvSpPr>
            <a:spLocks noGrp="1"/>
          </p:cNvSpPr>
          <p:nvPr>
            <p:ph type="sldNum" sz="quarter" idx="4"/>
          </p:nvPr>
        </p:nvSpPr>
        <p:spPr>
          <a:xfrm>
            <a:off x="10139430"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pPr rtl="0"/>
            <a:fld id="{BD266BE7-899D-4075-917F-DBDE33B6B692}" type="slidenum">
              <a:rPr lang="fr-FR" smtClean="0"/>
              <a:pPr rtl="0"/>
              <a:t>‹N°›</a:t>
            </a:fld>
            <a:endParaRPr lang="fr-FR" dirty="0"/>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8" Type="http://schemas.openxmlformats.org/officeDocument/2006/relationships/tags" Target="../tags/tag69.xml"/><Relationship Id="rId13" Type="http://schemas.openxmlformats.org/officeDocument/2006/relationships/image" Target="../media/image16.png"/><Relationship Id="rId3" Type="http://schemas.openxmlformats.org/officeDocument/2006/relationships/tags" Target="../tags/tag64.xml"/><Relationship Id="rId7" Type="http://schemas.openxmlformats.org/officeDocument/2006/relationships/tags" Target="../tags/tag68.xml"/><Relationship Id="rId12" Type="http://schemas.openxmlformats.org/officeDocument/2006/relationships/image" Target="../media/image15.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image" Target="../media/image14.png"/><Relationship Id="rId5" Type="http://schemas.openxmlformats.org/officeDocument/2006/relationships/tags" Target="../tags/tag66.xml"/><Relationship Id="rId10" Type="http://schemas.openxmlformats.org/officeDocument/2006/relationships/notesSlide" Target="../notesSlides/notesSlide10.xml"/><Relationship Id="rId4" Type="http://schemas.openxmlformats.org/officeDocument/2006/relationships/tags" Target="../tags/tag65.xml"/><Relationship Id="rId9"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notesSlide" Target="../notesSlides/notesSlide11.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slideLayout" Target="../slideLayouts/slideLayout2.xml"/><Relationship Id="rId5" Type="http://schemas.openxmlformats.org/officeDocument/2006/relationships/tags" Target="../tags/tag74.xml"/><Relationship Id="rId4" Type="http://schemas.openxmlformats.org/officeDocument/2006/relationships/tags" Target="../tags/tag73.xml"/></Relationships>
</file>

<file path=ppt/slides/_rels/slide12.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notesSlide" Target="../notesSlides/notesSlide12.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slideLayout" Target="../slideLayouts/slideLayout2.xml"/><Relationship Id="rId5" Type="http://schemas.openxmlformats.org/officeDocument/2006/relationships/tags" Target="../tags/tag79.xml"/><Relationship Id="rId4" Type="http://schemas.openxmlformats.org/officeDocument/2006/relationships/tags" Target="../tags/tag78.xml"/></Relationships>
</file>

<file path=ppt/slides/_rels/slide13.xml.rels><?xml version="1.0" encoding="UTF-8" standalone="yes"?>
<Relationships xmlns="http://schemas.openxmlformats.org/package/2006/relationships"><Relationship Id="rId3" Type="http://schemas.openxmlformats.org/officeDocument/2006/relationships/tags" Target="../tags/tag82.xml"/><Relationship Id="rId7" Type="http://schemas.openxmlformats.org/officeDocument/2006/relationships/notesSlide" Target="../notesSlides/notesSlide13.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slideLayout" Target="../slideLayouts/slideLayout2.xml"/><Relationship Id="rId5" Type="http://schemas.openxmlformats.org/officeDocument/2006/relationships/tags" Target="../tags/tag84.xml"/><Relationship Id="rId4" Type="http://schemas.openxmlformats.org/officeDocument/2006/relationships/tags" Target="../tags/tag83.xml"/></Relationships>
</file>

<file path=ppt/slides/_rels/slide14.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slide" Target="slide22.xml"/><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notesSlide" Target="../notesSlides/notesSlide14.xml"/><Relationship Id="rId17" Type="http://schemas.openxmlformats.org/officeDocument/2006/relationships/slide" Target="slide23.xml"/><Relationship Id="rId2" Type="http://schemas.openxmlformats.org/officeDocument/2006/relationships/tags" Target="../tags/tag86.xml"/><Relationship Id="rId16" Type="http://schemas.openxmlformats.org/officeDocument/2006/relationships/slide" Target="slide19.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slideLayout" Target="../slideLayouts/slideLayout2.xml"/><Relationship Id="rId5" Type="http://schemas.openxmlformats.org/officeDocument/2006/relationships/tags" Target="../tags/tag89.xml"/><Relationship Id="rId15" Type="http://schemas.openxmlformats.org/officeDocument/2006/relationships/slide" Target="slide20.xml"/><Relationship Id="rId10" Type="http://schemas.openxmlformats.org/officeDocument/2006/relationships/tags" Target="../tags/tag94.xml"/><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slide" Target="slide21.xml"/></Relationships>
</file>

<file path=ppt/slides/_rels/slide15.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notesSlide" Target="../notesSlides/notesSlide15.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slideLayout" Target="../slideLayouts/slideLayout3.xml"/><Relationship Id="rId5" Type="http://schemas.openxmlformats.org/officeDocument/2006/relationships/tags" Target="../tags/tag99.xml"/><Relationship Id="rId4" Type="http://schemas.openxmlformats.org/officeDocument/2006/relationships/tags" Target="../tags/tag98.xml"/></Relationships>
</file>

<file path=ppt/slides/_rels/slide16.xml.rels><?xml version="1.0" encoding="UTF-8" standalone="yes"?>
<Relationships xmlns="http://schemas.openxmlformats.org/package/2006/relationships"><Relationship Id="rId8" Type="http://schemas.openxmlformats.org/officeDocument/2006/relationships/tags" Target="../tags/tag107.xml"/><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tags" Target="../tags/tag102.xml"/><Relationship Id="rId7" Type="http://schemas.openxmlformats.org/officeDocument/2006/relationships/tags" Target="../tags/tag106.xml"/><Relationship Id="rId12" Type="http://schemas.openxmlformats.org/officeDocument/2006/relationships/notesSlide" Target="../notesSlides/notesSlide16.xml"/><Relationship Id="rId17" Type="http://schemas.openxmlformats.org/officeDocument/2006/relationships/image" Target="../media/image21.png"/><Relationship Id="rId2" Type="http://schemas.openxmlformats.org/officeDocument/2006/relationships/tags" Target="../tags/tag101.xml"/><Relationship Id="rId16" Type="http://schemas.openxmlformats.org/officeDocument/2006/relationships/image" Target="../media/image20.png"/><Relationship Id="rId1" Type="http://schemas.openxmlformats.org/officeDocument/2006/relationships/tags" Target="../tags/tag100.xml"/><Relationship Id="rId6" Type="http://schemas.openxmlformats.org/officeDocument/2006/relationships/tags" Target="../tags/tag105.xml"/><Relationship Id="rId11" Type="http://schemas.openxmlformats.org/officeDocument/2006/relationships/slideLayout" Target="../slideLayouts/slideLayout2.xml"/><Relationship Id="rId5" Type="http://schemas.openxmlformats.org/officeDocument/2006/relationships/tags" Target="../tags/tag104.xml"/><Relationship Id="rId15" Type="http://schemas.openxmlformats.org/officeDocument/2006/relationships/image" Target="../media/image19.png"/><Relationship Id="rId10" Type="http://schemas.openxmlformats.org/officeDocument/2006/relationships/tags" Target="../tags/tag109.xml"/><Relationship Id="rId4" Type="http://schemas.openxmlformats.org/officeDocument/2006/relationships/tags" Target="../tags/tag103.xml"/><Relationship Id="rId9" Type="http://schemas.openxmlformats.org/officeDocument/2006/relationships/tags" Target="../tags/tag108.xml"/><Relationship Id="rId1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12.xml"/><Relationship Id="rId7" Type="http://schemas.openxmlformats.org/officeDocument/2006/relationships/notesSlide" Target="../notesSlides/notesSlide17.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slideLayout" Target="../slideLayouts/slideLayout2.xml"/><Relationship Id="rId5" Type="http://schemas.openxmlformats.org/officeDocument/2006/relationships/tags" Target="../tags/tag114.xml"/><Relationship Id="rId4" Type="http://schemas.openxmlformats.org/officeDocument/2006/relationships/tags" Target="../tags/tag113.xml"/></Relationships>
</file>

<file path=ppt/slides/_rels/slide18.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notesSlide" Target="../notesSlides/notesSlide18.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slideLayout" Target="../slideLayouts/slideLayout1.xml"/><Relationship Id="rId5" Type="http://schemas.openxmlformats.org/officeDocument/2006/relationships/tags" Target="../tags/tag119.xml"/><Relationship Id="rId4" Type="http://schemas.openxmlformats.org/officeDocument/2006/relationships/tags" Target="../tags/tag118.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122.xml"/><Relationship Id="rId7" Type="http://schemas.openxmlformats.org/officeDocument/2006/relationships/notesSlide" Target="../notesSlides/notesSlide19.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slideLayout" Target="../slideLayouts/slideLayout7.xml"/><Relationship Id="rId5" Type="http://schemas.openxmlformats.org/officeDocument/2006/relationships/tags" Target="../tags/tag124.xml"/><Relationship Id="rId4" Type="http://schemas.openxmlformats.org/officeDocument/2006/relationships/tags" Target="../tags/tag123.xml"/><Relationship Id="rId9" Type="http://schemas.openxmlformats.org/officeDocument/2006/relationships/slide" Target="slide14.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xml"/><Relationship Id="rId7" Type="http://schemas.openxmlformats.org/officeDocument/2006/relationships/tags" Target="../tags/tag1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5" Type="http://schemas.openxmlformats.org/officeDocument/2006/relationships/tags" Target="../tags/tag10.xml"/><Relationship Id="rId10" Type="http://schemas.openxmlformats.org/officeDocument/2006/relationships/image" Target="../media/image6.png"/><Relationship Id="rId4" Type="http://schemas.openxmlformats.org/officeDocument/2006/relationships/tags" Target="../tags/tag9.xml"/><Relationship Id="rId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tags" Target="../tags/tag127.xml"/><Relationship Id="rId7" Type="http://schemas.openxmlformats.org/officeDocument/2006/relationships/notesSlide" Target="../notesSlides/notesSlide20.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slideLayout" Target="../slideLayouts/slideLayout7.xml"/><Relationship Id="rId5" Type="http://schemas.openxmlformats.org/officeDocument/2006/relationships/tags" Target="../tags/tag129.xml"/><Relationship Id="rId4" Type="http://schemas.openxmlformats.org/officeDocument/2006/relationships/tags" Target="../tags/tag128.xml"/><Relationship Id="rId9" Type="http://schemas.openxmlformats.org/officeDocument/2006/relationships/slide" Target="slide14.xml"/></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132.xml"/><Relationship Id="rId7" Type="http://schemas.openxmlformats.org/officeDocument/2006/relationships/notesSlide" Target="../notesSlides/notesSlide21.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slideLayout" Target="../slideLayouts/slideLayout7.xml"/><Relationship Id="rId5" Type="http://schemas.openxmlformats.org/officeDocument/2006/relationships/tags" Target="../tags/tag134.xml"/><Relationship Id="rId4" Type="http://schemas.openxmlformats.org/officeDocument/2006/relationships/tags" Target="../tags/tag133.xml"/><Relationship Id="rId9" Type="http://schemas.openxmlformats.org/officeDocument/2006/relationships/slide" Target="slide14.xml"/></Relationships>
</file>

<file path=ppt/slides/_rels/slide22.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tags" Target="../tags/tag137.xml"/><Relationship Id="rId7" Type="http://schemas.openxmlformats.org/officeDocument/2006/relationships/notesSlide" Target="../notesSlides/notesSlide22.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slideLayout" Target="../slideLayouts/slideLayout7.xml"/><Relationship Id="rId5" Type="http://schemas.openxmlformats.org/officeDocument/2006/relationships/tags" Target="../tags/tag139.xml"/><Relationship Id="rId4" Type="http://schemas.openxmlformats.org/officeDocument/2006/relationships/tags" Target="../tags/tag138.xml"/><Relationship Id="rId9" Type="http://schemas.openxmlformats.org/officeDocument/2006/relationships/slide" Target="slide14.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3.xml"/><Relationship Id="rId3" Type="http://schemas.openxmlformats.org/officeDocument/2006/relationships/tags" Target="../tags/tag142.xml"/><Relationship Id="rId7" Type="http://schemas.openxmlformats.org/officeDocument/2006/relationships/slideLayout" Target="../slideLayouts/slideLayout7.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hyperlink" Target="https://www.thinglink.com/scene/469176994697838592" TargetMode="External"/><Relationship Id="rId5" Type="http://schemas.openxmlformats.org/officeDocument/2006/relationships/tags" Target="../tags/tag144.xml"/><Relationship Id="rId10" Type="http://schemas.openxmlformats.org/officeDocument/2006/relationships/slide" Target="slide14.xml"/><Relationship Id="rId4" Type="http://schemas.openxmlformats.org/officeDocument/2006/relationships/tags" Target="../tags/tag143.xml"/><Relationship Id="rId9" Type="http://schemas.openxmlformats.org/officeDocument/2006/relationships/image" Target="../media/image28.png"/></Relationships>
</file>

<file path=ppt/slides/_rels/slide3.xml.rels><?xml version="1.0" encoding="UTF-8" standalone="yes"?>
<Relationships xmlns="http://schemas.openxmlformats.org/package/2006/relationships"><Relationship Id="rId8" Type="http://schemas.openxmlformats.org/officeDocument/2006/relationships/tags" Target="../tags/tag20.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image" Target="../media/image7.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notesSlide" Target="../notesSlides/notesSlide3.xml"/><Relationship Id="rId5" Type="http://schemas.openxmlformats.org/officeDocument/2006/relationships/tags" Target="../tags/tag17.xml"/><Relationship Id="rId10" Type="http://schemas.openxmlformats.org/officeDocument/2006/relationships/slideLayout" Target="../slideLayouts/slideLayout2.xml"/><Relationship Id="rId4" Type="http://schemas.openxmlformats.org/officeDocument/2006/relationships/tags" Target="../tags/tag16.xml"/><Relationship Id="rId9" Type="http://schemas.openxmlformats.org/officeDocument/2006/relationships/tags" Target="../tags/tag21.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31.xml"/><Relationship Id="rId7"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10" Type="http://schemas.openxmlformats.org/officeDocument/2006/relationships/image" Target="../media/image9.png"/><Relationship Id="rId4" Type="http://schemas.openxmlformats.org/officeDocument/2006/relationships/tags" Target="../tags/tag32.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tags" Target="../tags/tag42.xml"/><Relationship Id="rId3" Type="http://schemas.openxmlformats.org/officeDocument/2006/relationships/tags" Target="../tags/tag37.xml"/><Relationship Id="rId7" Type="http://schemas.openxmlformats.org/officeDocument/2006/relationships/tags" Target="../tags/tag4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notesSlide" Target="../notesSlides/notesSlide6.xml"/><Relationship Id="rId5" Type="http://schemas.openxmlformats.org/officeDocument/2006/relationships/tags" Target="../tags/tag39.xml"/><Relationship Id="rId10" Type="http://schemas.openxmlformats.org/officeDocument/2006/relationships/slideLayout" Target="../slideLayouts/slideLayout2.xml"/><Relationship Id="rId4" Type="http://schemas.openxmlformats.org/officeDocument/2006/relationships/tags" Target="../tags/tag38.xml"/><Relationship Id="rId9" Type="http://schemas.openxmlformats.org/officeDocument/2006/relationships/tags" Target="../tags/tag43.xml"/></Relationships>
</file>

<file path=ppt/slides/_rels/slide7.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notesSlide" Target="../notesSlides/notesSlide7.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Layout" Target="../slideLayouts/slideLayout3.xml"/><Relationship Id="rId5" Type="http://schemas.openxmlformats.org/officeDocument/2006/relationships/tags" Target="../tags/tag48.xml"/><Relationship Id="rId4" Type="http://schemas.openxmlformats.org/officeDocument/2006/relationships/tags" Target="../tags/tag47.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51.xml"/><Relationship Id="rId7"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3.png"/><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image" Target="../media/image12.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image" Target="../media/image11.png"/><Relationship Id="rId5" Type="http://schemas.openxmlformats.org/officeDocument/2006/relationships/tags" Target="../tags/tag59.xml"/><Relationship Id="rId10" Type="http://schemas.openxmlformats.org/officeDocument/2006/relationships/image" Target="../media/image10.jpg"/><Relationship Id="rId4" Type="http://schemas.openxmlformats.org/officeDocument/2006/relationships/tags" Target="../tags/tag58.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p:txBody>
          <a:bodyPr rtlCol="0"/>
          <a:lstStyle/>
          <a:p>
            <a:pPr rtl="0"/>
            <a:r>
              <a:rPr lang="fr-FR" dirty="0"/>
              <a:t>Croquis-note</a:t>
            </a:r>
            <a:br>
              <a:rPr lang="fr-FR" dirty="0"/>
            </a:br>
            <a:r>
              <a:rPr lang="fr-FR" sz="4400" dirty="0"/>
              <a:t>(ou </a:t>
            </a:r>
            <a:r>
              <a:rPr lang="fr-FR" sz="4400" dirty="0" err="1"/>
              <a:t>sketchnoting</a:t>
            </a:r>
            <a:r>
              <a:rPr lang="fr-FR" sz="4400" dirty="0"/>
              <a:t>) </a:t>
            </a:r>
          </a:p>
        </p:txBody>
      </p:sp>
      <p:sp>
        <p:nvSpPr>
          <p:cNvPr id="3" name="Sous-titre 2"/>
          <p:cNvSpPr>
            <a:spLocks noGrp="1"/>
          </p:cNvSpPr>
          <p:nvPr>
            <p:ph type="subTitle" idx="1"/>
            <p:custDataLst>
              <p:tags r:id="rId2"/>
            </p:custDataLst>
          </p:nvPr>
        </p:nvSpPr>
        <p:spPr/>
        <p:txBody>
          <a:bodyPr rtlCol="0"/>
          <a:lstStyle/>
          <a:p>
            <a:pPr rtl="0"/>
            <a:r>
              <a:rPr lang="fr-FR" i="1" dirty="0"/>
              <a:t>Martin Pelletier</a:t>
            </a:r>
          </a:p>
          <a:p>
            <a:pPr rtl="0"/>
            <a:r>
              <a:rPr lang="fr-FR" i="1" dirty="0"/>
              <a:t>Conseiller pédagogique TIC</a:t>
            </a:r>
          </a:p>
        </p:txBody>
      </p:sp>
      <p:sp>
        <p:nvSpPr>
          <p:cNvPr id="4" name="Espace réservé de la date 3"/>
          <p:cNvSpPr>
            <a:spLocks noGrp="1"/>
          </p:cNvSpPr>
          <p:nvPr>
            <p:ph type="dt" sz="half" idx="10"/>
            <p:custDataLst>
              <p:tags r:id="rId3"/>
            </p:custDataLst>
          </p:nvPr>
        </p:nvSpPr>
        <p:spPr/>
        <p:txBody>
          <a:bodyPr/>
          <a:lstStyle/>
          <a:p>
            <a:pPr rtl="0"/>
            <a:r>
              <a:rPr lang="fr-FR"/>
              <a:t>16 mai 2018</a:t>
            </a:r>
            <a:endParaRPr lang="fr-FR" dirty="0"/>
          </a:p>
        </p:txBody>
      </p:sp>
      <p:sp>
        <p:nvSpPr>
          <p:cNvPr id="5" name="Espace réservé du pied de page 4"/>
          <p:cNvSpPr>
            <a:spLocks noGrp="1"/>
          </p:cNvSpPr>
          <p:nvPr>
            <p:ph type="ftr" sz="quarter" idx="11"/>
            <p:custDataLst>
              <p:tags r:id="rId4"/>
            </p:custDataLst>
          </p:nvPr>
        </p:nvSpPr>
        <p:spPr/>
        <p:txBody>
          <a:bodyPr/>
          <a:lstStyle/>
          <a:p>
            <a:pPr rtl="0"/>
            <a:r>
              <a:rPr lang="fr-FR"/>
              <a:t>Croquis-note (ou sketchnoting)</a:t>
            </a:r>
            <a:endParaRPr lang="fr-FR" dirty="0"/>
          </a:p>
        </p:txBody>
      </p:sp>
      <p:sp>
        <p:nvSpPr>
          <p:cNvPr id="6" name="Espace réservé du numéro de diapositive 5"/>
          <p:cNvSpPr>
            <a:spLocks noGrp="1"/>
          </p:cNvSpPr>
          <p:nvPr>
            <p:ph type="sldNum" sz="quarter" idx="12"/>
            <p:custDataLst>
              <p:tags r:id="rId5"/>
            </p:custDataLst>
          </p:nvPr>
        </p:nvSpPr>
        <p:spPr/>
        <p:txBody>
          <a:bodyPr/>
          <a:lstStyle/>
          <a:p>
            <a:pPr rtl="0"/>
            <a:fld id="{BD266BE7-899D-4075-917F-DBDE33B6B692}" type="slidenum">
              <a:rPr lang="fr-FR" smtClean="0"/>
              <a:pPr rtl="0"/>
              <a:t>1</a:t>
            </a:fld>
            <a:endParaRPr lang="fr-FR" dirty="0"/>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FR" sz="4400" dirty="0">
                <a:solidFill>
                  <a:srgbClr val="B1CF4E"/>
                </a:solidFill>
                <a:latin typeface="Berlin Sans FB Demi" panose="020E0802020502020306" pitchFamily="34" charset="0"/>
              </a:rPr>
              <a:t>On y met quoi ?</a:t>
            </a:r>
            <a:endParaRPr lang="fr-CA" sz="4400" dirty="0"/>
          </a:p>
        </p:txBody>
      </p:sp>
      <p:sp>
        <p:nvSpPr>
          <p:cNvPr id="4" name="Espace réservé du contenu 3"/>
          <p:cNvSpPr>
            <a:spLocks noGrp="1"/>
          </p:cNvSpPr>
          <p:nvPr>
            <p:ph idx="1"/>
            <p:custDataLst>
              <p:tags r:id="rId2"/>
            </p:custDataLst>
          </p:nvPr>
        </p:nvSpPr>
        <p:spPr/>
        <p:txBody>
          <a:bodyPr>
            <a:noAutofit/>
          </a:bodyPr>
          <a:lstStyle/>
          <a:p>
            <a:r>
              <a:rPr lang="fr-CA" sz="2400" b="1" dirty="0"/>
              <a:t>Cadres / Conteneurs</a:t>
            </a:r>
          </a:p>
          <a:p>
            <a:r>
              <a:rPr lang="fr-CA" sz="2400" b="1" dirty="0"/>
              <a:t>Liens / Connecteurs</a:t>
            </a:r>
          </a:p>
          <a:p>
            <a:r>
              <a:rPr lang="fr-CA" sz="2400" b="1" dirty="0"/>
              <a:t>Séparateurs</a:t>
            </a:r>
          </a:p>
          <a:p>
            <a:pPr lvl="1"/>
            <a:r>
              <a:rPr lang="fr-CA" b="1" dirty="0"/>
              <a:t>Penser en zones</a:t>
            </a:r>
          </a:p>
          <a:p>
            <a:r>
              <a:rPr lang="fr-CA" sz="2400" b="1" dirty="0"/>
              <a:t>Couleurs</a:t>
            </a:r>
          </a:p>
          <a:p>
            <a:pPr lvl="1"/>
            <a:r>
              <a:rPr lang="fr-CA" b="1" dirty="0"/>
              <a:t>Viser 3 couleurs différentes</a:t>
            </a:r>
          </a:p>
          <a:p>
            <a:pPr lvl="2"/>
            <a:r>
              <a:rPr lang="fr-CA" b="1" i="1" dirty="0"/>
              <a:t>Lisibilité</a:t>
            </a:r>
          </a:p>
          <a:p>
            <a:pPr lvl="2"/>
            <a:r>
              <a:rPr lang="fr-CA" b="1" i="1" dirty="0"/>
              <a:t>Ne pas jongler avec les crayons</a:t>
            </a:r>
            <a:br>
              <a:rPr lang="fr-CA" b="1" i="1" dirty="0"/>
            </a:br>
            <a:r>
              <a:rPr lang="fr-CA" b="1" i="1" dirty="0"/>
              <a:t>(ne s’applique pas avec les tablettes et appareils électroniques)</a:t>
            </a:r>
          </a:p>
          <a:p>
            <a:r>
              <a:rPr lang="fr-CA" sz="2400" b="1" dirty="0"/>
              <a:t>Taille et Police </a:t>
            </a:r>
            <a:r>
              <a:rPr lang="fr-CA" sz="2400" b="1" dirty="0">
                <a:latin typeface="Stencil" panose="040409050D0802020404" pitchFamily="82" charset="0"/>
              </a:rPr>
              <a:t>(</a:t>
            </a:r>
            <a:r>
              <a:rPr lang="fr-CA" b="1" dirty="0">
                <a:latin typeface="Stencil" panose="040409050D0802020404" pitchFamily="82" charset="0"/>
              </a:rPr>
              <a:t>Surtout la police)</a:t>
            </a:r>
          </a:p>
        </p:txBody>
      </p:sp>
      <p:sp>
        <p:nvSpPr>
          <p:cNvPr id="3" name="Espace réservé de la date 2"/>
          <p:cNvSpPr>
            <a:spLocks noGrp="1"/>
          </p:cNvSpPr>
          <p:nvPr>
            <p:ph type="dt" sz="half" idx="10"/>
            <p:custDataLst>
              <p:tags r:id="rId3"/>
            </p:custDataLst>
          </p:nvPr>
        </p:nvSpPr>
        <p:spPr/>
        <p:txBody>
          <a:bodyPr/>
          <a:lstStyle/>
          <a:p>
            <a:r>
              <a:rPr lang="fr-FR"/>
              <a:t>16 mai 2018</a:t>
            </a:r>
            <a:endParaRPr lang="fr-FR" dirty="0"/>
          </a:p>
        </p:txBody>
      </p:sp>
      <p:sp>
        <p:nvSpPr>
          <p:cNvPr id="5" name="Espace réservé du pied de page 4"/>
          <p:cNvSpPr>
            <a:spLocks noGrp="1"/>
          </p:cNvSpPr>
          <p:nvPr>
            <p:ph type="ftr" sz="quarter" idx="11"/>
            <p:custDataLst>
              <p:tags r:id="rId4"/>
            </p:custDataLst>
          </p:nvPr>
        </p:nvSpPr>
        <p:spPr/>
        <p:txBody>
          <a:bodyPr/>
          <a:lstStyle/>
          <a:p>
            <a:r>
              <a:rPr lang="fr-FR"/>
              <a:t>Croquis-note (ou sketchnoting)</a:t>
            </a:r>
            <a:endParaRPr lang="fr-FR" dirty="0"/>
          </a:p>
        </p:txBody>
      </p:sp>
      <p:sp>
        <p:nvSpPr>
          <p:cNvPr id="6" name="Espace réservé du numéro de diapositive 5"/>
          <p:cNvSpPr>
            <a:spLocks noGrp="1"/>
          </p:cNvSpPr>
          <p:nvPr>
            <p:ph type="sldNum" sz="quarter" idx="12"/>
            <p:custDataLst>
              <p:tags r:id="rId5"/>
            </p:custDataLst>
          </p:nvPr>
        </p:nvSpPr>
        <p:spPr/>
        <p:txBody>
          <a:bodyPr/>
          <a:lstStyle/>
          <a:p>
            <a:pPr rtl="0"/>
            <a:fld id="{BD266BE7-899D-4075-917F-DBDE33B6B692}" type="slidenum">
              <a:rPr lang="fr-FR" smtClean="0"/>
              <a:t>10</a:t>
            </a:fld>
            <a:endParaRPr lang="fr-FR" dirty="0"/>
          </a:p>
        </p:txBody>
      </p:sp>
      <p:grpSp>
        <p:nvGrpSpPr>
          <p:cNvPr id="10" name="Groupe 9"/>
          <p:cNvGrpSpPr/>
          <p:nvPr>
            <p:custDataLst>
              <p:tags r:id="rId6"/>
            </p:custDataLst>
          </p:nvPr>
        </p:nvGrpSpPr>
        <p:grpSpPr>
          <a:xfrm>
            <a:off x="7828806" y="2190749"/>
            <a:ext cx="4279522" cy="3244580"/>
            <a:chOff x="7828806" y="2190749"/>
            <a:chExt cx="4279522" cy="3244580"/>
          </a:xfrm>
        </p:grpSpPr>
        <p:pic>
          <p:nvPicPr>
            <p:cNvPr id="7" name="Shape 213"/>
            <p:cNvPicPr preferRelativeResize="0"/>
            <p:nvPr/>
          </p:nvPicPr>
          <p:blipFill>
            <a:blip r:embed="rId11">
              <a:clrChange>
                <a:clrFrom>
                  <a:srgbClr val="F5F4F0"/>
                </a:clrFrom>
                <a:clrTo>
                  <a:srgbClr val="F5F4F0">
                    <a:alpha val="0"/>
                  </a:srgbClr>
                </a:clrTo>
              </a:clrChange>
            </a:blip>
            <a:stretch>
              <a:fillRect/>
            </a:stretch>
          </p:blipFill>
          <p:spPr>
            <a:xfrm>
              <a:off x="9425227" y="3706220"/>
              <a:ext cx="2683101" cy="1729109"/>
            </a:xfrm>
            <a:prstGeom prst="rect">
              <a:avLst/>
            </a:prstGeom>
          </p:spPr>
        </p:pic>
        <p:pic>
          <p:nvPicPr>
            <p:cNvPr id="8" name="Shape 214"/>
            <p:cNvPicPr preferRelativeResize="0"/>
            <p:nvPr/>
          </p:nvPicPr>
          <p:blipFill>
            <a:blip r:embed="rId12">
              <a:clrChange>
                <a:clrFrom>
                  <a:srgbClr val="F5F4F0"/>
                </a:clrFrom>
                <a:clrTo>
                  <a:srgbClr val="F5F4F0">
                    <a:alpha val="0"/>
                  </a:srgbClr>
                </a:clrTo>
              </a:clrChange>
            </a:blip>
            <a:stretch>
              <a:fillRect/>
            </a:stretch>
          </p:blipFill>
          <p:spPr>
            <a:xfrm>
              <a:off x="7828806" y="2190749"/>
              <a:ext cx="2432735" cy="1935353"/>
            </a:xfrm>
            <a:prstGeom prst="rect">
              <a:avLst/>
            </a:prstGeom>
          </p:spPr>
        </p:pic>
        <p:pic>
          <p:nvPicPr>
            <p:cNvPr id="9" name="Shape 218"/>
            <p:cNvPicPr preferRelativeResize="0"/>
            <p:nvPr/>
          </p:nvPicPr>
          <p:blipFill>
            <a:blip r:embed="rId13">
              <a:clrChange>
                <a:clrFrom>
                  <a:srgbClr val="F5F4F0"/>
                </a:clrFrom>
                <a:clrTo>
                  <a:srgbClr val="F5F4F0">
                    <a:alpha val="0"/>
                  </a:srgbClr>
                </a:clrTo>
              </a:clrChange>
            </a:blip>
            <a:stretch>
              <a:fillRect/>
            </a:stretch>
          </p:blipFill>
          <p:spPr>
            <a:xfrm>
              <a:off x="10261541" y="2190749"/>
              <a:ext cx="1010472" cy="1546036"/>
            </a:xfrm>
            <a:prstGeom prst="rect">
              <a:avLst/>
            </a:prstGeom>
          </p:spPr>
        </p:pic>
      </p:grpSp>
      <p:grpSp>
        <p:nvGrpSpPr>
          <p:cNvPr id="16" name="Groupe 15"/>
          <p:cNvGrpSpPr/>
          <p:nvPr>
            <p:custDataLst>
              <p:tags r:id="rId7"/>
            </p:custDataLst>
          </p:nvPr>
        </p:nvGrpSpPr>
        <p:grpSpPr>
          <a:xfrm>
            <a:off x="6275606" y="2411216"/>
            <a:ext cx="5539134" cy="2651138"/>
            <a:chOff x="5777345" y="2963767"/>
            <a:chExt cx="3217534" cy="1539975"/>
          </a:xfrm>
        </p:grpSpPr>
        <p:sp>
          <p:nvSpPr>
            <p:cNvPr id="11" name="Flèche droite 10"/>
            <p:cNvSpPr/>
            <p:nvPr/>
          </p:nvSpPr>
          <p:spPr>
            <a:xfrm>
              <a:off x="5777345" y="3131127"/>
              <a:ext cx="1161037" cy="57509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CA"/>
            </a:p>
          </p:txBody>
        </p:sp>
        <p:sp>
          <p:nvSpPr>
            <p:cNvPr id="12" name="Flèche courbée vers la gauche 11"/>
            <p:cNvSpPr/>
            <p:nvPr/>
          </p:nvSpPr>
          <p:spPr>
            <a:xfrm>
              <a:off x="6947648" y="2963767"/>
              <a:ext cx="692727" cy="1151659"/>
            </a:xfrm>
            <a:prstGeom prst="curved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CA">
                <a:solidFill>
                  <a:schemeClr val="tx1"/>
                </a:solidFill>
              </a:endParaRPr>
            </a:p>
          </p:txBody>
        </p:sp>
        <p:cxnSp>
          <p:nvCxnSpPr>
            <p:cNvPr id="14" name="Connecteur en angle 13"/>
            <p:cNvCxnSpPr/>
            <p:nvPr/>
          </p:nvCxnSpPr>
          <p:spPr>
            <a:xfrm>
              <a:off x="5878276" y="3949560"/>
              <a:ext cx="1679545" cy="554182"/>
            </a:xfrm>
            <a:prstGeom prst="bentConnector3">
              <a:avLst/>
            </a:prstGeom>
            <a:ln w="76200">
              <a:headEnd type="triangle"/>
              <a:tailEnd type="triangle"/>
            </a:ln>
          </p:spPr>
          <p:style>
            <a:lnRef idx="1">
              <a:schemeClr val="accent2"/>
            </a:lnRef>
            <a:fillRef idx="2">
              <a:schemeClr val="accent2"/>
            </a:fillRef>
            <a:effectRef idx="1">
              <a:schemeClr val="accent2"/>
            </a:effectRef>
            <a:fontRef idx="minor">
              <a:schemeClr val="dk1"/>
            </a:fontRef>
          </p:style>
        </p:cxnSp>
        <p:sp>
          <p:nvSpPr>
            <p:cNvPr id="15" name="Rectangle avec flèche vers le bas 14"/>
            <p:cNvSpPr/>
            <p:nvPr/>
          </p:nvSpPr>
          <p:spPr>
            <a:xfrm>
              <a:off x="7757688" y="3164375"/>
              <a:ext cx="1237191" cy="1237191"/>
            </a:xfrm>
            <a:prstGeom prst="downArrow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CA"/>
            </a:p>
          </p:txBody>
        </p:sp>
      </p:grpSp>
      <p:grpSp>
        <p:nvGrpSpPr>
          <p:cNvPr id="21" name="Groupe 20"/>
          <p:cNvGrpSpPr/>
          <p:nvPr>
            <p:custDataLst>
              <p:tags r:id="rId8"/>
            </p:custDataLst>
          </p:nvPr>
        </p:nvGrpSpPr>
        <p:grpSpPr>
          <a:xfrm>
            <a:off x="7984943" y="3724814"/>
            <a:ext cx="3315381" cy="1527162"/>
            <a:chOff x="8027101" y="651410"/>
            <a:chExt cx="1738986" cy="801028"/>
          </a:xfrm>
        </p:grpSpPr>
        <p:sp>
          <p:nvSpPr>
            <p:cNvPr id="18" name="Forme libre 17"/>
            <p:cNvSpPr/>
            <p:nvPr/>
          </p:nvSpPr>
          <p:spPr>
            <a:xfrm>
              <a:off x="8027101" y="651410"/>
              <a:ext cx="526472" cy="734291"/>
            </a:xfrm>
            <a:custGeom>
              <a:avLst/>
              <a:gdLst>
                <a:gd name="connsiteX0" fmla="*/ 0 w 526472"/>
                <a:gd name="connsiteY0" fmla="*/ 734291 h 734291"/>
                <a:gd name="connsiteX1" fmla="*/ 27709 w 526472"/>
                <a:gd name="connsiteY1" fmla="*/ 651164 h 734291"/>
                <a:gd name="connsiteX2" fmla="*/ 124690 w 526472"/>
                <a:gd name="connsiteY2" fmla="*/ 512618 h 734291"/>
                <a:gd name="connsiteX3" fmla="*/ 152400 w 526472"/>
                <a:gd name="connsiteY3" fmla="*/ 471055 h 734291"/>
                <a:gd name="connsiteX4" fmla="*/ 193963 w 526472"/>
                <a:gd name="connsiteY4" fmla="*/ 415636 h 734291"/>
                <a:gd name="connsiteX5" fmla="*/ 304800 w 526472"/>
                <a:gd name="connsiteY5" fmla="*/ 263236 h 734291"/>
                <a:gd name="connsiteX6" fmla="*/ 346363 w 526472"/>
                <a:gd name="connsiteY6" fmla="*/ 235527 h 734291"/>
                <a:gd name="connsiteX7" fmla="*/ 387927 w 526472"/>
                <a:gd name="connsiteY7" fmla="*/ 180109 h 734291"/>
                <a:gd name="connsiteX8" fmla="*/ 429490 w 526472"/>
                <a:gd name="connsiteY8" fmla="*/ 138545 h 734291"/>
                <a:gd name="connsiteX9" fmla="*/ 512618 w 526472"/>
                <a:gd name="connsiteY9" fmla="*/ 41564 h 734291"/>
                <a:gd name="connsiteX10" fmla="*/ 526472 w 526472"/>
                <a:gd name="connsiteY10" fmla="*/ 0 h 7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472" h="734291">
                  <a:moveTo>
                    <a:pt x="0" y="734291"/>
                  </a:moveTo>
                  <a:cubicBezTo>
                    <a:pt x="9236" y="706582"/>
                    <a:pt x="15623" y="677754"/>
                    <a:pt x="27709" y="651164"/>
                  </a:cubicBezTo>
                  <a:cubicBezTo>
                    <a:pt x="55872" y="589205"/>
                    <a:pt x="83872" y="567041"/>
                    <a:pt x="124690" y="512618"/>
                  </a:cubicBezTo>
                  <a:cubicBezTo>
                    <a:pt x="134681" y="499297"/>
                    <a:pt x="142722" y="484605"/>
                    <a:pt x="152400" y="471055"/>
                  </a:cubicBezTo>
                  <a:cubicBezTo>
                    <a:pt x="165821" y="452265"/>
                    <a:pt x="180542" y="434426"/>
                    <a:pt x="193963" y="415636"/>
                  </a:cubicBezTo>
                  <a:cubicBezTo>
                    <a:pt x="224038" y="373531"/>
                    <a:pt x="276171" y="282322"/>
                    <a:pt x="304800" y="263236"/>
                  </a:cubicBezTo>
                  <a:cubicBezTo>
                    <a:pt x="318654" y="254000"/>
                    <a:pt x="334589" y="247301"/>
                    <a:pt x="346363" y="235527"/>
                  </a:cubicBezTo>
                  <a:cubicBezTo>
                    <a:pt x="362691" y="219199"/>
                    <a:pt x="372900" y="197641"/>
                    <a:pt x="387927" y="180109"/>
                  </a:cubicBezTo>
                  <a:cubicBezTo>
                    <a:pt x="400678" y="165233"/>
                    <a:pt x="416947" y="153597"/>
                    <a:pt x="429490" y="138545"/>
                  </a:cubicBezTo>
                  <a:cubicBezTo>
                    <a:pt x="534983" y="11954"/>
                    <a:pt x="346126" y="208056"/>
                    <a:pt x="512618" y="41564"/>
                  </a:cubicBezTo>
                  <a:lnTo>
                    <a:pt x="526472" y="0"/>
                  </a:lnTo>
                </a:path>
              </a:pathLst>
            </a:custGeom>
            <a:noFill/>
            <a:ln w="1219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Forme libre 18"/>
            <p:cNvSpPr/>
            <p:nvPr/>
          </p:nvSpPr>
          <p:spPr>
            <a:xfrm>
              <a:off x="8623382" y="651410"/>
              <a:ext cx="526472" cy="734291"/>
            </a:xfrm>
            <a:custGeom>
              <a:avLst/>
              <a:gdLst>
                <a:gd name="connsiteX0" fmla="*/ 0 w 526472"/>
                <a:gd name="connsiteY0" fmla="*/ 734291 h 734291"/>
                <a:gd name="connsiteX1" fmla="*/ 27709 w 526472"/>
                <a:gd name="connsiteY1" fmla="*/ 651164 h 734291"/>
                <a:gd name="connsiteX2" fmla="*/ 124690 w 526472"/>
                <a:gd name="connsiteY2" fmla="*/ 512618 h 734291"/>
                <a:gd name="connsiteX3" fmla="*/ 152400 w 526472"/>
                <a:gd name="connsiteY3" fmla="*/ 471055 h 734291"/>
                <a:gd name="connsiteX4" fmla="*/ 193963 w 526472"/>
                <a:gd name="connsiteY4" fmla="*/ 415636 h 734291"/>
                <a:gd name="connsiteX5" fmla="*/ 304800 w 526472"/>
                <a:gd name="connsiteY5" fmla="*/ 263236 h 734291"/>
                <a:gd name="connsiteX6" fmla="*/ 346363 w 526472"/>
                <a:gd name="connsiteY6" fmla="*/ 235527 h 734291"/>
                <a:gd name="connsiteX7" fmla="*/ 387927 w 526472"/>
                <a:gd name="connsiteY7" fmla="*/ 180109 h 734291"/>
                <a:gd name="connsiteX8" fmla="*/ 429490 w 526472"/>
                <a:gd name="connsiteY8" fmla="*/ 138545 h 734291"/>
                <a:gd name="connsiteX9" fmla="*/ 512618 w 526472"/>
                <a:gd name="connsiteY9" fmla="*/ 41564 h 734291"/>
                <a:gd name="connsiteX10" fmla="*/ 526472 w 526472"/>
                <a:gd name="connsiteY10" fmla="*/ 0 h 7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472" h="734291">
                  <a:moveTo>
                    <a:pt x="0" y="734291"/>
                  </a:moveTo>
                  <a:cubicBezTo>
                    <a:pt x="9236" y="706582"/>
                    <a:pt x="15623" y="677754"/>
                    <a:pt x="27709" y="651164"/>
                  </a:cubicBezTo>
                  <a:cubicBezTo>
                    <a:pt x="55872" y="589205"/>
                    <a:pt x="83872" y="567041"/>
                    <a:pt x="124690" y="512618"/>
                  </a:cubicBezTo>
                  <a:cubicBezTo>
                    <a:pt x="134681" y="499297"/>
                    <a:pt x="142722" y="484605"/>
                    <a:pt x="152400" y="471055"/>
                  </a:cubicBezTo>
                  <a:cubicBezTo>
                    <a:pt x="165821" y="452265"/>
                    <a:pt x="180542" y="434426"/>
                    <a:pt x="193963" y="415636"/>
                  </a:cubicBezTo>
                  <a:cubicBezTo>
                    <a:pt x="224038" y="373531"/>
                    <a:pt x="276171" y="282322"/>
                    <a:pt x="304800" y="263236"/>
                  </a:cubicBezTo>
                  <a:cubicBezTo>
                    <a:pt x="318654" y="254000"/>
                    <a:pt x="334589" y="247301"/>
                    <a:pt x="346363" y="235527"/>
                  </a:cubicBezTo>
                  <a:cubicBezTo>
                    <a:pt x="362691" y="219199"/>
                    <a:pt x="372900" y="197641"/>
                    <a:pt x="387927" y="180109"/>
                  </a:cubicBezTo>
                  <a:cubicBezTo>
                    <a:pt x="400678" y="165233"/>
                    <a:pt x="416947" y="153597"/>
                    <a:pt x="429490" y="138545"/>
                  </a:cubicBezTo>
                  <a:cubicBezTo>
                    <a:pt x="534983" y="11954"/>
                    <a:pt x="346126" y="208056"/>
                    <a:pt x="512618" y="41564"/>
                  </a:cubicBezTo>
                  <a:lnTo>
                    <a:pt x="526472" y="0"/>
                  </a:lnTo>
                </a:path>
              </a:pathLst>
            </a:custGeom>
            <a:noFill/>
            <a:ln w="1219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Forme libre 19"/>
            <p:cNvSpPr/>
            <p:nvPr/>
          </p:nvSpPr>
          <p:spPr>
            <a:xfrm>
              <a:off x="9239615" y="718147"/>
              <a:ext cx="526472" cy="734291"/>
            </a:xfrm>
            <a:custGeom>
              <a:avLst/>
              <a:gdLst>
                <a:gd name="connsiteX0" fmla="*/ 0 w 526472"/>
                <a:gd name="connsiteY0" fmla="*/ 734291 h 734291"/>
                <a:gd name="connsiteX1" fmla="*/ 27709 w 526472"/>
                <a:gd name="connsiteY1" fmla="*/ 651164 h 734291"/>
                <a:gd name="connsiteX2" fmla="*/ 124690 w 526472"/>
                <a:gd name="connsiteY2" fmla="*/ 512618 h 734291"/>
                <a:gd name="connsiteX3" fmla="*/ 152400 w 526472"/>
                <a:gd name="connsiteY3" fmla="*/ 471055 h 734291"/>
                <a:gd name="connsiteX4" fmla="*/ 193963 w 526472"/>
                <a:gd name="connsiteY4" fmla="*/ 415636 h 734291"/>
                <a:gd name="connsiteX5" fmla="*/ 304800 w 526472"/>
                <a:gd name="connsiteY5" fmla="*/ 263236 h 734291"/>
                <a:gd name="connsiteX6" fmla="*/ 346363 w 526472"/>
                <a:gd name="connsiteY6" fmla="*/ 235527 h 734291"/>
                <a:gd name="connsiteX7" fmla="*/ 387927 w 526472"/>
                <a:gd name="connsiteY7" fmla="*/ 180109 h 734291"/>
                <a:gd name="connsiteX8" fmla="*/ 429490 w 526472"/>
                <a:gd name="connsiteY8" fmla="*/ 138545 h 734291"/>
                <a:gd name="connsiteX9" fmla="*/ 512618 w 526472"/>
                <a:gd name="connsiteY9" fmla="*/ 41564 h 734291"/>
                <a:gd name="connsiteX10" fmla="*/ 526472 w 526472"/>
                <a:gd name="connsiteY10" fmla="*/ 0 h 7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472" h="734291">
                  <a:moveTo>
                    <a:pt x="0" y="734291"/>
                  </a:moveTo>
                  <a:cubicBezTo>
                    <a:pt x="9236" y="706582"/>
                    <a:pt x="15623" y="677754"/>
                    <a:pt x="27709" y="651164"/>
                  </a:cubicBezTo>
                  <a:cubicBezTo>
                    <a:pt x="55872" y="589205"/>
                    <a:pt x="83872" y="567041"/>
                    <a:pt x="124690" y="512618"/>
                  </a:cubicBezTo>
                  <a:cubicBezTo>
                    <a:pt x="134681" y="499297"/>
                    <a:pt x="142722" y="484605"/>
                    <a:pt x="152400" y="471055"/>
                  </a:cubicBezTo>
                  <a:cubicBezTo>
                    <a:pt x="165821" y="452265"/>
                    <a:pt x="180542" y="434426"/>
                    <a:pt x="193963" y="415636"/>
                  </a:cubicBezTo>
                  <a:cubicBezTo>
                    <a:pt x="224038" y="373531"/>
                    <a:pt x="276171" y="282322"/>
                    <a:pt x="304800" y="263236"/>
                  </a:cubicBezTo>
                  <a:cubicBezTo>
                    <a:pt x="318654" y="254000"/>
                    <a:pt x="334589" y="247301"/>
                    <a:pt x="346363" y="235527"/>
                  </a:cubicBezTo>
                  <a:cubicBezTo>
                    <a:pt x="362691" y="219199"/>
                    <a:pt x="372900" y="197641"/>
                    <a:pt x="387927" y="180109"/>
                  </a:cubicBezTo>
                  <a:cubicBezTo>
                    <a:pt x="400678" y="165233"/>
                    <a:pt x="416947" y="153597"/>
                    <a:pt x="429490" y="138545"/>
                  </a:cubicBezTo>
                  <a:cubicBezTo>
                    <a:pt x="534983" y="11954"/>
                    <a:pt x="346126" y="208056"/>
                    <a:pt x="512618" y="41564"/>
                  </a:cubicBezTo>
                  <a:lnTo>
                    <a:pt x="526472" y="0"/>
                  </a:lnTo>
                </a:path>
              </a:pathLst>
            </a:custGeom>
            <a:noFill/>
            <a:ln w="1219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Tree>
    <p:extLst>
      <p:ext uri="{BB962C8B-B14F-4D97-AF65-F5344CB8AC3E}">
        <p14:creationId xmlns:p14="http://schemas.microsoft.com/office/powerpoint/2010/main" val="891444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par>
                                <p:cTn id="18" presetID="10" presetClass="exit" presetSubtype="0" fill="hold" nodeType="with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500"/>
                                        <p:tgtEl>
                                          <p:spTgt spid="4">
                                            <p:txEl>
                                              <p:pRg st="2" end="2"/>
                                            </p:txEl>
                                          </p:spTgt>
                                        </p:tgtEl>
                                      </p:cBhvr>
                                    </p:animEffect>
                                  </p:childTnLst>
                                </p:cTn>
                              </p:par>
                              <p:par>
                                <p:cTn id="31" presetID="10" presetClass="exit" presetSubtype="0" fill="hold" nodeType="withEffect">
                                  <p:stCondLst>
                                    <p:cond delay="0"/>
                                  </p:stCondLst>
                                  <p:childTnLst>
                                    <p:animEffect transition="out" filter="fade">
                                      <p:cBhvr>
                                        <p:cTn id="32" dur="500"/>
                                        <p:tgtEl>
                                          <p:spTgt spid="16"/>
                                        </p:tgtEl>
                                      </p:cBhvr>
                                    </p:animEffect>
                                    <p:set>
                                      <p:cBhvr>
                                        <p:cTn id="33" dur="1" fill="hold">
                                          <p:stCondLst>
                                            <p:cond delay="499"/>
                                          </p:stCondLst>
                                        </p:cTn>
                                        <p:tgtEl>
                                          <p:spTgt spid="16"/>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fade">
                                      <p:cBhvr>
                                        <p:cTn id="36" dur="500"/>
                                        <p:tgtEl>
                                          <p:spTgt spid="4">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Effect transition="in" filter="fade">
                                      <p:cBhvr>
                                        <p:cTn id="41" dur="500"/>
                                        <p:tgtEl>
                                          <p:spTgt spid="4">
                                            <p:txEl>
                                              <p:pRg st="4" end="4"/>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txEl>
                                              <p:pRg st="5" end="5"/>
                                            </p:txEl>
                                          </p:spTgt>
                                        </p:tgtEl>
                                        <p:attrNameLst>
                                          <p:attrName>style.visibility</p:attrName>
                                        </p:attrNameLst>
                                      </p:cBhvr>
                                      <p:to>
                                        <p:strVal val="visible"/>
                                      </p:to>
                                    </p:set>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Effect transition="in" filter="fade">
                                      <p:cBhvr>
                                        <p:cTn id="54" dur="500"/>
                                        <p:tgtEl>
                                          <p:spTgt spid="4">
                                            <p:txEl>
                                              <p:pRg st="6" end="6"/>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
                                            <p:txEl>
                                              <p:pRg st="7" end="7"/>
                                            </p:txEl>
                                          </p:spTgt>
                                        </p:tgtEl>
                                        <p:attrNameLst>
                                          <p:attrName>style.visibility</p:attrName>
                                        </p:attrNameLst>
                                      </p:cBhvr>
                                      <p:to>
                                        <p:strVal val="visible"/>
                                      </p:to>
                                    </p:set>
                                    <p:animEffect transition="in" filter="fade">
                                      <p:cBhvr>
                                        <p:cTn id="57" dur="500"/>
                                        <p:tgtEl>
                                          <p:spTgt spid="4">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8" end="8"/>
                                            </p:txEl>
                                          </p:spTgt>
                                        </p:tgtEl>
                                        <p:attrNameLst>
                                          <p:attrName>style.visibility</p:attrName>
                                        </p:attrNameLst>
                                      </p:cBhvr>
                                      <p:to>
                                        <p:strVal val="visible"/>
                                      </p:to>
                                    </p:set>
                                    <p:animEffect transition="in" filter="fade">
                                      <p:cBhvr>
                                        <p:cTn id="62" dur="500"/>
                                        <p:tgtEl>
                                          <p:spTgt spid="4">
                                            <p:txEl>
                                              <p:pRg st="8" end="8"/>
                                            </p:txEl>
                                          </p:spTgt>
                                        </p:tgtEl>
                                      </p:cBhvr>
                                    </p:animEffect>
                                  </p:childTnLst>
                                </p:cTn>
                              </p:par>
                              <p:par>
                                <p:cTn id="63" presetID="10" presetClass="exit" presetSubtype="0" fill="hold" nodeType="withEffect">
                                  <p:stCondLst>
                                    <p:cond delay="0"/>
                                  </p:stCondLst>
                                  <p:childTnLst>
                                    <p:animEffect transition="out" filter="fade">
                                      <p:cBhvr>
                                        <p:cTn id="64" dur="500"/>
                                        <p:tgtEl>
                                          <p:spTgt spid="21"/>
                                        </p:tgtEl>
                                      </p:cBhvr>
                                    </p:animEffect>
                                    <p:set>
                                      <p:cBhvr>
                                        <p:cTn id="65"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FR" sz="4400" dirty="0">
                <a:solidFill>
                  <a:srgbClr val="B1CF4E"/>
                </a:solidFill>
                <a:latin typeface="Berlin Sans FB Demi" panose="020E0802020502020306" pitchFamily="34" charset="0"/>
              </a:rPr>
              <a:t>Croquis-notes vs carte mentale</a:t>
            </a:r>
            <a:endParaRPr lang="fr-CA" sz="4400" dirty="0"/>
          </a:p>
        </p:txBody>
      </p:sp>
      <p:sp>
        <p:nvSpPr>
          <p:cNvPr id="4" name="Espace réservé du contenu 3"/>
          <p:cNvSpPr>
            <a:spLocks noGrp="1"/>
          </p:cNvSpPr>
          <p:nvPr>
            <p:ph idx="1"/>
            <p:custDataLst>
              <p:tags r:id="rId2"/>
            </p:custDataLst>
          </p:nvPr>
        </p:nvSpPr>
        <p:spPr/>
        <p:txBody>
          <a:bodyPr>
            <a:normAutofit/>
          </a:bodyPr>
          <a:lstStyle/>
          <a:p>
            <a:pPr>
              <a:buClr>
                <a:srgbClr val="00B050"/>
              </a:buClr>
              <a:buSzPct val="200000"/>
            </a:pPr>
            <a:r>
              <a:rPr lang="fr-CA" b="1" dirty="0"/>
              <a:t>Éléments en commun</a:t>
            </a:r>
          </a:p>
          <a:p>
            <a:pPr lvl="1">
              <a:buClr>
                <a:srgbClr val="00B050"/>
              </a:buClr>
              <a:buSzPct val="200000"/>
            </a:pPr>
            <a:r>
              <a:rPr lang="fr-CA" sz="2200" b="1" dirty="0"/>
              <a:t>Exprimer des idées visuellement</a:t>
            </a:r>
          </a:p>
          <a:p>
            <a:pPr lvl="1">
              <a:buClr>
                <a:srgbClr val="00B050"/>
              </a:buClr>
              <a:buSzPct val="200000"/>
            </a:pPr>
            <a:r>
              <a:rPr lang="fr-CA" sz="2200" b="1" dirty="0"/>
              <a:t>Images</a:t>
            </a:r>
          </a:p>
          <a:p>
            <a:pPr lvl="1">
              <a:buClr>
                <a:srgbClr val="00B050"/>
              </a:buClr>
              <a:buSzPct val="200000"/>
            </a:pPr>
            <a:r>
              <a:rPr lang="fr-CA" sz="2200" b="1" dirty="0"/>
              <a:t>Facile et accessible</a:t>
            </a:r>
          </a:p>
          <a:p>
            <a:endParaRPr lang="fr-CA" sz="2400" b="1" dirty="0"/>
          </a:p>
          <a:p>
            <a:pPr>
              <a:buClr>
                <a:srgbClr val="FF0000"/>
              </a:buClr>
              <a:buSzPct val="200000"/>
            </a:pPr>
            <a:r>
              <a:rPr lang="fr-CA" sz="2400" b="1" dirty="0"/>
              <a:t>Différences</a:t>
            </a:r>
          </a:p>
          <a:p>
            <a:pPr lvl="1">
              <a:buClr>
                <a:srgbClr val="FF0000"/>
              </a:buClr>
              <a:buSzPct val="200000"/>
            </a:pPr>
            <a:r>
              <a:rPr lang="fr-CA" sz="2200" b="1" dirty="0"/>
              <a:t>Structure</a:t>
            </a:r>
          </a:p>
          <a:p>
            <a:pPr lvl="1">
              <a:buClr>
                <a:srgbClr val="FF0000"/>
              </a:buClr>
              <a:buSzPct val="200000"/>
            </a:pPr>
            <a:r>
              <a:rPr lang="fr-CA" sz="2200" b="1" dirty="0"/>
              <a:t>Le centre</a:t>
            </a:r>
          </a:p>
          <a:p>
            <a:pPr lvl="2">
              <a:buClr>
                <a:srgbClr val="FF0000"/>
              </a:buClr>
              <a:buSzPct val="200000"/>
            </a:pPr>
            <a:r>
              <a:rPr lang="fr-CA" sz="2000" b="1" dirty="0"/>
              <a:t>Croquis-notes peut avoir plusieurs centres</a:t>
            </a:r>
          </a:p>
        </p:txBody>
      </p:sp>
      <p:sp>
        <p:nvSpPr>
          <p:cNvPr id="3" name="Espace réservé de la date 2"/>
          <p:cNvSpPr>
            <a:spLocks noGrp="1"/>
          </p:cNvSpPr>
          <p:nvPr>
            <p:ph type="dt" sz="half" idx="10"/>
            <p:custDataLst>
              <p:tags r:id="rId3"/>
            </p:custDataLst>
          </p:nvPr>
        </p:nvSpPr>
        <p:spPr/>
        <p:txBody>
          <a:bodyPr/>
          <a:lstStyle/>
          <a:p>
            <a:r>
              <a:rPr lang="fr-FR"/>
              <a:t>16 mai 2018</a:t>
            </a:r>
            <a:endParaRPr lang="fr-FR" dirty="0"/>
          </a:p>
        </p:txBody>
      </p:sp>
      <p:sp>
        <p:nvSpPr>
          <p:cNvPr id="5" name="Espace réservé du pied de page 4"/>
          <p:cNvSpPr>
            <a:spLocks noGrp="1"/>
          </p:cNvSpPr>
          <p:nvPr>
            <p:ph type="ftr" sz="quarter" idx="11"/>
            <p:custDataLst>
              <p:tags r:id="rId4"/>
            </p:custDataLst>
          </p:nvPr>
        </p:nvSpPr>
        <p:spPr/>
        <p:txBody>
          <a:bodyPr/>
          <a:lstStyle/>
          <a:p>
            <a:r>
              <a:rPr lang="fr-FR"/>
              <a:t>Croquis-note (ou sketchnoting)</a:t>
            </a:r>
            <a:endParaRPr lang="fr-FR" dirty="0"/>
          </a:p>
        </p:txBody>
      </p:sp>
      <p:sp>
        <p:nvSpPr>
          <p:cNvPr id="6" name="Espace réservé du numéro de diapositive 5"/>
          <p:cNvSpPr>
            <a:spLocks noGrp="1"/>
          </p:cNvSpPr>
          <p:nvPr>
            <p:ph type="sldNum" sz="quarter" idx="12"/>
            <p:custDataLst>
              <p:tags r:id="rId5"/>
            </p:custDataLst>
          </p:nvPr>
        </p:nvSpPr>
        <p:spPr/>
        <p:txBody>
          <a:bodyPr/>
          <a:lstStyle/>
          <a:p>
            <a:pPr rtl="0"/>
            <a:fld id="{BD266BE7-899D-4075-917F-DBDE33B6B692}" type="slidenum">
              <a:rPr lang="fr-FR" smtClean="0"/>
              <a:t>11</a:t>
            </a:fld>
            <a:endParaRPr lang="fr-FR" dirty="0"/>
          </a:p>
        </p:txBody>
      </p:sp>
    </p:spTree>
    <p:extLst>
      <p:ext uri="{BB962C8B-B14F-4D97-AF65-F5344CB8AC3E}">
        <p14:creationId xmlns:p14="http://schemas.microsoft.com/office/powerpoint/2010/main" val="33654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fade">
                                      <p:cBhvr>
                                        <p:cTn id="30"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FR" sz="4400" dirty="0">
                <a:solidFill>
                  <a:srgbClr val="B1CF4E"/>
                </a:solidFill>
                <a:latin typeface="Berlin Sans FB Demi" panose="020E0802020502020306" pitchFamily="34" charset="0"/>
              </a:rPr>
              <a:t>Croquis-notes vs carte heuristique</a:t>
            </a:r>
            <a:endParaRPr lang="fr-CA" sz="4400" dirty="0"/>
          </a:p>
        </p:txBody>
      </p:sp>
      <p:sp>
        <p:nvSpPr>
          <p:cNvPr id="4" name="Espace réservé du contenu 3"/>
          <p:cNvSpPr>
            <a:spLocks noGrp="1"/>
          </p:cNvSpPr>
          <p:nvPr>
            <p:ph idx="1"/>
            <p:custDataLst>
              <p:tags r:id="rId2"/>
            </p:custDataLst>
          </p:nvPr>
        </p:nvSpPr>
        <p:spPr/>
        <p:txBody>
          <a:bodyPr>
            <a:normAutofit lnSpcReduction="10000"/>
          </a:bodyPr>
          <a:lstStyle/>
          <a:p>
            <a:pPr>
              <a:buClr>
                <a:srgbClr val="00B050"/>
              </a:buClr>
              <a:buSzPct val="200000"/>
            </a:pPr>
            <a:r>
              <a:rPr lang="fr-CA" b="1" dirty="0"/>
              <a:t>Éléments en commun</a:t>
            </a:r>
          </a:p>
          <a:p>
            <a:pPr lvl="1">
              <a:buClr>
                <a:srgbClr val="00B050"/>
              </a:buClr>
              <a:buSzPct val="200000"/>
            </a:pPr>
            <a:r>
              <a:rPr lang="fr-CA" sz="2200" b="1" dirty="0"/>
              <a:t>Vers des mots</a:t>
            </a:r>
          </a:p>
          <a:p>
            <a:pPr lvl="1">
              <a:buClr>
                <a:srgbClr val="00B050"/>
              </a:buClr>
              <a:buSzPct val="200000"/>
            </a:pPr>
            <a:r>
              <a:rPr lang="fr-CA" sz="2200" b="1" dirty="0"/>
              <a:t>Vers des images</a:t>
            </a:r>
          </a:p>
          <a:p>
            <a:pPr lvl="2">
              <a:buClr>
                <a:srgbClr val="00B050"/>
              </a:buClr>
              <a:buSzPct val="200000"/>
            </a:pPr>
            <a:r>
              <a:rPr lang="fr-CA" sz="2000" b="1" dirty="0"/>
              <a:t>Images visent : </a:t>
            </a:r>
            <a:r>
              <a:rPr lang="fr-CA" sz="2000" b="1" i="1" dirty="0"/>
              <a:t>Simplicité, Résumé, Synthèse</a:t>
            </a:r>
            <a:endParaRPr lang="fr-CA" sz="2000" b="1" dirty="0"/>
          </a:p>
          <a:p>
            <a:pPr lvl="1">
              <a:buClr>
                <a:srgbClr val="00B050"/>
              </a:buClr>
              <a:buSzPct val="200000"/>
            </a:pPr>
            <a:r>
              <a:rPr lang="fr-CA" sz="2200" b="1" dirty="0"/>
              <a:t>Facile et accessible</a:t>
            </a:r>
          </a:p>
          <a:p>
            <a:endParaRPr lang="fr-CA" sz="2400" b="1" dirty="0"/>
          </a:p>
          <a:p>
            <a:pPr>
              <a:buClr>
                <a:srgbClr val="FF0000"/>
              </a:buClr>
              <a:buSzPct val="200000"/>
            </a:pPr>
            <a:r>
              <a:rPr lang="fr-CA" sz="2400" b="1" dirty="0"/>
              <a:t>Différences</a:t>
            </a:r>
          </a:p>
          <a:p>
            <a:pPr lvl="1">
              <a:buClr>
                <a:srgbClr val="FF0000"/>
              </a:buClr>
              <a:buSzPct val="200000"/>
            </a:pPr>
            <a:r>
              <a:rPr lang="fr-CA" sz="2200" b="1" dirty="0"/>
              <a:t>Structure</a:t>
            </a:r>
          </a:p>
          <a:p>
            <a:pPr lvl="1">
              <a:buClr>
                <a:srgbClr val="FF0000"/>
              </a:buClr>
              <a:buSzPct val="200000"/>
            </a:pPr>
            <a:r>
              <a:rPr lang="fr-CA" sz="2200" b="1" dirty="0"/>
              <a:t>Hiérarchisation</a:t>
            </a:r>
          </a:p>
          <a:p>
            <a:pPr lvl="1">
              <a:buClr>
                <a:srgbClr val="FF0000"/>
              </a:buClr>
              <a:buSzPct val="200000"/>
            </a:pPr>
            <a:r>
              <a:rPr lang="fr-CA" sz="2200" b="1" dirty="0"/>
              <a:t>Pour illustrer les liens (cases à effets)</a:t>
            </a:r>
            <a:endParaRPr lang="fr-CA" sz="2000" b="1" dirty="0"/>
          </a:p>
        </p:txBody>
      </p:sp>
      <p:sp>
        <p:nvSpPr>
          <p:cNvPr id="3" name="Espace réservé de la date 2"/>
          <p:cNvSpPr>
            <a:spLocks noGrp="1"/>
          </p:cNvSpPr>
          <p:nvPr>
            <p:ph type="dt" sz="half" idx="10"/>
            <p:custDataLst>
              <p:tags r:id="rId3"/>
            </p:custDataLst>
          </p:nvPr>
        </p:nvSpPr>
        <p:spPr/>
        <p:txBody>
          <a:bodyPr/>
          <a:lstStyle/>
          <a:p>
            <a:r>
              <a:rPr lang="fr-FR"/>
              <a:t>16 mai 2018</a:t>
            </a:r>
            <a:endParaRPr lang="fr-FR" dirty="0"/>
          </a:p>
        </p:txBody>
      </p:sp>
      <p:sp>
        <p:nvSpPr>
          <p:cNvPr id="5" name="Espace réservé du pied de page 4"/>
          <p:cNvSpPr>
            <a:spLocks noGrp="1"/>
          </p:cNvSpPr>
          <p:nvPr>
            <p:ph type="ftr" sz="quarter" idx="11"/>
            <p:custDataLst>
              <p:tags r:id="rId4"/>
            </p:custDataLst>
          </p:nvPr>
        </p:nvSpPr>
        <p:spPr/>
        <p:txBody>
          <a:bodyPr/>
          <a:lstStyle/>
          <a:p>
            <a:r>
              <a:rPr lang="fr-FR"/>
              <a:t>Croquis-note (ou sketchnoting)</a:t>
            </a:r>
            <a:endParaRPr lang="fr-FR" dirty="0"/>
          </a:p>
        </p:txBody>
      </p:sp>
      <p:sp>
        <p:nvSpPr>
          <p:cNvPr id="6" name="Espace réservé du numéro de diapositive 5"/>
          <p:cNvSpPr>
            <a:spLocks noGrp="1"/>
          </p:cNvSpPr>
          <p:nvPr>
            <p:ph type="sldNum" sz="quarter" idx="12"/>
            <p:custDataLst>
              <p:tags r:id="rId5"/>
            </p:custDataLst>
          </p:nvPr>
        </p:nvSpPr>
        <p:spPr/>
        <p:txBody>
          <a:bodyPr/>
          <a:lstStyle/>
          <a:p>
            <a:pPr rtl="0"/>
            <a:fld id="{BD266BE7-899D-4075-917F-DBDE33B6B692}" type="slidenum">
              <a:rPr lang="fr-FR" smtClean="0"/>
              <a:t>12</a:t>
            </a:fld>
            <a:endParaRPr lang="fr-FR" dirty="0"/>
          </a:p>
        </p:txBody>
      </p:sp>
    </p:spTree>
    <p:extLst>
      <p:ext uri="{BB962C8B-B14F-4D97-AF65-F5344CB8AC3E}">
        <p14:creationId xmlns:p14="http://schemas.microsoft.com/office/powerpoint/2010/main" val="64407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fade">
                                      <p:cBhvr>
                                        <p:cTn id="30" dur="500"/>
                                        <p:tgtEl>
                                          <p:spTgt spid="4">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animEffect transition="in" filter="fade">
                                      <p:cBhvr>
                                        <p:cTn id="33"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fontScale="90000"/>
          </a:bodyPr>
          <a:lstStyle/>
          <a:p>
            <a:r>
              <a:rPr lang="fr-FR" sz="4400" dirty="0">
                <a:solidFill>
                  <a:srgbClr val="B1CF4E"/>
                </a:solidFill>
                <a:latin typeface="Berlin Sans FB Demi" panose="020E0802020502020306" pitchFamily="34" charset="0"/>
              </a:rPr>
              <a:t>Mise en application</a:t>
            </a:r>
            <a:br>
              <a:rPr lang="fr-FR" sz="4400" dirty="0">
                <a:solidFill>
                  <a:srgbClr val="B1CF4E"/>
                </a:solidFill>
                <a:latin typeface="Berlin Sans FB Demi" panose="020E0802020502020306" pitchFamily="34" charset="0"/>
              </a:rPr>
            </a:br>
            <a:r>
              <a:rPr lang="fr-FR" sz="4400" dirty="0">
                <a:solidFill>
                  <a:srgbClr val="B1CF4E"/>
                </a:solidFill>
                <a:latin typeface="Berlin Sans FB Demi" panose="020E0802020502020306" pitchFamily="34" charset="0"/>
              </a:rPr>
              <a:t>(avec soi, avec les étudiants)</a:t>
            </a:r>
            <a:endParaRPr lang="fr-CA" sz="4400" dirty="0"/>
          </a:p>
        </p:txBody>
      </p:sp>
      <p:sp>
        <p:nvSpPr>
          <p:cNvPr id="4" name="Espace réservé du contenu 3"/>
          <p:cNvSpPr>
            <a:spLocks noGrp="1"/>
          </p:cNvSpPr>
          <p:nvPr>
            <p:ph idx="1"/>
            <p:custDataLst>
              <p:tags r:id="rId2"/>
            </p:custDataLst>
          </p:nvPr>
        </p:nvSpPr>
        <p:spPr/>
        <p:txBody>
          <a:bodyPr>
            <a:normAutofit/>
          </a:bodyPr>
          <a:lstStyle/>
          <a:p>
            <a:r>
              <a:rPr lang="fr-CA" b="1" dirty="0"/>
              <a:t>Prendre des notes avec 1 couleur</a:t>
            </a:r>
          </a:p>
          <a:p>
            <a:pPr lvl="1"/>
            <a:r>
              <a:rPr lang="fr-CA" b="1" dirty="0"/>
              <a:t>Ajout et intégration de couleurs lors de la RÉVISION</a:t>
            </a:r>
          </a:p>
          <a:p>
            <a:r>
              <a:rPr lang="fr-CA" b="1" dirty="0"/>
              <a:t>Prendre notes</a:t>
            </a:r>
          </a:p>
          <a:p>
            <a:pPr lvl="1"/>
            <a:r>
              <a:rPr lang="fr-CA" b="1" dirty="0"/>
              <a:t>Avec mots</a:t>
            </a:r>
          </a:p>
          <a:p>
            <a:pPr lvl="1"/>
            <a:r>
              <a:rPr lang="fr-CA" b="1" dirty="0"/>
              <a:t>Avec images</a:t>
            </a:r>
          </a:p>
          <a:p>
            <a:pPr lvl="1"/>
            <a:r>
              <a:rPr lang="fr-CA" b="1" dirty="0"/>
              <a:t>Comparer les deux</a:t>
            </a:r>
          </a:p>
          <a:p>
            <a:pPr lvl="1"/>
            <a:r>
              <a:rPr lang="fr-CA" b="1" dirty="0"/>
              <a:t>Viser le mélange des deux</a:t>
            </a:r>
          </a:p>
        </p:txBody>
      </p:sp>
      <p:sp>
        <p:nvSpPr>
          <p:cNvPr id="3" name="Espace réservé de la date 2"/>
          <p:cNvSpPr>
            <a:spLocks noGrp="1"/>
          </p:cNvSpPr>
          <p:nvPr>
            <p:ph type="dt" sz="half" idx="10"/>
            <p:custDataLst>
              <p:tags r:id="rId3"/>
            </p:custDataLst>
          </p:nvPr>
        </p:nvSpPr>
        <p:spPr/>
        <p:txBody>
          <a:bodyPr/>
          <a:lstStyle/>
          <a:p>
            <a:r>
              <a:rPr lang="fr-FR"/>
              <a:t>16 mai 2018</a:t>
            </a:r>
            <a:endParaRPr lang="fr-FR" dirty="0"/>
          </a:p>
        </p:txBody>
      </p:sp>
      <p:sp>
        <p:nvSpPr>
          <p:cNvPr id="5" name="Espace réservé du pied de page 4"/>
          <p:cNvSpPr>
            <a:spLocks noGrp="1"/>
          </p:cNvSpPr>
          <p:nvPr>
            <p:ph type="ftr" sz="quarter" idx="11"/>
            <p:custDataLst>
              <p:tags r:id="rId4"/>
            </p:custDataLst>
          </p:nvPr>
        </p:nvSpPr>
        <p:spPr/>
        <p:txBody>
          <a:bodyPr/>
          <a:lstStyle/>
          <a:p>
            <a:r>
              <a:rPr lang="fr-FR"/>
              <a:t>Croquis-note (ou sketchnoting)</a:t>
            </a:r>
            <a:endParaRPr lang="fr-FR" dirty="0"/>
          </a:p>
        </p:txBody>
      </p:sp>
      <p:sp>
        <p:nvSpPr>
          <p:cNvPr id="6" name="Espace réservé du numéro de diapositive 5"/>
          <p:cNvSpPr>
            <a:spLocks noGrp="1"/>
          </p:cNvSpPr>
          <p:nvPr>
            <p:ph type="sldNum" sz="quarter" idx="12"/>
            <p:custDataLst>
              <p:tags r:id="rId5"/>
            </p:custDataLst>
          </p:nvPr>
        </p:nvSpPr>
        <p:spPr/>
        <p:txBody>
          <a:bodyPr/>
          <a:lstStyle/>
          <a:p>
            <a:pPr rtl="0"/>
            <a:fld id="{BD266BE7-899D-4075-917F-DBDE33B6B692}" type="slidenum">
              <a:rPr lang="fr-FR" smtClean="0"/>
              <a:t>13</a:t>
            </a:fld>
            <a:endParaRPr lang="fr-FR" dirty="0"/>
          </a:p>
        </p:txBody>
      </p:sp>
    </p:spTree>
    <p:extLst>
      <p:ext uri="{BB962C8B-B14F-4D97-AF65-F5344CB8AC3E}">
        <p14:creationId xmlns:p14="http://schemas.microsoft.com/office/powerpoint/2010/main" val="339750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FR" sz="4400" dirty="0">
                <a:solidFill>
                  <a:srgbClr val="B1CF4E"/>
                </a:solidFill>
                <a:latin typeface="Berlin Sans FB Demi" panose="020E0802020502020306" pitchFamily="34" charset="0"/>
              </a:rPr>
              <a:t>Applications / Formes et exemples</a:t>
            </a:r>
            <a:endParaRPr lang="fr-CA" sz="4400" dirty="0"/>
          </a:p>
        </p:txBody>
      </p:sp>
      <p:sp>
        <p:nvSpPr>
          <p:cNvPr id="4" name="Espace réservé du contenu 3"/>
          <p:cNvSpPr>
            <a:spLocks noGrp="1"/>
          </p:cNvSpPr>
          <p:nvPr>
            <p:ph idx="1"/>
            <p:custDataLst>
              <p:tags r:id="rId2"/>
            </p:custDataLst>
          </p:nvPr>
        </p:nvSpPr>
        <p:spPr/>
        <p:txBody>
          <a:bodyPr>
            <a:normAutofit/>
          </a:bodyPr>
          <a:lstStyle/>
          <a:p>
            <a:r>
              <a:rPr lang="fr-CA" b="1" dirty="0"/>
              <a:t>Ce qui change / Ce qui se maintient ou qui reste</a:t>
            </a:r>
          </a:p>
          <a:p>
            <a:r>
              <a:rPr lang="fr-CA" b="1" dirty="0"/>
              <a:t>Causes vs conséquences</a:t>
            </a:r>
          </a:p>
          <a:p>
            <a:r>
              <a:rPr lang="fr-CA" b="1" dirty="0"/>
              <a:t>3QPOC (5WH en anglais !)</a:t>
            </a:r>
          </a:p>
          <a:p>
            <a:pPr lvl="1"/>
            <a:r>
              <a:rPr lang="fr-CA" sz="2200" b="1" dirty="0"/>
              <a:t>Qui, quoi quand, pourquoi, où et comment</a:t>
            </a:r>
          </a:p>
          <a:p>
            <a:r>
              <a:rPr lang="fr-CA" sz="2400" b="1" dirty="0"/>
              <a:t>Récit</a:t>
            </a:r>
          </a:p>
          <a:p>
            <a:r>
              <a:rPr lang="fr-CA" sz="2400" b="1" dirty="0"/>
              <a:t>Ligne de temps</a:t>
            </a:r>
          </a:p>
          <a:p>
            <a:endParaRPr lang="fr-CA" sz="2400" b="1" dirty="0"/>
          </a:p>
        </p:txBody>
      </p:sp>
      <p:sp>
        <p:nvSpPr>
          <p:cNvPr id="3" name="Espace réservé de la date 2"/>
          <p:cNvSpPr>
            <a:spLocks noGrp="1"/>
          </p:cNvSpPr>
          <p:nvPr>
            <p:ph type="dt" sz="half" idx="10"/>
            <p:custDataLst>
              <p:tags r:id="rId3"/>
            </p:custDataLst>
          </p:nvPr>
        </p:nvSpPr>
        <p:spPr/>
        <p:txBody>
          <a:bodyPr/>
          <a:lstStyle/>
          <a:p>
            <a:r>
              <a:rPr lang="fr-FR"/>
              <a:t>16 mai 2018</a:t>
            </a:r>
            <a:endParaRPr lang="fr-FR" dirty="0"/>
          </a:p>
        </p:txBody>
      </p:sp>
      <p:sp>
        <p:nvSpPr>
          <p:cNvPr id="5" name="Espace réservé du pied de page 4"/>
          <p:cNvSpPr>
            <a:spLocks noGrp="1"/>
          </p:cNvSpPr>
          <p:nvPr>
            <p:ph type="ftr" sz="quarter" idx="11"/>
            <p:custDataLst>
              <p:tags r:id="rId4"/>
            </p:custDataLst>
          </p:nvPr>
        </p:nvSpPr>
        <p:spPr/>
        <p:txBody>
          <a:bodyPr/>
          <a:lstStyle/>
          <a:p>
            <a:r>
              <a:rPr lang="fr-FR"/>
              <a:t>Croquis-note (ou sketchnoting)</a:t>
            </a:r>
            <a:endParaRPr lang="fr-FR" dirty="0"/>
          </a:p>
        </p:txBody>
      </p:sp>
      <p:sp>
        <p:nvSpPr>
          <p:cNvPr id="6" name="Espace réservé du numéro de diapositive 5"/>
          <p:cNvSpPr>
            <a:spLocks noGrp="1"/>
          </p:cNvSpPr>
          <p:nvPr>
            <p:ph type="sldNum" sz="quarter" idx="12"/>
            <p:custDataLst>
              <p:tags r:id="rId5"/>
            </p:custDataLst>
          </p:nvPr>
        </p:nvSpPr>
        <p:spPr/>
        <p:txBody>
          <a:bodyPr/>
          <a:lstStyle/>
          <a:p>
            <a:pPr rtl="0"/>
            <a:fld id="{BD266BE7-899D-4075-917F-DBDE33B6B692}" type="slidenum">
              <a:rPr lang="fr-FR" smtClean="0"/>
              <a:t>14</a:t>
            </a:fld>
            <a:endParaRPr lang="fr-FR" dirty="0"/>
          </a:p>
        </p:txBody>
      </p:sp>
      <p:sp>
        <p:nvSpPr>
          <p:cNvPr id="8" name="Bouton d'action : Informations 7">
            <a:hlinkClick r:id="rId13" action="ppaction://hlinksldjump" highlightClick="1"/>
          </p:cNvPr>
          <p:cNvSpPr/>
          <p:nvPr>
            <p:custDataLst>
              <p:tags r:id="rId6"/>
            </p:custDataLst>
          </p:nvPr>
        </p:nvSpPr>
        <p:spPr>
          <a:xfrm>
            <a:off x="3588152" y="4095705"/>
            <a:ext cx="540000" cy="540000"/>
          </a:xfrm>
          <a:prstGeom prst="actionButtonInformati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CA"/>
          </a:p>
        </p:txBody>
      </p:sp>
      <p:sp>
        <p:nvSpPr>
          <p:cNvPr id="9" name="Bouton d'action : Informations 8">
            <a:hlinkClick r:id="rId14" action="ppaction://hlinksldjump" highlightClick="1"/>
          </p:cNvPr>
          <p:cNvSpPr/>
          <p:nvPr>
            <p:custDataLst>
              <p:tags r:id="rId7"/>
            </p:custDataLst>
          </p:nvPr>
        </p:nvSpPr>
        <p:spPr>
          <a:xfrm>
            <a:off x="8561402" y="3446825"/>
            <a:ext cx="540000" cy="540000"/>
          </a:xfrm>
          <a:prstGeom prst="actionButtonInformati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CA"/>
          </a:p>
        </p:txBody>
      </p:sp>
      <p:sp>
        <p:nvSpPr>
          <p:cNvPr id="10" name="Bouton d'action : Informations 9">
            <a:hlinkClick r:id="rId15" action="ppaction://hlinksldjump" highlightClick="1"/>
          </p:cNvPr>
          <p:cNvSpPr/>
          <p:nvPr>
            <p:custDataLst>
              <p:tags r:id="rId8"/>
            </p:custDataLst>
          </p:nvPr>
        </p:nvSpPr>
        <p:spPr>
          <a:xfrm>
            <a:off x="5734476" y="2686185"/>
            <a:ext cx="540000" cy="540000"/>
          </a:xfrm>
          <a:prstGeom prst="actionButtonInformati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CA"/>
          </a:p>
        </p:txBody>
      </p:sp>
      <p:sp>
        <p:nvSpPr>
          <p:cNvPr id="11" name="Bouton d'action : Informations 10">
            <a:hlinkClick r:id="rId16" action="ppaction://hlinksldjump" highlightClick="1"/>
          </p:cNvPr>
          <p:cNvSpPr/>
          <p:nvPr>
            <p:custDataLst>
              <p:tags r:id="rId9"/>
            </p:custDataLst>
          </p:nvPr>
        </p:nvSpPr>
        <p:spPr>
          <a:xfrm>
            <a:off x="8388752" y="2119246"/>
            <a:ext cx="540000" cy="540000"/>
          </a:xfrm>
          <a:prstGeom prst="actionButtonInformati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CA"/>
          </a:p>
        </p:txBody>
      </p:sp>
      <p:sp>
        <p:nvSpPr>
          <p:cNvPr id="12" name="Bouton d'action : Informations 11">
            <a:hlinkClick r:id="rId17" action="ppaction://hlinksldjump" highlightClick="1"/>
          </p:cNvPr>
          <p:cNvSpPr/>
          <p:nvPr>
            <p:custDataLst>
              <p:tags r:id="rId10"/>
            </p:custDataLst>
          </p:nvPr>
        </p:nvSpPr>
        <p:spPr>
          <a:xfrm>
            <a:off x="4846156" y="4635705"/>
            <a:ext cx="540000" cy="540000"/>
          </a:xfrm>
          <a:prstGeom prst="actionButtonInformati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CA"/>
          </a:p>
        </p:txBody>
      </p:sp>
    </p:spTree>
    <p:extLst>
      <p:ext uri="{BB962C8B-B14F-4D97-AF65-F5344CB8AC3E}">
        <p14:creationId xmlns:p14="http://schemas.microsoft.com/office/powerpoint/2010/main" val="88310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500"/>
                                        <p:tgtEl>
                                          <p:spTgt spid="4">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500"/>
                                        <p:tgtEl>
                                          <p:spTgt spid="4">
                                            <p:txEl>
                                              <p:pRg st="4" end="4"/>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500"/>
                                        <p:tgtEl>
                                          <p:spTgt spid="4">
                                            <p:txEl>
                                              <p:pRg st="5" end="5"/>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8" grpId="0" animBg="1"/>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custDataLst>
              <p:tags r:id="rId1"/>
            </p:custDataLst>
          </p:nvPr>
        </p:nvSpPr>
        <p:spPr/>
        <p:txBody>
          <a:bodyPr/>
          <a:lstStyle/>
          <a:p>
            <a:r>
              <a:rPr lang="fr-CA" dirty="0"/>
              <a:t>Des outils</a:t>
            </a:r>
          </a:p>
        </p:txBody>
      </p:sp>
      <p:sp>
        <p:nvSpPr>
          <p:cNvPr id="5" name="Espace réservé du texte 4"/>
          <p:cNvSpPr>
            <a:spLocks noGrp="1"/>
          </p:cNvSpPr>
          <p:nvPr>
            <p:ph type="body" idx="1"/>
            <p:custDataLst>
              <p:tags r:id="rId2"/>
            </p:custDataLst>
          </p:nvPr>
        </p:nvSpPr>
        <p:spPr/>
        <p:txBody>
          <a:bodyPr/>
          <a:lstStyle/>
          <a:p>
            <a:r>
              <a:rPr lang="fr-CA" dirty="0"/>
              <a:t>Suggestions d’applications, logiciels</a:t>
            </a:r>
          </a:p>
          <a:p>
            <a:r>
              <a:rPr lang="fr-CA" dirty="0"/>
              <a:t>Quelques remarques</a:t>
            </a:r>
          </a:p>
        </p:txBody>
      </p:sp>
      <p:sp>
        <p:nvSpPr>
          <p:cNvPr id="2" name="Espace réservé de la date 1"/>
          <p:cNvSpPr>
            <a:spLocks noGrp="1"/>
          </p:cNvSpPr>
          <p:nvPr>
            <p:ph type="dt" sz="half" idx="10"/>
            <p:custDataLst>
              <p:tags r:id="rId3"/>
            </p:custDataLst>
          </p:nvPr>
        </p:nvSpPr>
        <p:spPr/>
        <p:txBody>
          <a:bodyPr/>
          <a:lstStyle/>
          <a:p>
            <a:pPr rtl="0"/>
            <a:r>
              <a:rPr lang="fr-FR"/>
              <a:t>16 mai 2018</a:t>
            </a:r>
            <a:endParaRPr lang="fr-FR" dirty="0"/>
          </a:p>
        </p:txBody>
      </p:sp>
      <p:sp>
        <p:nvSpPr>
          <p:cNvPr id="3" name="Espace réservé du pied de page 2"/>
          <p:cNvSpPr>
            <a:spLocks noGrp="1"/>
          </p:cNvSpPr>
          <p:nvPr>
            <p:ph type="ftr" sz="quarter" idx="11"/>
            <p:custDataLst>
              <p:tags r:id="rId4"/>
            </p:custDataLst>
          </p:nvPr>
        </p:nvSpPr>
        <p:spPr/>
        <p:txBody>
          <a:bodyPr/>
          <a:lstStyle/>
          <a:p>
            <a:pPr rtl="0"/>
            <a:r>
              <a:rPr lang="fr-FR"/>
              <a:t>Croquis-note (ou sketchnoting)</a:t>
            </a:r>
            <a:endParaRPr lang="fr-FR" dirty="0"/>
          </a:p>
        </p:txBody>
      </p:sp>
      <p:sp>
        <p:nvSpPr>
          <p:cNvPr id="6" name="Espace réservé du numéro de diapositive 5"/>
          <p:cNvSpPr>
            <a:spLocks noGrp="1"/>
          </p:cNvSpPr>
          <p:nvPr>
            <p:ph type="sldNum" sz="quarter" idx="12"/>
            <p:custDataLst>
              <p:tags r:id="rId5"/>
            </p:custDataLst>
          </p:nvPr>
        </p:nvSpPr>
        <p:spPr/>
        <p:txBody>
          <a:bodyPr/>
          <a:lstStyle/>
          <a:p>
            <a:pPr rtl="0"/>
            <a:fld id="{BD266BE7-899D-4075-917F-DBDE33B6B692}" type="slidenum">
              <a:rPr lang="fr-FR" smtClean="0"/>
              <a:pPr rtl="0"/>
              <a:t>15</a:t>
            </a:fld>
            <a:endParaRPr lang="fr-FR" dirty="0"/>
          </a:p>
        </p:txBody>
      </p:sp>
    </p:spTree>
    <p:extLst>
      <p:ext uri="{BB962C8B-B14F-4D97-AF65-F5344CB8AC3E}">
        <p14:creationId xmlns:p14="http://schemas.microsoft.com/office/powerpoint/2010/main" val="1307513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fontScale="90000"/>
          </a:bodyPr>
          <a:lstStyle/>
          <a:p>
            <a:r>
              <a:rPr lang="fr-FR" sz="4400" dirty="0">
                <a:solidFill>
                  <a:srgbClr val="B1CF4E"/>
                </a:solidFill>
                <a:latin typeface="Berlin Sans FB Demi" panose="020E0802020502020306" pitchFamily="34" charset="0"/>
              </a:rPr>
              <a:t>Logiciels ou applications pour</a:t>
            </a:r>
            <a:br>
              <a:rPr lang="fr-FR" sz="4400" dirty="0">
                <a:solidFill>
                  <a:srgbClr val="B1CF4E"/>
                </a:solidFill>
                <a:latin typeface="Berlin Sans FB Demi" panose="020E0802020502020306" pitchFamily="34" charset="0"/>
              </a:rPr>
            </a:br>
            <a:r>
              <a:rPr lang="fr-FR" sz="4400" dirty="0">
                <a:solidFill>
                  <a:srgbClr val="B1CF4E"/>
                </a:solidFill>
                <a:latin typeface="Berlin Sans FB Demi" panose="020E0802020502020306" pitchFamily="34" charset="0"/>
              </a:rPr>
              <a:t>le croquis-note</a:t>
            </a:r>
            <a:endParaRPr lang="fr-CA" sz="4400" dirty="0"/>
          </a:p>
        </p:txBody>
      </p:sp>
      <p:sp>
        <p:nvSpPr>
          <p:cNvPr id="4" name="Espace réservé du contenu 3"/>
          <p:cNvSpPr>
            <a:spLocks noGrp="1"/>
          </p:cNvSpPr>
          <p:nvPr>
            <p:ph idx="1"/>
            <p:custDataLst>
              <p:tags r:id="rId2"/>
            </p:custDataLst>
          </p:nvPr>
        </p:nvSpPr>
        <p:spPr/>
        <p:txBody>
          <a:bodyPr>
            <a:noAutofit/>
          </a:bodyPr>
          <a:lstStyle/>
          <a:p>
            <a:pPr>
              <a:spcBef>
                <a:spcPts val="2400"/>
              </a:spcBef>
            </a:pPr>
            <a:r>
              <a:rPr lang="fr-CA" sz="2800" b="1" dirty="0" err="1"/>
              <a:t>Bamboo</a:t>
            </a:r>
            <a:r>
              <a:rPr lang="fr-CA" sz="2800" b="1" dirty="0"/>
              <a:t> </a:t>
            </a:r>
            <a:r>
              <a:rPr lang="fr-CA" sz="2800" b="1" dirty="0" err="1"/>
              <a:t>paper</a:t>
            </a:r>
            <a:endParaRPr lang="fr-CA" sz="2800" b="1" dirty="0"/>
          </a:p>
          <a:p>
            <a:pPr>
              <a:spcBef>
                <a:spcPts val="2400"/>
              </a:spcBef>
            </a:pPr>
            <a:r>
              <a:rPr lang="fr-CA" sz="2800" b="1" dirty="0" err="1"/>
              <a:t>Jamboard</a:t>
            </a:r>
            <a:endParaRPr lang="fr-CA" sz="2800" b="1" dirty="0"/>
          </a:p>
          <a:p>
            <a:pPr>
              <a:spcBef>
                <a:spcPts val="2400"/>
              </a:spcBef>
            </a:pPr>
            <a:r>
              <a:rPr lang="fr-CA" sz="2800" b="1" dirty="0"/>
              <a:t>Paper</a:t>
            </a:r>
          </a:p>
          <a:p>
            <a:pPr>
              <a:spcBef>
                <a:spcPts val="2400"/>
              </a:spcBef>
            </a:pPr>
            <a:r>
              <a:rPr lang="fr-CA" sz="2800" b="1" dirty="0"/>
              <a:t>Quick </a:t>
            </a:r>
            <a:r>
              <a:rPr lang="fr-CA" sz="2800" b="1" dirty="0" err="1"/>
              <a:t>draw</a:t>
            </a:r>
            <a:r>
              <a:rPr lang="fr-CA" sz="2800" b="1" dirty="0"/>
              <a:t>!</a:t>
            </a:r>
          </a:p>
          <a:p>
            <a:pPr>
              <a:spcBef>
                <a:spcPts val="2400"/>
              </a:spcBef>
            </a:pPr>
            <a:r>
              <a:rPr lang="fr-CA" sz="2800" b="1" dirty="0"/>
              <a:t>Office Lens</a:t>
            </a:r>
          </a:p>
          <a:p>
            <a:pPr>
              <a:spcBef>
                <a:spcPts val="2400"/>
              </a:spcBef>
            </a:pPr>
            <a:r>
              <a:rPr lang="fr-CA" sz="2800" b="1" dirty="0" err="1"/>
              <a:t>Brushes</a:t>
            </a:r>
            <a:r>
              <a:rPr lang="fr-CA" sz="2800" b="1" dirty="0"/>
              <a:t> </a:t>
            </a:r>
            <a:r>
              <a:rPr lang="fr-CA" sz="2800" b="1" dirty="0" err="1"/>
              <a:t>Redux</a:t>
            </a:r>
            <a:r>
              <a:rPr lang="fr-CA" sz="2800" b="1" dirty="0"/>
              <a:t> </a:t>
            </a:r>
          </a:p>
        </p:txBody>
      </p:sp>
      <p:sp>
        <p:nvSpPr>
          <p:cNvPr id="3" name="Espace réservé de la date 2"/>
          <p:cNvSpPr>
            <a:spLocks noGrp="1"/>
          </p:cNvSpPr>
          <p:nvPr>
            <p:ph type="dt" sz="half" idx="10"/>
            <p:custDataLst>
              <p:tags r:id="rId3"/>
            </p:custDataLst>
          </p:nvPr>
        </p:nvSpPr>
        <p:spPr/>
        <p:txBody>
          <a:bodyPr/>
          <a:lstStyle/>
          <a:p>
            <a:r>
              <a:rPr lang="fr-FR"/>
              <a:t>16 mai 2018</a:t>
            </a:r>
            <a:endParaRPr lang="fr-FR" dirty="0"/>
          </a:p>
        </p:txBody>
      </p:sp>
      <p:sp>
        <p:nvSpPr>
          <p:cNvPr id="5" name="Espace réservé du pied de page 4"/>
          <p:cNvSpPr>
            <a:spLocks noGrp="1"/>
          </p:cNvSpPr>
          <p:nvPr>
            <p:ph type="ftr" sz="quarter" idx="11"/>
            <p:custDataLst>
              <p:tags r:id="rId4"/>
            </p:custDataLst>
          </p:nvPr>
        </p:nvSpPr>
        <p:spPr/>
        <p:txBody>
          <a:bodyPr/>
          <a:lstStyle/>
          <a:p>
            <a:r>
              <a:rPr lang="fr-FR"/>
              <a:t>Croquis-note (ou sketchnoting)</a:t>
            </a:r>
            <a:endParaRPr lang="fr-FR" dirty="0"/>
          </a:p>
        </p:txBody>
      </p:sp>
      <p:sp>
        <p:nvSpPr>
          <p:cNvPr id="6" name="Espace réservé du numéro de diapositive 5"/>
          <p:cNvSpPr>
            <a:spLocks noGrp="1"/>
          </p:cNvSpPr>
          <p:nvPr>
            <p:ph type="sldNum" sz="quarter" idx="12"/>
            <p:custDataLst>
              <p:tags r:id="rId5"/>
            </p:custDataLst>
          </p:nvPr>
        </p:nvSpPr>
        <p:spPr/>
        <p:txBody>
          <a:bodyPr/>
          <a:lstStyle/>
          <a:p>
            <a:pPr rtl="0"/>
            <a:fld id="{BD266BE7-899D-4075-917F-DBDE33B6B692}" type="slidenum">
              <a:rPr lang="fr-FR" smtClean="0"/>
              <a:t>16</a:t>
            </a:fld>
            <a:endParaRPr lang="fr-FR" dirty="0"/>
          </a:p>
        </p:txBody>
      </p:sp>
      <p:pic>
        <p:nvPicPr>
          <p:cNvPr id="7" name="Image 6"/>
          <p:cNvPicPr>
            <a:picLocks noChangeAspect="1"/>
          </p:cNvPicPr>
          <p:nvPr>
            <p:custDataLst>
              <p:tags r:id="rId6"/>
            </p:custDataLst>
          </p:nvPr>
        </p:nvPicPr>
        <p:blipFill>
          <a:blip r:embed="rId13"/>
          <a:stretch>
            <a:fillRect/>
          </a:stretch>
        </p:blipFill>
        <p:spPr>
          <a:xfrm>
            <a:off x="5168761" y="5787299"/>
            <a:ext cx="612000" cy="612000"/>
          </a:xfrm>
          <a:prstGeom prst="rect">
            <a:avLst/>
          </a:prstGeom>
        </p:spPr>
      </p:pic>
      <p:pic>
        <p:nvPicPr>
          <p:cNvPr id="9" name="Image 8"/>
          <p:cNvPicPr>
            <a:picLocks noChangeAspect="1"/>
          </p:cNvPicPr>
          <p:nvPr>
            <p:custDataLst>
              <p:tags r:id="rId7"/>
            </p:custDataLst>
          </p:nvPr>
        </p:nvPicPr>
        <p:blipFill>
          <a:blip r:embed="rId14"/>
          <a:stretch>
            <a:fillRect/>
          </a:stretch>
        </p:blipFill>
        <p:spPr>
          <a:xfrm>
            <a:off x="4761216" y="4297767"/>
            <a:ext cx="815091" cy="612000"/>
          </a:xfrm>
          <a:prstGeom prst="rect">
            <a:avLst/>
          </a:prstGeom>
        </p:spPr>
      </p:pic>
      <p:pic>
        <p:nvPicPr>
          <p:cNvPr id="11" name="Image 10"/>
          <p:cNvPicPr>
            <a:picLocks noChangeAspect="1"/>
          </p:cNvPicPr>
          <p:nvPr>
            <p:custDataLst>
              <p:tags r:id="rId8"/>
            </p:custDataLst>
          </p:nvPr>
        </p:nvPicPr>
        <p:blipFill>
          <a:blip r:embed="rId15"/>
          <a:stretch>
            <a:fillRect/>
          </a:stretch>
        </p:blipFill>
        <p:spPr>
          <a:xfrm>
            <a:off x="5106562" y="2155942"/>
            <a:ext cx="617322" cy="612000"/>
          </a:xfrm>
          <a:prstGeom prst="rect">
            <a:avLst/>
          </a:prstGeom>
        </p:spPr>
      </p:pic>
      <p:pic>
        <p:nvPicPr>
          <p:cNvPr id="12" name="Image 11"/>
          <p:cNvPicPr>
            <a:picLocks noChangeAspect="1"/>
          </p:cNvPicPr>
          <p:nvPr>
            <p:custDataLst>
              <p:tags r:id="rId9"/>
            </p:custDataLst>
          </p:nvPr>
        </p:nvPicPr>
        <p:blipFill>
          <a:blip r:embed="rId16"/>
          <a:stretch>
            <a:fillRect/>
          </a:stretch>
        </p:blipFill>
        <p:spPr>
          <a:xfrm>
            <a:off x="3778367" y="3571855"/>
            <a:ext cx="614649" cy="612000"/>
          </a:xfrm>
          <a:prstGeom prst="rect">
            <a:avLst/>
          </a:prstGeom>
        </p:spPr>
      </p:pic>
      <p:pic>
        <p:nvPicPr>
          <p:cNvPr id="13" name="Image 12"/>
          <p:cNvPicPr>
            <a:picLocks noChangeAspect="1"/>
          </p:cNvPicPr>
          <p:nvPr>
            <p:custDataLst>
              <p:tags r:id="rId10"/>
            </p:custDataLst>
          </p:nvPr>
        </p:nvPicPr>
        <p:blipFill>
          <a:blip r:embed="rId17"/>
          <a:stretch>
            <a:fillRect/>
          </a:stretch>
        </p:blipFill>
        <p:spPr>
          <a:xfrm>
            <a:off x="4457854" y="2853422"/>
            <a:ext cx="606724" cy="612000"/>
          </a:xfrm>
          <a:prstGeom prst="rect">
            <a:avLst/>
          </a:prstGeom>
        </p:spPr>
      </p:pic>
      <p:pic>
        <p:nvPicPr>
          <p:cNvPr id="10" name="Image 9"/>
          <p:cNvPicPr>
            <a:picLocks noChangeAspect="1"/>
          </p:cNvPicPr>
          <p:nvPr/>
        </p:nvPicPr>
        <p:blipFill>
          <a:blip r:embed="rId18"/>
          <a:stretch>
            <a:fillRect/>
          </a:stretch>
        </p:blipFill>
        <p:spPr>
          <a:xfrm>
            <a:off x="4577222" y="5132103"/>
            <a:ext cx="612000" cy="612000"/>
          </a:xfrm>
          <a:prstGeom prst="rect">
            <a:avLst/>
          </a:prstGeom>
        </p:spPr>
      </p:pic>
    </p:spTree>
    <p:extLst>
      <p:ext uri="{BB962C8B-B14F-4D97-AF65-F5344CB8AC3E}">
        <p14:creationId xmlns:p14="http://schemas.microsoft.com/office/powerpoint/2010/main" val="14628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FR" sz="4400" dirty="0">
                <a:solidFill>
                  <a:srgbClr val="B1CF4E"/>
                </a:solidFill>
                <a:latin typeface="Berlin Sans FB Demi" panose="020E0802020502020306" pitchFamily="34" charset="0"/>
              </a:rPr>
              <a:t>Quelques remarques</a:t>
            </a:r>
            <a:endParaRPr lang="fr-CA" sz="4400" dirty="0"/>
          </a:p>
        </p:txBody>
      </p:sp>
      <p:sp>
        <p:nvSpPr>
          <p:cNvPr id="4" name="Espace réservé du contenu 3"/>
          <p:cNvSpPr>
            <a:spLocks noGrp="1"/>
          </p:cNvSpPr>
          <p:nvPr>
            <p:ph idx="1"/>
            <p:custDataLst>
              <p:tags r:id="rId2"/>
            </p:custDataLst>
          </p:nvPr>
        </p:nvSpPr>
        <p:spPr/>
        <p:txBody>
          <a:bodyPr>
            <a:noAutofit/>
          </a:bodyPr>
          <a:lstStyle/>
          <a:p>
            <a:pPr>
              <a:buSzPct val="150000"/>
              <a:buBlip>
                <a:blip r:embed="rId8"/>
              </a:buBlip>
            </a:pPr>
            <a:r>
              <a:rPr lang="fr-CA" sz="2400" b="1" dirty="0"/>
              <a:t>Penser la forme avant fond</a:t>
            </a:r>
          </a:p>
          <a:p>
            <a:pPr lvl="1">
              <a:buSzPct val="100000"/>
              <a:buFont typeface="Wingdings" panose="05000000000000000000" pitchFamily="2" charset="2"/>
              <a:buChar char="v"/>
            </a:pPr>
            <a:r>
              <a:rPr lang="fr-CA" sz="2400" b="1" dirty="0"/>
              <a:t>Conserver ce qui est parlant pour soi</a:t>
            </a:r>
          </a:p>
          <a:p>
            <a:pPr>
              <a:buSzPct val="150000"/>
              <a:buBlip>
                <a:blip r:embed="rId8"/>
              </a:buBlip>
            </a:pPr>
            <a:r>
              <a:rPr lang="fr-CA" sz="2400" b="1" dirty="0"/>
              <a:t>Garder une manière d’écrire</a:t>
            </a:r>
          </a:p>
          <a:p>
            <a:pPr>
              <a:buSzPct val="150000"/>
              <a:buBlip>
                <a:blip r:embed="rId8"/>
              </a:buBlip>
            </a:pPr>
            <a:r>
              <a:rPr lang="fr-CA" sz="2400" b="1" dirty="0"/>
              <a:t>Se forger ses symboles</a:t>
            </a:r>
          </a:p>
          <a:p>
            <a:pPr>
              <a:buSzPct val="150000"/>
              <a:buBlip>
                <a:blip r:embed="rId8"/>
              </a:buBlip>
            </a:pPr>
            <a:r>
              <a:rPr lang="fr-CA" sz="2400" b="1" dirty="0"/>
              <a:t>Garder ça simple !</a:t>
            </a:r>
          </a:p>
          <a:p>
            <a:pPr lvl="1">
              <a:buSzPct val="100000"/>
              <a:buFont typeface="Wingdings" panose="05000000000000000000" pitchFamily="2" charset="2"/>
              <a:buChar char="v"/>
            </a:pPr>
            <a:r>
              <a:rPr lang="fr-CA" sz="2400" b="1" dirty="0"/>
              <a:t>Ce n’est pas parfait et c’est correct !</a:t>
            </a:r>
          </a:p>
          <a:p>
            <a:pPr>
              <a:buSzPct val="150000"/>
              <a:buBlip>
                <a:blip r:embed="rId8"/>
              </a:buBlip>
            </a:pPr>
            <a:r>
              <a:rPr lang="fr-CA" sz="2600" b="1" dirty="0"/>
              <a:t>Attention !</a:t>
            </a:r>
          </a:p>
          <a:p>
            <a:pPr lvl="1">
              <a:buSzPct val="100000"/>
              <a:buFont typeface="Wingdings" panose="05000000000000000000" pitchFamily="2" charset="2"/>
              <a:buChar char="v"/>
            </a:pPr>
            <a:r>
              <a:rPr lang="fr-CA" sz="2400" b="1" dirty="0"/>
              <a:t>Ce n’est pas se laisser distraire par les images, mais utiliser les images pour mieux retenir</a:t>
            </a:r>
          </a:p>
        </p:txBody>
      </p:sp>
      <p:sp>
        <p:nvSpPr>
          <p:cNvPr id="3" name="Espace réservé de la date 2"/>
          <p:cNvSpPr>
            <a:spLocks noGrp="1"/>
          </p:cNvSpPr>
          <p:nvPr>
            <p:ph type="dt" sz="half" idx="10"/>
            <p:custDataLst>
              <p:tags r:id="rId3"/>
            </p:custDataLst>
          </p:nvPr>
        </p:nvSpPr>
        <p:spPr/>
        <p:txBody>
          <a:bodyPr/>
          <a:lstStyle/>
          <a:p>
            <a:r>
              <a:rPr lang="fr-FR"/>
              <a:t>16 mai 2018</a:t>
            </a:r>
            <a:endParaRPr lang="fr-FR" dirty="0"/>
          </a:p>
        </p:txBody>
      </p:sp>
      <p:sp>
        <p:nvSpPr>
          <p:cNvPr id="5" name="Espace réservé du pied de page 4"/>
          <p:cNvSpPr>
            <a:spLocks noGrp="1"/>
          </p:cNvSpPr>
          <p:nvPr>
            <p:ph type="ftr" sz="quarter" idx="11"/>
            <p:custDataLst>
              <p:tags r:id="rId4"/>
            </p:custDataLst>
          </p:nvPr>
        </p:nvSpPr>
        <p:spPr/>
        <p:txBody>
          <a:bodyPr/>
          <a:lstStyle/>
          <a:p>
            <a:r>
              <a:rPr lang="fr-FR"/>
              <a:t>Croquis-note (ou sketchnoting)</a:t>
            </a:r>
            <a:endParaRPr lang="fr-FR" dirty="0"/>
          </a:p>
        </p:txBody>
      </p:sp>
      <p:sp>
        <p:nvSpPr>
          <p:cNvPr id="6" name="Espace réservé du numéro de diapositive 5"/>
          <p:cNvSpPr>
            <a:spLocks noGrp="1"/>
          </p:cNvSpPr>
          <p:nvPr>
            <p:ph type="sldNum" sz="quarter" idx="12"/>
            <p:custDataLst>
              <p:tags r:id="rId5"/>
            </p:custDataLst>
          </p:nvPr>
        </p:nvSpPr>
        <p:spPr/>
        <p:txBody>
          <a:bodyPr/>
          <a:lstStyle/>
          <a:p>
            <a:pPr rtl="0"/>
            <a:fld id="{BD266BE7-899D-4075-917F-DBDE33B6B692}" type="slidenum">
              <a:rPr lang="fr-FR" smtClean="0"/>
              <a:t>17</a:t>
            </a:fld>
            <a:endParaRPr lang="fr-FR" dirty="0"/>
          </a:p>
        </p:txBody>
      </p:sp>
    </p:spTree>
    <p:extLst>
      <p:ext uri="{BB962C8B-B14F-4D97-AF65-F5344CB8AC3E}">
        <p14:creationId xmlns:p14="http://schemas.microsoft.com/office/powerpoint/2010/main" val="376211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2000"/>
                                        <p:tgtEl>
                                          <p:spTgt spid="4">
                                            <p:txEl>
                                              <p:pRg st="1" end="1"/>
                                            </p:txEl>
                                          </p:spTgt>
                                        </p:tgtEl>
                                      </p:cBhvr>
                                    </p:animEffect>
                                    <p:anim calcmode="lin" valueType="num">
                                      <p:cBhvr>
                                        <p:cTn id="15"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2000"/>
                                        <p:tgtEl>
                                          <p:spTgt spid="4">
                                            <p:txEl>
                                              <p:pRg st="2" end="2"/>
                                            </p:txEl>
                                          </p:spTgt>
                                        </p:tgtEl>
                                      </p:cBhvr>
                                    </p:animEffect>
                                    <p:anim calcmode="lin" valueType="num">
                                      <p:cBhvr>
                                        <p:cTn id="22" dur="2000" fill="hold"/>
                                        <p:tgtEl>
                                          <p:spTgt spid="4">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2000"/>
                                        <p:tgtEl>
                                          <p:spTgt spid="4">
                                            <p:txEl>
                                              <p:pRg st="3" end="3"/>
                                            </p:txEl>
                                          </p:spTgt>
                                        </p:tgtEl>
                                      </p:cBhvr>
                                    </p:animEffect>
                                    <p:anim calcmode="lin" valueType="num">
                                      <p:cBhvr>
                                        <p:cTn id="29" dur="2000" fill="hold"/>
                                        <p:tgtEl>
                                          <p:spTgt spid="4">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2000"/>
                                        <p:tgtEl>
                                          <p:spTgt spid="4">
                                            <p:txEl>
                                              <p:pRg st="4" end="4"/>
                                            </p:txEl>
                                          </p:spTgt>
                                        </p:tgtEl>
                                      </p:cBhvr>
                                    </p:animEffect>
                                    <p:anim calcmode="lin" valueType="num">
                                      <p:cBhvr>
                                        <p:cTn id="36" dur="2000" fill="hold"/>
                                        <p:tgtEl>
                                          <p:spTgt spid="4">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4">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2000"/>
                                        <p:tgtEl>
                                          <p:spTgt spid="4">
                                            <p:txEl>
                                              <p:pRg st="5" end="5"/>
                                            </p:txEl>
                                          </p:spTgt>
                                        </p:tgtEl>
                                      </p:cBhvr>
                                    </p:animEffect>
                                    <p:anim calcmode="lin" valueType="num">
                                      <p:cBhvr>
                                        <p:cTn id="43" dur="2000" fill="hold"/>
                                        <p:tgtEl>
                                          <p:spTgt spid="4">
                                            <p:txEl>
                                              <p:pRg st="5" end="5"/>
                                            </p:txEl>
                                          </p:spTgt>
                                        </p:tgtEl>
                                        <p:attrNameLst>
                                          <p:attrName>ppt_w</p:attrName>
                                        </p:attrNameLst>
                                      </p:cBhvr>
                                      <p:tavLst>
                                        <p:tav tm="0" fmla="#ppt_w*sin(2.5*pi*$)">
                                          <p:val>
                                            <p:fltVal val="0"/>
                                          </p:val>
                                        </p:tav>
                                        <p:tav tm="100000">
                                          <p:val>
                                            <p:fltVal val="1"/>
                                          </p:val>
                                        </p:tav>
                                      </p:tavLst>
                                    </p:anim>
                                    <p:anim calcmode="lin" valueType="num">
                                      <p:cBhvr>
                                        <p:cTn id="44" dur="2000" fill="hold"/>
                                        <p:tgtEl>
                                          <p:spTgt spid="4">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2000"/>
                                        <p:tgtEl>
                                          <p:spTgt spid="4">
                                            <p:txEl>
                                              <p:pRg st="6" end="6"/>
                                            </p:txEl>
                                          </p:spTgt>
                                        </p:tgtEl>
                                      </p:cBhvr>
                                    </p:animEffect>
                                    <p:anim calcmode="lin" valueType="num">
                                      <p:cBhvr>
                                        <p:cTn id="50" dur="2000" fill="hold"/>
                                        <p:tgtEl>
                                          <p:spTgt spid="4">
                                            <p:txEl>
                                              <p:pRg st="6" end="6"/>
                                            </p:txEl>
                                          </p:spTgt>
                                        </p:tgtEl>
                                        <p:attrNameLst>
                                          <p:attrName>ppt_w</p:attrName>
                                        </p:attrNameLst>
                                      </p:cBhvr>
                                      <p:tavLst>
                                        <p:tav tm="0" fmla="#ppt_w*sin(2.5*pi*$)">
                                          <p:val>
                                            <p:fltVal val="0"/>
                                          </p:val>
                                        </p:tav>
                                        <p:tav tm="100000">
                                          <p:val>
                                            <p:fltVal val="1"/>
                                          </p:val>
                                        </p:tav>
                                      </p:tavLst>
                                    </p:anim>
                                    <p:anim calcmode="lin" valueType="num">
                                      <p:cBhvr>
                                        <p:cTn id="51" dur="2000" fill="hold"/>
                                        <p:tgtEl>
                                          <p:spTgt spid="4">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2000"/>
                                        <p:tgtEl>
                                          <p:spTgt spid="4">
                                            <p:txEl>
                                              <p:pRg st="7" end="7"/>
                                            </p:txEl>
                                          </p:spTgt>
                                        </p:tgtEl>
                                      </p:cBhvr>
                                    </p:animEffect>
                                    <p:anim calcmode="lin" valueType="num">
                                      <p:cBhvr>
                                        <p:cTn id="57" dur="2000" fill="hold"/>
                                        <p:tgtEl>
                                          <p:spTgt spid="4">
                                            <p:txEl>
                                              <p:pRg st="7" end="7"/>
                                            </p:txEl>
                                          </p:spTgt>
                                        </p:tgtEl>
                                        <p:attrNameLst>
                                          <p:attrName>ppt_w</p:attrName>
                                        </p:attrNameLst>
                                      </p:cBhvr>
                                      <p:tavLst>
                                        <p:tav tm="0" fmla="#ppt_w*sin(2.5*pi*$)">
                                          <p:val>
                                            <p:fltVal val="0"/>
                                          </p:val>
                                        </p:tav>
                                        <p:tav tm="100000">
                                          <p:val>
                                            <p:fltVal val="1"/>
                                          </p:val>
                                        </p:tav>
                                      </p:tavLst>
                                    </p:anim>
                                    <p:anim calcmode="lin" valueType="num">
                                      <p:cBhvr>
                                        <p:cTn id="58" dur="2000" fill="hold"/>
                                        <p:tgtEl>
                                          <p:spTgt spid="4">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custDataLst>
              <p:tags r:id="rId1"/>
            </p:custDataLst>
          </p:nvPr>
        </p:nvSpPr>
        <p:spPr/>
        <p:txBody>
          <a:bodyPr/>
          <a:lstStyle/>
          <a:p>
            <a:r>
              <a:rPr lang="fr-CA" dirty="0"/>
              <a:t>Merci beaucoup!</a:t>
            </a:r>
          </a:p>
        </p:txBody>
      </p:sp>
      <p:sp>
        <p:nvSpPr>
          <p:cNvPr id="8" name="Sous-titre 7"/>
          <p:cNvSpPr>
            <a:spLocks noGrp="1"/>
          </p:cNvSpPr>
          <p:nvPr>
            <p:ph type="subTitle" idx="1"/>
            <p:custDataLst>
              <p:tags r:id="rId2"/>
            </p:custDataLst>
          </p:nvPr>
        </p:nvSpPr>
        <p:spPr/>
        <p:txBody>
          <a:bodyPr/>
          <a:lstStyle/>
          <a:p>
            <a:r>
              <a:rPr lang="fr-CA" dirty="0"/>
              <a:t>Questions / Commentaires</a:t>
            </a:r>
          </a:p>
        </p:txBody>
      </p:sp>
      <p:sp>
        <p:nvSpPr>
          <p:cNvPr id="2" name="Espace réservé de la date 1"/>
          <p:cNvSpPr>
            <a:spLocks noGrp="1"/>
          </p:cNvSpPr>
          <p:nvPr>
            <p:ph type="dt" sz="half" idx="10"/>
            <p:custDataLst>
              <p:tags r:id="rId3"/>
            </p:custDataLst>
          </p:nvPr>
        </p:nvSpPr>
        <p:spPr/>
        <p:txBody>
          <a:bodyPr/>
          <a:lstStyle/>
          <a:p>
            <a:pPr rtl="0"/>
            <a:r>
              <a:rPr lang="fr-FR"/>
              <a:t>16 mai 2018</a:t>
            </a:r>
            <a:endParaRPr lang="fr-FR" dirty="0"/>
          </a:p>
        </p:txBody>
      </p:sp>
      <p:sp>
        <p:nvSpPr>
          <p:cNvPr id="3" name="Espace réservé du pied de page 2"/>
          <p:cNvSpPr>
            <a:spLocks noGrp="1"/>
          </p:cNvSpPr>
          <p:nvPr>
            <p:ph type="ftr" sz="quarter" idx="11"/>
            <p:custDataLst>
              <p:tags r:id="rId4"/>
            </p:custDataLst>
          </p:nvPr>
        </p:nvSpPr>
        <p:spPr/>
        <p:txBody>
          <a:bodyPr/>
          <a:lstStyle/>
          <a:p>
            <a:pPr rtl="0"/>
            <a:r>
              <a:rPr lang="fr-FR"/>
              <a:t>Croquis-note (ou sketchnoting)</a:t>
            </a:r>
            <a:endParaRPr lang="fr-FR" dirty="0"/>
          </a:p>
        </p:txBody>
      </p:sp>
      <p:sp>
        <p:nvSpPr>
          <p:cNvPr id="4" name="Espace réservé du numéro de diapositive 3"/>
          <p:cNvSpPr>
            <a:spLocks noGrp="1"/>
          </p:cNvSpPr>
          <p:nvPr>
            <p:ph type="sldNum" sz="quarter" idx="12"/>
            <p:custDataLst>
              <p:tags r:id="rId5"/>
            </p:custDataLst>
          </p:nvPr>
        </p:nvSpPr>
        <p:spPr/>
        <p:txBody>
          <a:bodyPr/>
          <a:lstStyle/>
          <a:p>
            <a:pPr rtl="0"/>
            <a:fld id="{BD266BE7-899D-4075-917F-DBDE33B6B692}" type="slidenum">
              <a:rPr lang="fr-FR" smtClean="0"/>
              <a:pPr rtl="0"/>
              <a:t>18</a:t>
            </a:fld>
            <a:endParaRPr lang="fr-FR" dirty="0"/>
          </a:p>
        </p:txBody>
      </p:sp>
    </p:spTree>
    <p:extLst>
      <p:ext uri="{BB962C8B-B14F-4D97-AF65-F5344CB8AC3E}">
        <p14:creationId xmlns:p14="http://schemas.microsoft.com/office/powerpoint/2010/main" val="379825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custDataLst>
              <p:tags r:id="rId1"/>
            </p:custDataLst>
          </p:nvPr>
        </p:nvSpPr>
        <p:spPr/>
        <p:txBody>
          <a:bodyPr/>
          <a:lstStyle/>
          <a:p>
            <a:r>
              <a:rPr lang="fr-FR"/>
              <a:t>16 mai 2018</a:t>
            </a:r>
            <a:endParaRPr lang="fr-FR" dirty="0"/>
          </a:p>
        </p:txBody>
      </p:sp>
      <p:sp>
        <p:nvSpPr>
          <p:cNvPr id="6" name="Espace réservé du pied de page 5"/>
          <p:cNvSpPr>
            <a:spLocks noGrp="1"/>
          </p:cNvSpPr>
          <p:nvPr>
            <p:ph type="ftr" sz="quarter" idx="11"/>
            <p:custDataLst>
              <p:tags r:id="rId2"/>
            </p:custDataLst>
          </p:nvPr>
        </p:nvSpPr>
        <p:spPr/>
        <p:txBody>
          <a:bodyPr/>
          <a:lstStyle/>
          <a:p>
            <a:r>
              <a:rPr lang="fr-FR"/>
              <a:t>Croquis-note (ou sketchnoting)</a:t>
            </a:r>
            <a:endParaRPr lang="fr-FR" dirty="0"/>
          </a:p>
        </p:txBody>
      </p:sp>
      <p:sp>
        <p:nvSpPr>
          <p:cNvPr id="7" name="Espace réservé du numéro de diapositive 6"/>
          <p:cNvSpPr>
            <a:spLocks noGrp="1"/>
          </p:cNvSpPr>
          <p:nvPr>
            <p:ph type="sldNum" sz="quarter" idx="12"/>
            <p:custDataLst>
              <p:tags r:id="rId3"/>
            </p:custDataLst>
          </p:nvPr>
        </p:nvSpPr>
        <p:spPr/>
        <p:txBody>
          <a:bodyPr/>
          <a:lstStyle/>
          <a:p>
            <a:pPr rtl="0"/>
            <a:fld id="{BD266BE7-899D-4075-917F-DBDE33B6B692}" type="slidenum">
              <a:rPr lang="fr-FR" smtClean="0"/>
              <a:t>19</a:t>
            </a:fld>
            <a:endParaRPr lang="fr-FR" dirty="0"/>
          </a:p>
        </p:txBody>
      </p:sp>
      <p:pic>
        <p:nvPicPr>
          <p:cNvPr id="3" name="Image 2"/>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26616" y="0"/>
            <a:ext cx="12134944" cy="6858000"/>
          </a:xfrm>
          <a:prstGeom prst="rect">
            <a:avLst/>
          </a:prstGeom>
        </p:spPr>
      </p:pic>
      <p:sp>
        <p:nvSpPr>
          <p:cNvPr id="9" name="Bouton d'action : Précédent 8">
            <a:hlinkClick r:id="rId9" action="ppaction://hlinksldjump" highlightClick="1"/>
          </p:cNvPr>
          <p:cNvSpPr/>
          <p:nvPr>
            <p:custDataLst>
              <p:tags r:id="rId5"/>
            </p:custDataLst>
          </p:nvPr>
        </p:nvSpPr>
        <p:spPr>
          <a:xfrm>
            <a:off x="11516139" y="6182139"/>
            <a:ext cx="675861" cy="675861"/>
          </a:xfrm>
          <a:prstGeom prst="actionButtonBackPreviou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CA"/>
          </a:p>
        </p:txBody>
      </p:sp>
    </p:spTree>
    <p:extLst>
      <p:ext uri="{BB962C8B-B14F-4D97-AF65-F5344CB8AC3E}">
        <p14:creationId xmlns:p14="http://schemas.microsoft.com/office/powerpoint/2010/main" val="414938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rtlCol="0">
            <a:normAutofit/>
          </a:bodyPr>
          <a:lstStyle/>
          <a:p>
            <a:r>
              <a:rPr lang="fr-FR" sz="4400" dirty="0">
                <a:solidFill>
                  <a:srgbClr val="B1CF4E"/>
                </a:solidFill>
                <a:latin typeface="Berlin Sans FB Demi" panose="020E0802020502020306" pitchFamily="34" charset="0"/>
              </a:rPr>
              <a:t>Introduction</a:t>
            </a:r>
          </a:p>
        </p:txBody>
      </p:sp>
      <p:sp>
        <p:nvSpPr>
          <p:cNvPr id="4" name="Espace réservé du contenu 3"/>
          <p:cNvSpPr>
            <a:spLocks noGrp="1"/>
          </p:cNvSpPr>
          <p:nvPr>
            <p:ph idx="1"/>
            <p:custDataLst>
              <p:tags r:id="rId2"/>
            </p:custDataLst>
          </p:nvPr>
        </p:nvSpPr>
        <p:spPr>
          <a:xfrm>
            <a:off x="2425509" y="2220848"/>
            <a:ext cx="9628632" cy="3986213"/>
          </a:xfrm>
        </p:spPr>
        <p:txBody>
          <a:bodyPr rtlCol="0">
            <a:normAutofit fontScale="92500" lnSpcReduction="10000"/>
          </a:bodyPr>
          <a:lstStyle/>
          <a:p>
            <a:r>
              <a:rPr lang="fr-CA" dirty="0"/>
              <a:t>Ce n’est pas rien ! </a:t>
            </a:r>
            <a:r>
              <a:rPr lang="fr-CA" dirty="0">
                <a:sym typeface="Wingdings" panose="05000000000000000000" pitchFamily="2" charset="2"/>
              </a:rPr>
              <a:t></a:t>
            </a:r>
            <a:endParaRPr lang="fr-CA" dirty="0"/>
          </a:p>
          <a:p>
            <a:pPr marL="0" indent="0">
              <a:buNone/>
            </a:pPr>
            <a:endParaRPr lang="fr-CA" dirty="0"/>
          </a:p>
          <a:p>
            <a:r>
              <a:rPr lang="fr-CA" dirty="0"/>
              <a:t>    barbouillage</a:t>
            </a:r>
          </a:p>
          <a:p>
            <a:pPr lvl="1"/>
            <a:r>
              <a:rPr lang="fr-CA" dirty="0"/>
              <a:t>Il y a de bons effets à dessiner, tracer, gribouiller, scribouiller, laisser aller le crayon…</a:t>
            </a:r>
          </a:p>
          <a:p>
            <a:pPr lvl="1"/>
            <a:endParaRPr lang="fr-CA" dirty="0"/>
          </a:p>
          <a:p>
            <a:endParaRPr lang="fr-FR" dirty="0"/>
          </a:p>
          <a:p>
            <a:r>
              <a:rPr lang="fr-CA" dirty="0" err="1"/>
              <a:t>Sunni</a:t>
            </a:r>
            <a:r>
              <a:rPr lang="fr-CA" dirty="0"/>
              <a:t> Brown : la reine du gribouillage</a:t>
            </a:r>
          </a:p>
          <a:p>
            <a:pPr lvl="1"/>
            <a:r>
              <a:rPr lang="fr-CA" dirty="0"/>
              <a:t>≠ Perte de concentration, aide à rester concentré</a:t>
            </a:r>
          </a:p>
          <a:p>
            <a:pPr lvl="1"/>
            <a:r>
              <a:rPr lang="fr-CA" dirty="0"/>
              <a:t>4 manières de capter information : visuel, auditif, lecture / écriture, kinesthésique</a:t>
            </a:r>
          </a:p>
          <a:p>
            <a:pPr lvl="2"/>
            <a:r>
              <a:rPr lang="fr-CA" dirty="0"/>
              <a:t>Rétention : 2 manières ou 1 manière avec émotions</a:t>
            </a:r>
          </a:p>
          <a:p>
            <a:pPr lvl="2"/>
            <a:r>
              <a:rPr lang="fr-CA" dirty="0"/>
              <a:t>Avec le gribouillage: 4 manière et possibilité d’émotions !</a:t>
            </a:r>
          </a:p>
          <a:p>
            <a:pPr marL="457200" lvl="1" indent="0">
              <a:buNone/>
            </a:pPr>
            <a:endParaRPr lang="fr-CA" dirty="0"/>
          </a:p>
        </p:txBody>
      </p:sp>
      <p:sp>
        <p:nvSpPr>
          <p:cNvPr id="6" name="Espace réservé de la date 5"/>
          <p:cNvSpPr>
            <a:spLocks noGrp="1"/>
          </p:cNvSpPr>
          <p:nvPr>
            <p:ph type="dt" sz="half" idx="10"/>
            <p:custDataLst>
              <p:tags r:id="rId3"/>
            </p:custDataLst>
          </p:nvPr>
        </p:nvSpPr>
        <p:spPr/>
        <p:txBody>
          <a:bodyPr/>
          <a:lstStyle/>
          <a:p>
            <a:r>
              <a:rPr lang="fr-FR"/>
              <a:t>16 mai 2018</a:t>
            </a:r>
            <a:endParaRPr lang="fr-FR" dirty="0"/>
          </a:p>
        </p:txBody>
      </p:sp>
      <p:sp>
        <p:nvSpPr>
          <p:cNvPr id="7" name="Espace réservé du pied de page 6"/>
          <p:cNvSpPr>
            <a:spLocks noGrp="1"/>
          </p:cNvSpPr>
          <p:nvPr>
            <p:ph type="ftr" sz="quarter" idx="11"/>
            <p:custDataLst>
              <p:tags r:id="rId4"/>
            </p:custDataLst>
          </p:nvPr>
        </p:nvSpPr>
        <p:spPr/>
        <p:txBody>
          <a:bodyPr/>
          <a:lstStyle/>
          <a:p>
            <a:r>
              <a:rPr lang="fr-FR"/>
              <a:t>Croquis-note (ou sketchnoting)</a:t>
            </a:r>
            <a:endParaRPr lang="fr-FR" dirty="0"/>
          </a:p>
        </p:txBody>
      </p:sp>
      <p:sp>
        <p:nvSpPr>
          <p:cNvPr id="8" name="Espace réservé du numéro de diapositive 7"/>
          <p:cNvSpPr>
            <a:spLocks noGrp="1"/>
          </p:cNvSpPr>
          <p:nvPr>
            <p:ph type="sldNum" sz="quarter" idx="12"/>
            <p:custDataLst>
              <p:tags r:id="rId5"/>
            </p:custDataLst>
          </p:nvPr>
        </p:nvSpPr>
        <p:spPr/>
        <p:txBody>
          <a:bodyPr/>
          <a:lstStyle/>
          <a:p>
            <a:pPr rtl="0"/>
            <a:fld id="{BD266BE7-899D-4075-917F-DBDE33B6B692}" type="slidenum">
              <a:rPr lang="fr-FR" smtClean="0"/>
              <a:t>2</a:t>
            </a:fld>
            <a:endParaRPr lang="fr-FR" dirty="0"/>
          </a:p>
        </p:txBody>
      </p:sp>
      <p:pic>
        <p:nvPicPr>
          <p:cNvPr id="5" name="Image 4"/>
          <p:cNvPicPr>
            <a:picLocks noChangeAspect="1"/>
          </p:cNvPicPr>
          <p:nvPr>
            <p:custDataLst>
              <p:tags r:id="rId6"/>
            </p:custDataLst>
          </p:nvPr>
        </p:nvPicPr>
        <p:blipFill rotWithShape="1">
          <a:blip r:embed="rId10">
            <a:extLst>
              <a:ext uri="{28A0092B-C50C-407E-A947-70E740481C1C}">
                <a14:useLocalDpi xmlns:a14="http://schemas.microsoft.com/office/drawing/2010/main" val="0"/>
              </a:ext>
            </a:extLst>
          </a:blip>
          <a:srcRect l="1855" t="3035" r="2968" b="3810"/>
          <a:stretch/>
        </p:blipFill>
        <p:spPr>
          <a:xfrm>
            <a:off x="10510693" y="5692251"/>
            <a:ext cx="1597635" cy="900000"/>
          </a:xfrm>
          <a:prstGeom prst="rect">
            <a:avLst/>
          </a:prstGeom>
        </p:spPr>
      </p:pic>
      <p:sp>
        <p:nvSpPr>
          <p:cNvPr id="3" name="ZoneTexte 2"/>
          <p:cNvSpPr txBox="1"/>
          <p:nvPr>
            <p:custDataLst>
              <p:tags r:id="rId7"/>
            </p:custDataLst>
          </p:nvPr>
        </p:nvSpPr>
        <p:spPr>
          <a:xfrm>
            <a:off x="2631440" y="2895600"/>
            <a:ext cx="447040" cy="769441"/>
          </a:xfrm>
          <a:prstGeom prst="rect">
            <a:avLst/>
          </a:prstGeom>
          <a:noFill/>
        </p:spPr>
        <p:txBody>
          <a:bodyPr wrap="square" rtlCol="0">
            <a:spAutoFit/>
          </a:bodyPr>
          <a:lstStyle/>
          <a:p>
            <a:r>
              <a:rPr lang="fr-CA" sz="4400" dirty="0"/>
              <a:t>≠</a:t>
            </a:r>
          </a:p>
        </p:txBody>
      </p:sp>
    </p:spTree>
    <p:extLst>
      <p:ext uri="{BB962C8B-B14F-4D97-AF65-F5344CB8AC3E}">
        <p14:creationId xmlns:p14="http://schemas.microsoft.com/office/powerpoint/2010/main" val="193390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fade">
                                      <p:cBhvr>
                                        <p:cTn id="33" dur="500"/>
                                        <p:tgtEl>
                                          <p:spTgt spid="4">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8" end="8"/>
                                            </p:txEl>
                                          </p:spTgt>
                                        </p:tgtEl>
                                        <p:attrNameLst>
                                          <p:attrName>style.visibility</p:attrName>
                                        </p:attrNameLst>
                                      </p:cBhvr>
                                      <p:to>
                                        <p:strVal val="visible"/>
                                      </p:to>
                                    </p:set>
                                    <p:animEffect transition="in" filter="fade">
                                      <p:cBhvr>
                                        <p:cTn id="38" dur="500"/>
                                        <p:tgtEl>
                                          <p:spTgt spid="4">
                                            <p:txEl>
                                              <p:pRg st="8" end="8"/>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
                                            <p:txEl>
                                              <p:pRg st="9" end="9"/>
                                            </p:txEl>
                                          </p:spTgt>
                                        </p:tgtEl>
                                        <p:attrNameLst>
                                          <p:attrName>style.visibility</p:attrName>
                                        </p:attrNameLst>
                                      </p:cBhvr>
                                      <p:to>
                                        <p:strVal val="visible"/>
                                      </p:to>
                                    </p:set>
                                    <p:animEffect transition="in" filter="fade">
                                      <p:cBhvr>
                                        <p:cTn id="41" dur="500"/>
                                        <p:tgtEl>
                                          <p:spTgt spid="4">
                                            <p:txEl>
                                              <p:pRg st="9" end="9"/>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txEl>
                                              <p:pRg st="10" end="10"/>
                                            </p:txEl>
                                          </p:spTgt>
                                        </p:tgtEl>
                                        <p:attrNameLst>
                                          <p:attrName>style.visibility</p:attrName>
                                        </p:attrNameLst>
                                      </p:cBhvr>
                                      <p:to>
                                        <p:strVal val="visible"/>
                                      </p:to>
                                    </p:set>
                                    <p:animEffect transition="in" filter="fade">
                                      <p:cBhvr>
                                        <p:cTn id="44"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custDataLst>
              <p:tags r:id="rId1"/>
            </p:custDataLst>
          </p:nvPr>
        </p:nvSpPr>
        <p:spPr/>
        <p:txBody>
          <a:bodyPr/>
          <a:lstStyle/>
          <a:p>
            <a:r>
              <a:rPr lang="fr-FR"/>
              <a:t>16 mai 2018</a:t>
            </a:r>
            <a:endParaRPr lang="fr-FR" dirty="0"/>
          </a:p>
        </p:txBody>
      </p:sp>
      <p:sp>
        <p:nvSpPr>
          <p:cNvPr id="6" name="Espace réservé du pied de page 5"/>
          <p:cNvSpPr>
            <a:spLocks noGrp="1"/>
          </p:cNvSpPr>
          <p:nvPr>
            <p:ph type="ftr" sz="quarter" idx="11"/>
            <p:custDataLst>
              <p:tags r:id="rId2"/>
            </p:custDataLst>
          </p:nvPr>
        </p:nvSpPr>
        <p:spPr/>
        <p:txBody>
          <a:bodyPr/>
          <a:lstStyle/>
          <a:p>
            <a:r>
              <a:rPr lang="fr-FR"/>
              <a:t>Croquis-note (ou sketchnoting)</a:t>
            </a:r>
            <a:endParaRPr lang="fr-FR" dirty="0"/>
          </a:p>
        </p:txBody>
      </p:sp>
      <p:sp>
        <p:nvSpPr>
          <p:cNvPr id="7" name="Espace réservé du numéro de diapositive 6"/>
          <p:cNvSpPr>
            <a:spLocks noGrp="1"/>
          </p:cNvSpPr>
          <p:nvPr>
            <p:ph type="sldNum" sz="quarter" idx="12"/>
            <p:custDataLst>
              <p:tags r:id="rId3"/>
            </p:custDataLst>
          </p:nvPr>
        </p:nvSpPr>
        <p:spPr/>
        <p:txBody>
          <a:bodyPr/>
          <a:lstStyle/>
          <a:p>
            <a:pPr rtl="0"/>
            <a:fld id="{BD266BE7-899D-4075-917F-DBDE33B6B692}" type="slidenum">
              <a:rPr lang="fr-FR" smtClean="0"/>
              <a:t>20</a:t>
            </a:fld>
            <a:endParaRPr lang="fr-FR" dirty="0"/>
          </a:p>
        </p:txBody>
      </p:sp>
      <p:pic>
        <p:nvPicPr>
          <p:cNvPr id="3" name="Image 2"/>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2694666" y="0"/>
            <a:ext cx="9413662" cy="6858000"/>
          </a:xfrm>
          <a:prstGeom prst="rect">
            <a:avLst/>
          </a:prstGeom>
        </p:spPr>
      </p:pic>
      <p:sp>
        <p:nvSpPr>
          <p:cNvPr id="9" name="Bouton d'action : Précédent 8">
            <a:hlinkClick r:id="rId9" action="ppaction://hlinksldjump" highlightClick="1"/>
          </p:cNvPr>
          <p:cNvSpPr/>
          <p:nvPr>
            <p:custDataLst>
              <p:tags r:id="rId5"/>
            </p:custDataLst>
          </p:nvPr>
        </p:nvSpPr>
        <p:spPr>
          <a:xfrm>
            <a:off x="11516139" y="6182139"/>
            <a:ext cx="675861" cy="675861"/>
          </a:xfrm>
          <a:prstGeom prst="actionButtonBackPreviou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CA"/>
          </a:p>
        </p:txBody>
      </p:sp>
    </p:spTree>
    <p:extLst>
      <p:ext uri="{BB962C8B-B14F-4D97-AF65-F5344CB8AC3E}">
        <p14:creationId xmlns:p14="http://schemas.microsoft.com/office/powerpoint/2010/main" val="218510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custDataLst>
              <p:tags r:id="rId1"/>
            </p:custDataLst>
          </p:nvPr>
        </p:nvSpPr>
        <p:spPr/>
        <p:txBody>
          <a:bodyPr/>
          <a:lstStyle/>
          <a:p>
            <a:r>
              <a:rPr lang="fr-FR"/>
              <a:t>16 mai 2018</a:t>
            </a:r>
            <a:endParaRPr lang="fr-FR" dirty="0"/>
          </a:p>
        </p:txBody>
      </p:sp>
      <p:sp>
        <p:nvSpPr>
          <p:cNvPr id="6" name="Espace réservé du pied de page 5"/>
          <p:cNvSpPr>
            <a:spLocks noGrp="1"/>
          </p:cNvSpPr>
          <p:nvPr>
            <p:ph type="ftr" sz="quarter" idx="11"/>
            <p:custDataLst>
              <p:tags r:id="rId2"/>
            </p:custDataLst>
          </p:nvPr>
        </p:nvSpPr>
        <p:spPr/>
        <p:txBody>
          <a:bodyPr/>
          <a:lstStyle/>
          <a:p>
            <a:r>
              <a:rPr lang="fr-FR"/>
              <a:t>Croquis-note (ou sketchnoting)</a:t>
            </a:r>
            <a:endParaRPr lang="fr-FR" dirty="0"/>
          </a:p>
        </p:txBody>
      </p:sp>
      <p:sp>
        <p:nvSpPr>
          <p:cNvPr id="7" name="Espace réservé du numéro de diapositive 6"/>
          <p:cNvSpPr>
            <a:spLocks noGrp="1"/>
          </p:cNvSpPr>
          <p:nvPr>
            <p:ph type="sldNum" sz="quarter" idx="12"/>
            <p:custDataLst>
              <p:tags r:id="rId3"/>
            </p:custDataLst>
          </p:nvPr>
        </p:nvSpPr>
        <p:spPr/>
        <p:txBody>
          <a:bodyPr/>
          <a:lstStyle/>
          <a:p>
            <a:pPr rtl="0"/>
            <a:fld id="{BD266BE7-899D-4075-917F-DBDE33B6B692}" type="slidenum">
              <a:rPr lang="fr-FR" smtClean="0"/>
              <a:t>21</a:t>
            </a:fld>
            <a:endParaRPr lang="fr-FR" dirty="0"/>
          </a:p>
        </p:txBody>
      </p:sp>
      <p:pic>
        <p:nvPicPr>
          <p:cNvPr id="3" name="Image 2"/>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2020874" y="0"/>
            <a:ext cx="10171126" cy="6858000"/>
          </a:xfrm>
          <a:prstGeom prst="rect">
            <a:avLst/>
          </a:prstGeom>
        </p:spPr>
      </p:pic>
      <p:sp>
        <p:nvSpPr>
          <p:cNvPr id="9" name="Bouton d'action : Précédent 8">
            <a:hlinkClick r:id="rId9" action="ppaction://hlinksldjump" highlightClick="1"/>
          </p:cNvPr>
          <p:cNvSpPr/>
          <p:nvPr>
            <p:custDataLst>
              <p:tags r:id="rId5"/>
            </p:custDataLst>
          </p:nvPr>
        </p:nvSpPr>
        <p:spPr>
          <a:xfrm>
            <a:off x="11516139" y="6182139"/>
            <a:ext cx="675861" cy="675861"/>
          </a:xfrm>
          <a:prstGeom prst="actionButtonBackPreviou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CA"/>
          </a:p>
        </p:txBody>
      </p:sp>
    </p:spTree>
    <p:extLst>
      <p:ext uri="{BB962C8B-B14F-4D97-AF65-F5344CB8AC3E}">
        <p14:creationId xmlns:p14="http://schemas.microsoft.com/office/powerpoint/2010/main" val="334759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custDataLst>
              <p:tags r:id="rId1"/>
            </p:custDataLst>
          </p:nvPr>
        </p:nvSpPr>
        <p:spPr/>
        <p:txBody>
          <a:bodyPr/>
          <a:lstStyle/>
          <a:p>
            <a:r>
              <a:rPr lang="fr-FR"/>
              <a:t>16 mai 2018</a:t>
            </a:r>
            <a:endParaRPr lang="fr-FR" dirty="0"/>
          </a:p>
        </p:txBody>
      </p:sp>
      <p:sp>
        <p:nvSpPr>
          <p:cNvPr id="6" name="Espace réservé du pied de page 5"/>
          <p:cNvSpPr>
            <a:spLocks noGrp="1"/>
          </p:cNvSpPr>
          <p:nvPr>
            <p:ph type="ftr" sz="quarter" idx="11"/>
            <p:custDataLst>
              <p:tags r:id="rId2"/>
            </p:custDataLst>
          </p:nvPr>
        </p:nvSpPr>
        <p:spPr/>
        <p:txBody>
          <a:bodyPr/>
          <a:lstStyle/>
          <a:p>
            <a:r>
              <a:rPr lang="fr-FR"/>
              <a:t>Croquis-note (ou sketchnoting)</a:t>
            </a:r>
            <a:endParaRPr lang="fr-FR" dirty="0"/>
          </a:p>
        </p:txBody>
      </p:sp>
      <p:sp>
        <p:nvSpPr>
          <p:cNvPr id="7" name="Espace réservé du numéro de diapositive 6"/>
          <p:cNvSpPr>
            <a:spLocks noGrp="1"/>
          </p:cNvSpPr>
          <p:nvPr>
            <p:ph type="sldNum" sz="quarter" idx="12"/>
            <p:custDataLst>
              <p:tags r:id="rId3"/>
            </p:custDataLst>
          </p:nvPr>
        </p:nvSpPr>
        <p:spPr/>
        <p:txBody>
          <a:bodyPr/>
          <a:lstStyle/>
          <a:p>
            <a:pPr rtl="0"/>
            <a:fld id="{BD266BE7-899D-4075-917F-DBDE33B6B692}" type="slidenum">
              <a:rPr lang="fr-FR" smtClean="0"/>
              <a:t>22</a:t>
            </a:fld>
            <a:endParaRPr lang="fr-FR" dirty="0"/>
          </a:p>
        </p:txBody>
      </p:sp>
      <p:pic>
        <p:nvPicPr>
          <p:cNvPr id="3" name="Image 2"/>
          <p:cNvPicPr>
            <a:picLocks noChangeAspect="1"/>
          </p:cNvPicPr>
          <p:nvPr>
            <p:custDataLst>
              <p:tags r:id="rId4"/>
            </p:custDataLst>
          </p:nvPr>
        </p:nvPicPr>
        <p:blipFill rotWithShape="1">
          <a:blip r:embed="rId8">
            <a:extLst>
              <a:ext uri="{28A0092B-C50C-407E-A947-70E740481C1C}">
                <a14:useLocalDpi xmlns:a14="http://schemas.microsoft.com/office/drawing/2010/main" val="0"/>
              </a:ext>
            </a:extLst>
          </a:blip>
          <a:srcRect l="13786" t="5145"/>
          <a:stretch/>
        </p:blipFill>
        <p:spPr>
          <a:xfrm>
            <a:off x="2479697" y="0"/>
            <a:ext cx="9712304" cy="6911773"/>
          </a:xfrm>
          <a:prstGeom prst="rect">
            <a:avLst/>
          </a:prstGeom>
        </p:spPr>
      </p:pic>
      <p:sp>
        <p:nvSpPr>
          <p:cNvPr id="9" name="Bouton d'action : Précédent 8">
            <a:hlinkClick r:id="rId9" action="ppaction://hlinksldjump" highlightClick="1"/>
          </p:cNvPr>
          <p:cNvSpPr/>
          <p:nvPr>
            <p:custDataLst>
              <p:tags r:id="rId5"/>
            </p:custDataLst>
          </p:nvPr>
        </p:nvSpPr>
        <p:spPr>
          <a:xfrm>
            <a:off x="11516139" y="6182139"/>
            <a:ext cx="675861" cy="675861"/>
          </a:xfrm>
          <a:prstGeom prst="actionButtonBackPreviou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CA"/>
          </a:p>
        </p:txBody>
      </p:sp>
    </p:spTree>
    <p:extLst>
      <p:ext uri="{BB962C8B-B14F-4D97-AF65-F5344CB8AC3E}">
        <p14:creationId xmlns:p14="http://schemas.microsoft.com/office/powerpoint/2010/main" val="240026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custDataLst>
              <p:tags r:id="rId1"/>
            </p:custDataLst>
          </p:nvPr>
        </p:nvSpPr>
        <p:spPr/>
        <p:txBody>
          <a:bodyPr/>
          <a:lstStyle/>
          <a:p>
            <a:r>
              <a:rPr lang="fr-FR"/>
              <a:t>16 mai 2018</a:t>
            </a:r>
            <a:endParaRPr lang="fr-FR" dirty="0"/>
          </a:p>
        </p:txBody>
      </p:sp>
      <p:sp>
        <p:nvSpPr>
          <p:cNvPr id="6" name="Espace réservé du pied de page 5"/>
          <p:cNvSpPr>
            <a:spLocks noGrp="1"/>
          </p:cNvSpPr>
          <p:nvPr>
            <p:ph type="ftr" sz="quarter" idx="11"/>
            <p:custDataLst>
              <p:tags r:id="rId2"/>
            </p:custDataLst>
          </p:nvPr>
        </p:nvSpPr>
        <p:spPr/>
        <p:txBody>
          <a:bodyPr/>
          <a:lstStyle/>
          <a:p>
            <a:r>
              <a:rPr lang="fr-FR"/>
              <a:t>Croquis-note (ou sketchnoting)</a:t>
            </a:r>
            <a:endParaRPr lang="fr-FR" dirty="0"/>
          </a:p>
        </p:txBody>
      </p:sp>
      <p:sp>
        <p:nvSpPr>
          <p:cNvPr id="7" name="Espace réservé du numéro de diapositive 6"/>
          <p:cNvSpPr>
            <a:spLocks noGrp="1"/>
          </p:cNvSpPr>
          <p:nvPr>
            <p:ph type="sldNum" sz="quarter" idx="12"/>
            <p:custDataLst>
              <p:tags r:id="rId3"/>
            </p:custDataLst>
          </p:nvPr>
        </p:nvSpPr>
        <p:spPr/>
        <p:txBody>
          <a:bodyPr/>
          <a:lstStyle/>
          <a:p>
            <a:pPr rtl="0"/>
            <a:fld id="{BD266BE7-899D-4075-917F-DBDE33B6B692}" type="slidenum">
              <a:rPr lang="fr-FR" smtClean="0"/>
              <a:t>23</a:t>
            </a:fld>
            <a:endParaRPr lang="fr-FR" dirty="0"/>
          </a:p>
        </p:txBody>
      </p:sp>
      <p:pic>
        <p:nvPicPr>
          <p:cNvPr id="8" name="Shape 382"/>
          <p:cNvPicPr preferRelativeResize="0"/>
          <p:nvPr>
            <p:custDataLst>
              <p:tags r:id="rId4"/>
            </p:custDataLst>
          </p:nvPr>
        </p:nvPicPr>
        <p:blipFill rotWithShape="1">
          <a:blip r:embed="rId9">
            <a:alphaModFix/>
          </a:blip>
          <a:srcRect l="1516" t="2530" r="3548" b="1619"/>
          <a:stretch/>
        </p:blipFill>
        <p:spPr>
          <a:xfrm>
            <a:off x="1526345" y="-1"/>
            <a:ext cx="10665655" cy="6859035"/>
          </a:xfrm>
          <a:prstGeom prst="rect">
            <a:avLst/>
          </a:prstGeom>
          <a:noFill/>
          <a:ln>
            <a:noFill/>
          </a:ln>
        </p:spPr>
      </p:pic>
      <p:sp>
        <p:nvSpPr>
          <p:cNvPr id="9" name="Bouton d'action : Précédent 8">
            <a:hlinkClick r:id="rId10" action="ppaction://hlinksldjump" highlightClick="1"/>
          </p:cNvPr>
          <p:cNvSpPr/>
          <p:nvPr>
            <p:custDataLst>
              <p:tags r:id="rId5"/>
            </p:custDataLst>
          </p:nvPr>
        </p:nvSpPr>
        <p:spPr>
          <a:xfrm>
            <a:off x="11516139" y="6182139"/>
            <a:ext cx="675861" cy="675861"/>
          </a:xfrm>
          <a:prstGeom prst="actionButtonBackPreviou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CA"/>
          </a:p>
        </p:txBody>
      </p:sp>
      <p:sp>
        <p:nvSpPr>
          <p:cNvPr id="2" name="Rectangle 1"/>
          <p:cNvSpPr/>
          <p:nvPr>
            <p:custDataLst>
              <p:tags r:id="rId6"/>
            </p:custDataLst>
          </p:nvPr>
        </p:nvSpPr>
        <p:spPr>
          <a:xfrm>
            <a:off x="1518978" y="6562813"/>
            <a:ext cx="9697661" cy="307777"/>
          </a:xfrm>
          <a:prstGeom prst="rect">
            <a:avLst/>
          </a:prstGeom>
          <a:solidFill>
            <a:schemeClr val="bg2"/>
          </a:solidFill>
        </p:spPr>
        <p:txBody>
          <a:bodyPr wrap="square">
            <a:spAutoFit/>
          </a:bodyPr>
          <a:lstStyle/>
          <a:p>
            <a:pPr lvl="0"/>
            <a:r>
              <a:rPr lang="fr-CA" sz="1400" u="sng" dirty="0">
                <a:solidFill>
                  <a:schemeClr val="hlink"/>
                </a:solidFill>
                <a:latin typeface="Roboto"/>
                <a:ea typeface="Roboto"/>
                <a:cs typeface="Roboto"/>
                <a:sym typeface="Roboto"/>
                <a:hlinkClick r:id="rId11"/>
              </a:rPr>
              <a:t>Exemple </a:t>
            </a:r>
            <a:r>
              <a:rPr lang="fr-CA" sz="1400" u="sng" dirty="0" err="1">
                <a:solidFill>
                  <a:schemeClr val="hlink"/>
                </a:solidFill>
                <a:latin typeface="Roboto"/>
                <a:ea typeface="Roboto"/>
                <a:cs typeface="Roboto"/>
                <a:sym typeface="Roboto"/>
                <a:hlinkClick r:id="rId11"/>
              </a:rPr>
              <a:t>Thinglink</a:t>
            </a:r>
            <a:r>
              <a:rPr lang="fr-CA" sz="1400" dirty="0">
                <a:latin typeface="Roboto"/>
                <a:ea typeface="Roboto"/>
                <a:cs typeface="Roboto"/>
                <a:sym typeface="Roboto"/>
              </a:rPr>
              <a:t> réalisé par Guillaume Bouchard, commission scolaire des Découvreurs</a:t>
            </a:r>
          </a:p>
        </p:txBody>
      </p:sp>
    </p:spTree>
    <p:extLst>
      <p:ext uri="{BB962C8B-B14F-4D97-AF65-F5344CB8AC3E}">
        <p14:creationId xmlns:p14="http://schemas.microsoft.com/office/powerpoint/2010/main" val="3665486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CA" sz="4400" dirty="0"/>
              <a:t>La pyramide de l’apprentissage</a:t>
            </a:r>
          </a:p>
        </p:txBody>
      </p:sp>
      <p:sp>
        <p:nvSpPr>
          <p:cNvPr id="43" name="ZoneTexte 42"/>
          <p:cNvSpPr txBox="1"/>
          <p:nvPr>
            <p:custDataLst>
              <p:tags r:id="rId2"/>
            </p:custDataLst>
          </p:nvPr>
        </p:nvSpPr>
        <p:spPr>
          <a:xfrm>
            <a:off x="5296435" y="1933164"/>
            <a:ext cx="4000132" cy="507831"/>
          </a:xfrm>
          <a:prstGeom prst="rect">
            <a:avLst/>
          </a:prstGeom>
          <a:noFill/>
        </p:spPr>
        <p:txBody>
          <a:bodyPr wrap="square" rtlCol="0">
            <a:spAutoFit/>
          </a:bodyPr>
          <a:lstStyle/>
          <a:p>
            <a:r>
              <a:rPr lang="fr-CA" b="1" dirty="0"/>
              <a:t>Taux de rétention moyen des  étudiants</a:t>
            </a:r>
          </a:p>
          <a:p>
            <a:pPr algn="ctr"/>
            <a:r>
              <a:rPr lang="fr-CA" sz="900" dirty="0"/>
              <a:t>Source : National Training </a:t>
            </a:r>
            <a:r>
              <a:rPr lang="fr-CA" sz="900" dirty="0" err="1"/>
              <a:t>Laboratories</a:t>
            </a:r>
            <a:r>
              <a:rPr lang="fr-CA" sz="900" dirty="0"/>
              <a:t>, Bethel Maine</a:t>
            </a:r>
            <a:endParaRPr lang="fr-CA" sz="900" b="1" dirty="0"/>
          </a:p>
        </p:txBody>
      </p:sp>
      <p:grpSp>
        <p:nvGrpSpPr>
          <p:cNvPr id="10" name="Groupe 9"/>
          <p:cNvGrpSpPr/>
          <p:nvPr>
            <p:custDataLst>
              <p:tags r:id="rId3"/>
            </p:custDataLst>
          </p:nvPr>
        </p:nvGrpSpPr>
        <p:grpSpPr>
          <a:xfrm>
            <a:off x="4495031" y="3203130"/>
            <a:ext cx="2343919" cy="3106543"/>
            <a:chOff x="4495031" y="3203130"/>
            <a:chExt cx="2343919" cy="3106543"/>
          </a:xfrm>
        </p:grpSpPr>
        <p:grpSp>
          <p:nvGrpSpPr>
            <p:cNvPr id="20" name="Groupe 19"/>
            <p:cNvGrpSpPr/>
            <p:nvPr/>
          </p:nvGrpSpPr>
          <p:grpSpPr>
            <a:xfrm>
              <a:off x="6060487" y="3203130"/>
              <a:ext cx="778463" cy="401106"/>
              <a:chOff x="6231937" y="3203130"/>
              <a:chExt cx="778463" cy="401106"/>
            </a:xfrm>
          </p:grpSpPr>
          <p:sp>
            <p:nvSpPr>
              <p:cNvPr id="15" name="Ellipse 14"/>
              <p:cNvSpPr/>
              <p:nvPr/>
            </p:nvSpPr>
            <p:spPr>
              <a:xfrm>
                <a:off x="6268048" y="3203130"/>
                <a:ext cx="401106" cy="401106"/>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17" name="Connecteur droit 16"/>
              <p:cNvCxnSpPr/>
              <p:nvPr/>
            </p:nvCxnSpPr>
            <p:spPr>
              <a:xfrm>
                <a:off x="6669154" y="3403683"/>
                <a:ext cx="341246"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6231937" y="3272878"/>
                <a:ext cx="473329" cy="261610"/>
              </a:xfrm>
              <a:prstGeom prst="rect">
                <a:avLst/>
              </a:prstGeom>
              <a:noFill/>
            </p:spPr>
            <p:txBody>
              <a:bodyPr wrap="square" rtlCol="0">
                <a:spAutoFit/>
              </a:bodyPr>
              <a:lstStyle/>
              <a:p>
                <a:r>
                  <a:rPr lang="fr-CA" sz="1100" dirty="0">
                    <a:solidFill>
                      <a:schemeClr val="bg2"/>
                    </a:solidFill>
                  </a:rPr>
                  <a:t>10 %</a:t>
                </a:r>
              </a:p>
            </p:txBody>
          </p:sp>
        </p:grpSp>
        <p:grpSp>
          <p:nvGrpSpPr>
            <p:cNvPr id="23" name="Groupe 22"/>
            <p:cNvGrpSpPr/>
            <p:nvPr/>
          </p:nvGrpSpPr>
          <p:grpSpPr>
            <a:xfrm>
              <a:off x="5758310" y="3727595"/>
              <a:ext cx="778463" cy="401106"/>
              <a:chOff x="6231937" y="3203130"/>
              <a:chExt cx="778463" cy="401106"/>
            </a:xfrm>
          </p:grpSpPr>
          <p:sp>
            <p:nvSpPr>
              <p:cNvPr id="24" name="Ellipse 23"/>
              <p:cNvSpPr/>
              <p:nvPr/>
            </p:nvSpPr>
            <p:spPr>
              <a:xfrm>
                <a:off x="6268048" y="3203130"/>
                <a:ext cx="401106" cy="401106"/>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25" name="Connecteur droit 24"/>
              <p:cNvCxnSpPr/>
              <p:nvPr/>
            </p:nvCxnSpPr>
            <p:spPr>
              <a:xfrm>
                <a:off x="6669154" y="3403683"/>
                <a:ext cx="341246"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6231937" y="3272878"/>
                <a:ext cx="473329" cy="261610"/>
              </a:xfrm>
              <a:prstGeom prst="rect">
                <a:avLst/>
              </a:prstGeom>
              <a:noFill/>
            </p:spPr>
            <p:txBody>
              <a:bodyPr wrap="square" rtlCol="0">
                <a:spAutoFit/>
              </a:bodyPr>
              <a:lstStyle/>
              <a:p>
                <a:r>
                  <a:rPr lang="fr-CA" sz="1100" dirty="0">
                    <a:solidFill>
                      <a:schemeClr val="bg2"/>
                    </a:solidFill>
                  </a:rPr>
                  <a:t>20 %</a:t>
                </a:r>
              </a:p>
            </p:txBody>
          </p:sp>
        </p:grpSp>
        <p:grpSp>
          <p:nvGrpSpPr>
            <p:cNvPr id="27" name="Groupe 26"/>
            <p:cNvGrpSpPr/>
            <p:nvPr/>
          </p:nvGrpSpPr>
          <p:grpSpPr>
            <a:xfrm>
              <a:off x="5453176" y="4319833"/>
              <a:ext cx="778463" cy="401106"/>
              <a:chOff x="6231937" y="3203130"/>
              <a:chExt cx="778463" cy="401106"/>
            </a:xfrm>
          </p:grpSpPr>
          <p:sp>
            <p:nvSpPr>
              <p:cNvPr id="28" name="Ellipse 27"/>
              <p:cNvSpPr/>
              <p:nvPr/>
            </p:nvSpPr>
            <p:spPr>
              <a:xfrm>
                <a:off x="6268048" y="3203130"/>
                <a:ext cx="401106" cy="401106"/>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29" name="Connecteur droit 28"/>
              <p:cNvCxnSpPr/>
              <p:nvPr/>
            </p:nvCxnSpPr>
            <p:spPr>
              <a:xfrm>
                <a:off x="6669154" y="3403683"/>
                <a:ext cx="341246"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6231937" y="3272878"/>
                <a:ext cx="473329" cy="261610"/>
              </a:xfrm>
              <a:prstGeom prst="rect">
                <a:avLst/>
              </a:prstGeom>
              <a:noFill/>
            </p:spPr>
            <p:txBody>
              <a:bodyPr wrap="square" rtlCol="0">
                <a:spAutoFit/>
              </a:bodyPr>
              <a:lstStyle/>
              <a:p>
                <a:r>
                  <a:rPr lang="fr-CA" sz="1100" dirty="0">
                    <a:solidFill>
                      <a:schemeClr val="bg2"/>
                    </a:solidFill>
                  </a:rPr>
                  <a:t>30 %</a:t>
                </a:r>
              </a:p>
            </p:txBody>
          </p:sp>
        </p:grpSp>
        <p:grpSp>
          <p:nvGrpSpPr>
            <p:cNvPr id="31" name="Groupe 30"/>
            <p:cNvGrpSpPr/>
            <p:nvPr/>
          </p:nvGrpSpPr>
          <p:grpSpPr>
            <a:xfrm>
              <a:off x="5100055" y="4869001"/>
              <a:ext cx="778463" cy="401106"/>
              <a:chOff x="6231937" y="3203130"/>
              <a:chExt cx="778463" cy="401106"/>
            </a:xfrm>
          </p:grpSpPr>
          <p:sp>
            <p:nvSpPr>
              <p:cNvPr id="32" name="Ellipse 31"/>
              <p:cNvSpPr/>
              <p:nvPr/>
            </p:nvSpPr>
            <p:spPr>
              <a:xfrm>
                <a:off x="6268048" y="3203130"/>
                <a:ext cx="401106" cy="401106"/>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33" name="Connecteur droit 32"/>
              <p:cNvCxnSpPr/>
              <p:nvPr/>
            </p:nvCxnSpPr>
            <p:spPr>
              <a:xfrm>
                <a:off x="6669154" y="3403683"/>
                <a:ext cx="341246"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6231937" y="3272878"/>
                <a:ext cx="473329" cy="261610"/>
              </a:xfrm>
              <a:prstGeom prst="rect">
                <a:avLst/>
              </a:prstGeom>
              <a:noFill/>
            </p:spPr>
            <p:txBody>
              <a:bodyPr wrap="square" rtlCol="0">
                <a:spAutoFit/>
              </a:bodyPr>
              <a:lstStyle/>
              <a:p>
                <a:r>
                  <a:rPr lang="fr-CA" sz="1100" dirty="0">
                    <a:solidFill>
                      <a:schemeClr val="bg2"/>
                    </a:solidFill>
                  </a:rPr>
                  <a:t>50 %</a:t>
                </a:r>
              </a:p>
            </p:txBody>
          </p:sp>
        </p:grpSp>
        <p:grpSp>
          <p:nvGrpSpPr>
            <p:cNvPr id="35" name="Groupe 34"/>
            <p:cNvGrpSpPr/>
            <p:nvPr/>
          </p:nvGrpSpPr>
          <p:grpSpPr>
            <a:xfrm>
              <a:off x="4811593" y="5400912"/>
              <a:ext cx="778463" cy="401106"/>
              <a:chOff x="6231937" y="3203130"/>
              <a:chExt cx="778463" cy="401106"/>
            </a:xfrm>
          </p:grpSpPr>
          <p:sp>
            <p:nvSpPr>
              <p:cNvPr id="36" name="Ellipse 35"/>
              <p:cNvSpPr/>
              <p:nvPr/>
            </p:nvSpPr>
            <p:spPr>
              <a:xfrm>
                <a:off x="6268048" y="3203130"/>
                <a:ext cx="401106" cy="401106"/>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37" name="Connecteur droit 36"/>
              <p:cNvCxnSpPr/>
              <p:nvPr/>
            </p:nvCxnSpPr>
            <p:spPr>
              <a:xfrm>
                <a:off x="6669154" y="3403683"/>
                <a:ext cx="341246"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6231937" y="3272878"/>
                <a:ext cx="473329" cy="261610"/>
              </a:xfrm>
              <a:prstGeom prst="rect">
                <a:avLst/>
              </a:prstGeom>
              <a:noFill/>
            </p:spPr>
            <p:txBody>
              <a:bodyPr wrap="square" rtlCol="0">
                <a:spAutoFit/>
              </a:bodyPr>
              <a:lstStyle/>
              <a:p>
                <a:r>
                  <a:rPr lang="fr-CA" sz="1100" dirty="0">
                    <a:solidFill>
                      <a:schemeClr val="bg2"/>
                    </a:solidFill>
                  </a:rPr>
                  <a:t>75 %</a:t>
                </a:r>
              </a:p>
            </p:txBody>
          </p:sp>
        </p:grpSp>
        <p:grpSp>
          <p:nvGrpSpPr>
            <p:cNvPr id="39" name="Groupe 38"/>
            <p:cNvGrpSpPr/>
            <p:nvPr/>
          </p:nvGrpSpPr>
          <p:grpSpPr>
            <a:xfrm>
              <a:off x="4495031" y="5908567"/>
              <a:ext cx="778463" cy="401106"/>
              <a:chOff x="6231937" y="3203130"/>
              <a:chExt cx="778463" cy="401106"/>
            </a:xfrm>
          </p:grpSpPr>
          <p:sp>
            <p:nvSpPr>
              <p:cNvPr id="40" name="Ellipse 39"/>
              <p:cNvSpPr/>
              <p:nvPr/>
            </p:nvSpPr>
            <p:spPr>
              <a:xfrm>
                <a:off x="6268048" y="3203130"/>
                <a:ext cx="401106" cy="401106"/>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41" name="Connecteur droit 40"/>
              <p:cNvCxnSpPr/>
              <p:nvPr/>
            </p:nvCxnSpPr>
            <p:spPr>
              <a:xfrm>
                <a:off x="6669154" y="3403683"/>
                <a:ext cx="341246"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a:off x="6231937" y="3272878"/>
                <a:ext cx="473329" cy="261610"/>
              </a:xfrm>
              <a:prstGeom prst="rect">
                <a:avLst/>
              </a:prstGeom>
              <a:noFill/>
            </p:spPr>
            <p:txBody>
              <a:bodyPr wrap="square" rtlCol="0">
                <a:spAutoFit/>
              </a:bodyPr>
              <a:lstStyle/>
              <a:p>
                <a:r>
                  <a:rPr lang="fr-CA" sz="1100" dirty="0">
                    <a:solidFill>
                      <a:schemeClr val="bg2"/>
                    </a:solidFill>
                  </a:rPr>
                  <a:t>90 %</a:t>
                </a:r>
              </a:p>
            </p:txBody>
          </p:sp>
        </p:grpSp>
      </p:grpSp>
      <p:pic>
        <p:nvPicPr>
          <p:cNvPr id="3" name="Image 2"/>
          <p:cNvPicPr>
            <a:picLocks noChangeAspect="1"/>
          </p:cNvPicPr>
          <p:nvPr>
            <p:custDataLst>
              <p:tags r:id="rId4"/>
            </p:custDataLst>
          </p:nvPr>
        </p:nvPicPr>
        <p:blipFill rotWithShape="1">
          <a:blip r:embed="rId12">
            <a:extLst>
              <a:ext uri="{28A0092B-C50C-407E-A947-70E740481C1C}">
                <a14:useLocalDpi xmlns:a14="http://schemas.microsoft.com/office/drawing/2010/main" val="0"/>
              </a:ext>
            </a:extLst>
          </a:blip>
          <a:srcRect l="20687" t="29759" r="29539" b="13237"/>
          <a:stretch/>
        </p:blipFill>
        <p:spPr>
          <a:xfrm>
            <a:off x="4991908" y="2539364"/>
            <a:ext cx="4545496" cy="3909392"/>
          </a:xfrm>
          <a:prstGeom prst="rect">
            <a:avLst/>
          </a:prstGeom>
        </p:spPr>
      </p:pic>
      <p:sp>
        <p:nvSpPr>
          <p:cNvPr id="5" name="Espace réservé de la date 4"/>
          <p:cNvSpPr>
            <a:spLocks noGrp="1"/>
          </p:cNvSpPr>
          <p:nvPr>
            <p:ph type="dt" sz="half" idx="10"/>
            <p:custDataLst>
              <p:tags r:id="rId5"/>
            </p:custDataLst>
          </p:nvPr>
        </p:nvSpPr>
        <p:spPr/>
        <p:txBody>
          <a:bodyPr/>
          <a:lstStyle/>
          <a:p>
            <a:r>
              <a:rPr lang="fr-FR"/>
              <a:t>16 mai 2018</a:t>
            </a:r>
            <a:endParaRPr lang="fr-FR" dirty="0"/>
          </a:p>
        </p:txBody>
      </p:sp>
      <p:sp>
        <p:nvSpPr>
          <p:cNvPr id="6" name="Espace réservé du pied de page 5"/>
          <p:cNvSpPr>
            <a:spLocks noGrp="1"/>
          </p:cNvSpPr>
          <p:nvPr>
            <p:ph type="ftr" sz="quarter" idx="11"/>
            <p:custDataLst>
              <p:tags r:id="rId6"/>
            </p:custDataLst>
          </p:nvPr>
        </p:nvSpPr>
        <p:spPr/>
        <p:txBody>
          <a:bodyPr/>
          <a:lstStyle/>
          <a:p>
            <a:r>
              <a:rPr lang="fr-FR"/>
              <a:t>Croquis-note (ou sketchnoting)</a:t>
            </a:r>
            <a:endParaRPr lang="fr-FR" dirty="0"/>
          </a:p>
        </p:txBody>
      </p:sp>
      <p:sp>
        <p:nvSpPr>
          <p:cNvPr id="7" name="Espace réservé du numéro de diapositive 6"/>
          <p:cNvSpPr>
            <a:spLocks noGrp="1"/>
          </p:cNvSpPr>
          <p:nvPr>
            <p:ph type="sldNum" sz="quarter" idx="12"/>
            <p:custDataLst>
              <p:tags r:id="rId7"/>
            </p:custDataLst>
          </p:nvPr>
        </p:nvSpPr>
        <p:spPr/>
        <p:txBody>
          <a:bodyPr/>
          <a:lstStyle/>
          <a:p>
            <a:pPr rtl="0"/>
            <a:fld id="{BD266BE7-899D-4075-917F-DBDE33B6B692}" type="slidenum">
              <a:rPr lang="fr-FR" smtClean="0"/>
              <a:t>3</a:t>
            </a:fld>
            <a:endParaRPr lang="fr-FR" dirty="0"/>
          </a:p>
        </p:txBody>
      </p:sp>
      <p:grpSp>
        <p:nvGrpSpPr>
          <p:cNvPr id="9" name="Groupe 8"/>
          <p:cNvGrpSpPr/>
          <p:nvPr>
            <p:custDataLst>
              <p:tags r:id="rId8"/>
            </p:custDataLst>
          </p:nvPr>
        </p:nvGrpSpPr>
        <p:grpSpPr>
          <a:xfrm>
            <a:off x="6501696" y="2666950"/>
            <a:ext cx="1620828" cy="3647053"/>
            <a:chOff x="6501696" y="2666950"/>
            <a:chExt cx="1620828" cy="3647053"/>
          </a:xfrm>
        </p:grpSpPr>
        <p:sp>
          <p:nvSpPr>
            <p:cNvPr id="44" name="ZoneTexte 43"/>
            <p:cNvSpPr txBox="1"/>
            <p:nvPr/>
          </p:nvSpPr>
          <p:spPr>
            <a:xfrm>
              <a:off x="6817871" y="3238126"/>
              <a:ext cx="886974" cy="369332"/>
            </a:xfrm>
            <a:prstGeom prst="rect">
              <a:avLst/>
            </a:prstGeom>
            <a:noFill/>
          </p:spPr>
          <p:txBody>
            <a:bodyPr wrap="none" rtlCol="0">
              <a:spAutoFit/>
            </a:bodyPr>
            <a:lstStyle/>
            <a:p>
              <a:r>
                <a:rPr lang="fr-CA" b="1" dirty="0">
                  <a:ln w="3175">
                    <a:solidFill>
                      <a:srgbClr val="000000"/>
                    </a:solidFill>
                  </a:ln>
                  <a:solidFill>
                    <a:schemeClr val="bg2"/>
                  </a:solidFill>
                </a:rPr>
                <a:t>Lecture</a:t>
              </a:r>
            </a:p>
          </p:txBody>
        </p:sp>
        <p:sp>
          <p:nvSpPr>
            <p:cNvPr id="45" name="ZoneTexte 44"/>
            <p:cNvSpPr txBox="1"/>
            <p:nvPr/>
          </p:nvSpPr>
          <p:spPr>
            <a:xfrm>
              <a:off x="6617935" y="3795196"/>
              <a:ext cx="1301254" cy="369332"/>
            </a:xfrm>
            <a:prstGeom prst="rect">
              <a:avLst/>
            </a:prstGeom>
            <a:noFill/>
          </p:spPr>
          <p:txBody>
            <a:bodyPr wrap="none" rtlCol="0">
              <a:spAutoFit/>
            </a:bodyPr>
            <a:lstStyle/>
            <a:p>
              <a:r>
                <a:rPr lang="fr-CA" b="1" dirty="0">
                  <a:ln w="3175">
                    <a:solidFill>
                      <a:srgbClr val="000000"/>
                    </a:solidFill>
                  </a:ln>
                  <a:solidFill>
                    <a:schemeClr val="bg2"/>
                  </a:solidFill>
                </a:rPr>
                <a:t>Audiovisuel</a:t>
              </a:r>
            </a:p>
          </p:txBody>
        </p:sp>
        <p:sp>
          <p:nvSpPr>
            <p:cNvPr id="46" name="ZoneTexte 45"/>
            <p:cNvSpPr txBox="1"/>
            <p:nvPr/>
          </p:nvSpPr>
          <p:spPr>
            <a:xfrm>
              <a:off x="6501696" y="4303626"/>
              <a:ext cx="1620828" cy="369332"/>
            </a:xfrm>
            <a:prstGeom prst="rect">
              <a:avLst/>
            </a:prstGeom>
            <a:noFill/>
          </p:spPr>
          <p:txBody>
            <a:bodyPr wrap="none" rtlCol="0">
              <a:spAutoFit/>
            </a:bodyPr>
            <a:lstStyle/>
            <a:p>
              <a:r>
                <a:rPr lang="fr-CA" b="1" dirty="0">
                  <a:ln w="3175">
                    <a:solidFill>
                      <a:srgbClr val="000000"/>
                    </a:solidFill>
                  </a:ln>
                  <a:solidFill>
                    <a:schemeClr val="bg2"/>
                  </a:solidFill>
                </a:rPr>
                <a:t>Démonstration</a:t>
              </a:r>
            </a:p>
          </p:txBody>
        </p:sp>
        <p:sp>
          <p:nvSpPr>
            <p:cNvPr id="47" name="ZoneTexte 46"/>
            <p:cNvSpPr txBox="1"/>
            <p:nvPr/>
          </p:nvSpPr>
          <p:spPr>
            <a:xfrm>
              <a:off x="6711159" y="4830530"/>
              <a:ext cx="1183337" cy="369332"/>
            </a:xfrm>
            <a:prstGeom prst="rect">
              <a:avLst/>
            </a:prstGeom>
            <a:noFill/>
          </p:spPr>
          <p:txBody>
            <a:bodyPr wrap="none" rtlCol="0">
              <a:spAutoFit/>
            </a:bodyPr>
            <a:lstStyle/>
            <a:p>
              <a:r>
                <a:rPr lang="fr-CA" b="1" dirty="0">
                  <a:ln w="3175">
                    <a:solidFill>
                      <a:srgbClr val="000000"/>
                    </a:solidFill>
                  </a:ln>
                  <a:solidFill>
                    <a:schemeClr val="bg2"/>
                  </a:solidFill>
                </a:rPr>
                <a:t>Discussion</a:t>
              </a:r>
            </a:p>
          </p:txBody>
        </p:sp>
        <p:sp>
          <p:nvSpPr>
            <p:cNvPr id="48" name="ZoneTexte 47"/>
            <p:cNvSpPr txBox="1"/>
            <p:nvPr/>
          </p:nvSpPr>
          <p:spPr>
            <a:xfrm>
              <a:off x="6730470" y="5400912"/>
              <a:ext cx="1076770" cy="369332"/>
            </a:xfrm>
            <a:prstGeom prst="rect">
              <a:avLst/>
            </a:prstGeom>
            <a:noFill/>
          </p:spPr>
          <p:txBody>
            <a:bodyPr wrap="none" rtlCol="0">
              <a:spAutoFit/>
            </a:bodyPr>
            <a:lstStyle/>
            <a:p>
              <a:r>
                <a:rPr lang="fr-CA" b="1" dirty="0">
                  <a:ln w="3175">
                    <a:solidFill>
                      <a:srgbClr val="000000"/>
                    </a:solidFill>
                  </a:ln>
                  <a:solidFill>
                    <a:schemeClr val="bg2"/>
                  </a:solidFill>
                </a:rPr>
                <a:t>Pratiquer</a:t>
              </a:r>
            </a:p>
          </p:txBody>
        </p:sp>
        <p:sp>
          <p:nvSpPr>
            <p:cNvPr id="49" name="ZoneTexte 48"/>
            <p:cNvSpPr txBox="1"/>
            <p:nvPr/>
          </p:nvSpPr>
          <p:spPr>
            <a:xfrm>
              <a:off x="6742418" y="5944671"/>
              <a:ext cx="1103187" cy="369332"/>
            </a:xfrm>
            <a:prstGeom prst="rect">
              <a:avLst/>
            </a:prstGeom>
            <a:noFill/>
          </p:spPr>
          <p:txBody>
            <a:bodyPr wrap="none" rtlCol="0">
              <a:spAutoFit/>
            </a:bodyPr>
            <a:lstStyle/>
            <a:p>
              <a:r>
                <a:rPr lang="fr-CA" b="1" dirty="0">
                  <a:ln w="3175">
                    <a:solidFill>
                      <a:srgbClr val="000000"/>
                    </a:solidFill>
                  </a:ln>
                  <a:solidFill>
                    <a:schemeClr val="bg2"/>
                  </a:solidFill>
                </a:rPr>
                <a:t>Enseigner</a:t>
              </a:r>
            </a:p>
          </p:txBody>
        </p:sp>
        <p:sp>
          <p:nvSpPr>
            <p:cNvPr id="50" name="ZoneTexte 49"/>
            <p:cNvSpPr txBox="1"/>
            <p:nvPr/>
          </p:nvSpPr>
          <p:spPr>
            <a:xfrm>
              <a:off x="6557306" y="2666950"/>
              <a:ext cx="1468222" cy="338554"/>
            </a:xfrm>
            <a:prstGeom prst="rect">
              <a:avLst/>
            </a:prstGeom>
            <a:solidFill>
              <a:schemeClr val="tx2"/>
            </a:solidFill>
          </p:spPr>
          <p:txBody>
            <a:bodyPr wrap="none" rtlCol="0">
              <a:spAutoFit/>
            </a:bodyPr>
            <a:lstStyle/>
            <a:p>
              <a:r>
                <a:rPr lang="fr-CA" sz="1600" dirty="0">
                  <a:solidFill>
                    <a:schemeClr val="bg2"/>
                  </a:solidFill>
                </a:rPr>
                <a:t>Cours magistral</a:t>
              </a:r>
            </a:p>
          </p:txBody>
        </p:sp>
      </p:grpSp>
      <p:grpSp>
        <p:nvGrpSpPr>
          <p:cNvPr id="21" name="Groupe 20"/>
          <p:cNvGrpSpPr/>
          <p:nvPr>
            <p:custDataLst>
              <p:tags r:id="rId9"/>
            </p:custDataLst>
          </p:nvPr>
        </p:nvGrpSpPr>
        <p:grpSpPr>
          <a:xfrm>
            <a:off x="7749715" y="3295484"/>
            <a:ext cx="2937396" cy="2995797"/>
            <a:chOff x="7749715" y="3295484"/>
            <a:chExt cx="2937396" cy="2995797"/>
          </a:xfrm>
        </p:grpSpPr>
        <p:grpSp>
          <p:nvGrpSpPr>
            <p:cNvPr id="8" name="Groupe 7"/>
            <p:cNvGrpSpPr/>
            <p:nvPr/>
          </p:nvGrpSpPr>
          <p:grpSpPr>
            <a:xfrm>
              <a:off x="8546989" y="3295484"/>
              <a:ext cx="2140122" cy="2995797"/>
              <a:chOff x="8653669" y="3379304"/>
              <a:chExt cx="2140122" cy="2995797"/>
            </a:xfrm>
          </p:grpSpPr>
          <p:sp>
            <p:nvSpPr>
              <p:cNvPr id="11" name="Parenthèse fermante 10"/>
              <p:cNvSpPr/>
              <p:nvPr/>
            </p:nvSpPr>
            <p:spPr>
              <a:xfrm>
                <a:off x="8653669" y="3379304"/>
                <a:ext cx="212035" cy="1351722"/>
              </a:xfrm>
              <a:prstGeom prst="rightBracket">
                <a:avLst/>
              </a:prstGeom>
              <a:ln w="762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12" name="Parenthèse fermante 11"/>
              <p:cNvSpPr/>
              <p:nvPr/>
            </p:nvSpPr>
            <p:spPr>
              <a:xfrm>
                <a:off x="9621887" y="5023379"/>
                <a:ext cx="212035" cy="1351722"/>
              </a:xfrm>
              <a:prstGeom prst="rightBracket">
                <a:avLst/>
              </a:prstGeom>
              <a:ln w="762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13" name="ZoneTexte 12"/>
              <p:cNvSpPr txBox="1"/>
              <p:nvPr/>
            </p:nvSpPr>
            <p:spPr>
              <a:xfrm>
                <a:off x="9126110" y="3843130"/>
                <a:ext cx="728162" cy="381429"/>
              </a:xfrm>
              <a:prstGeom prst="rect">
                <a:avLst/>
              </a:prstGeom>
              <a:noFill/>
            </p:spPr>
            <p:txBody>
              <a:bodyPr wrap="square" rtlCol="0">
                <a:spAutoFit/>
              </a:bodyPr>
              <a:lstStyle/>
              <a:p>
                <a:r>
                  <a:rPr lang="fr-CA" b="1" dirty="0">
                    <a:solidFill>
                      <a:schemeClr val="tx2"/>
                    </a:solidFill>
                  </a:rPr>
                  <a:t>Passif</a:t>
                </a:r>
              </a:p>
            </p:txBody>
          </p:sp>
          <p:sp>
            <p:nvSpPr>
              <p:cNvPr id="14" name="ZoneTexte 13"/>
              <p:cNvSpPr txBox="1"/>
              <p:nvPr/>
            </p:nvSpPr>
            <p:spPr>
              <a:xfrm>
                <a:off x="10065629" y="5508525"/>
                <a:ext cx="728162" cy="381429"/>
              </a:xfrm>
              <a:prstGeom prst="rect">
                <a:avLst/>
              </a:prstGeom>
              <a:noFill/>
            </p:spPr>
            <p:txBody>
              <a:bodyPr wrap="square" rtlCol="0">
                <a:spAutoFit/>
              </a:bodyPr>
              <a:lstStyle/>
              <a:p>
                <a:r>
                  <a:rPr lang="fr-CA" b="1" dirty="0">
                    <a:solidFill>
                      <a:schemeClr val="tx2"/>
                    </a:solidFill>
                  </a:rPr>
                  <a:t>Actif</a:t>
                </a:r>
              </a:p>
            </p:txBody>
          </p:sp>
        </p:grpSp>
        <p:cxnSp>
          <p:nvCxnSpPr>
            <p:cNvPr id="16" name="Connecteur droit 15"/>
            <p:cNvCxnSpPr/>
            <p:nvPr/>
          </p:nvCxnSpPr>
          <p:spPr>
            <a:xfrm>
              <a:off x="7749715" y="3296380"/>
              <a:ext cx="828000" cy="0"/>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a:off x="8720305" y="4938367"/>
              <a:ext cx="796807" cy="1192"/>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1624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rtlCol="0">
            <a:normAutofit/>
          </a:bodyPr>
          <a:lstStyle/>
          <a:p>
            <a:r>
              <a:rPr lang="fr-FR" sz="4400" dirty="0">
                <a:solidFill>
                  <a:srgbClr val="B1CF4E"/>
                </a:solidFill>
                <a:latin typeface="Berlin Sans FB Demi" panose="020E0802020502020306" pitchFamily="34" charset="0"/>
              </a:rPr>
              <a:t>Recherches et expérimentations</a:t>
            </a:r>
          </a:p>
        </p:txBody>
      </p:sp>
      <p:sp>
        <p:nvSpPr>
          <p:cNvPr id="4" name="Espace réservé du contenu 3"/>
          <p:cNvSpPr>
            <a:spLocks noGrp="1"/>
          </p:cNvSpPr>
          <p:nvPr>
            <p:ph idx="1"/>
            <p:custDataLst>
              <p:tags r:id="rId2"/>
            </p:custDataLst>
          </p:nvPr>
        </p:nvSpPr>
        <p:spPr>
          <a:xfrm>
            <a:off x="2479696" y="1945179"/>
            <a:ext cx="9628632" cy="4760422"/>
          </a:xfrm>
        </p:spPr>
        <p:txBody>
          <a:bodyPr rtlCol="0">
            <a:normAutofit/>
          </a:bodyPr>
          <a:lstStyle/>
          <a:p>
            <a:r>
              <a:rPr lang="fr-CA" sz="5400" dirty="0"/>
              <a:t>Allan </a:t>
            </a:r>
            <a:r>
              <a:rPr lang="fr-CA" sz="5400" dirty="0" err="1"/>
              <a:t>Paivio</a:t>
            </a:r>
            <a:r>
              <a:rPr lang="fr-CA" dirty="0"/>
              <a:t>   en 1971, affirme que le traitement verbal et non verbal sont essentiels à l'apprentissage. La théorie suggère que nos esprits disposent de </a:t>
            </a:r>
            <a:r>
              <a:rPr lang="fr-CA" b="1" dirty="0"/>
              <a:t>deux réserves distinctes: représentations verbales et images mentales)</a:t>
            </a:r>
            <a:r>
              <a:rPr lang="fr-CA" dirty="0"/>
              <a:t>.</a:t>
            </a:r>
          </a:p>
          <a:p>
            <a:r>
              <a:rPr lang="fr-CA" dirty="0"/>
              <a:t>Une étude de </a:t>
            </a:r>
            <a:r>
              <a:rPr lang="fr-CA" sz="5800" dirty="0"/>
              <a:t>William E. </a:t>
            </a:r>
            <a:r>
              <a:rPr lang="fr-CA" sz="5800" dirty="0" err="1"/>
              <a:t>Hockley</a:t>
            </a:r>
            <a:r>
              <a:rPr lang="fr-CA" sz="5800" dirty="0"/>
              <a:t> </a:t>
            </a:r>
            <a:r>
              <a:rPr lang="fr-CA" dirty="0"/>
              <a:t>(2008) a révélé que présenter des éléments sous </a:t>
            </a:r>
            <a:r>
              <a:rPr lang="fr-CA" b="1" dirty="0"/>
              <a:t>forme picturale </a:t>
            </a:r>
            <a:r>
              <a:rPr lang="fr-CA" dirty="0"/>
              <a:t>plutôt qu’avec les mots profite à la </a:t>
            </a:r>
            <a:r>
              <a:rPr lang="fr-CA" b="1" dirty="0"/>
              <a:t>mémoire</a:t>
            </a:r>
            <a:r>
              <a:rPr lang="fr-CA" dirty="0"/>
              <a:t>,</a:t>
            </a:r>
            <a:r>
              <a:rPr lang="fr-CA" b="1" dirty="0"/>
              <a:t> </a:t>
            </a:r>
            <a:r>
              <a:rPr lang="fr-CA" dirty="0"/>
              <a:t>tant dans l’association de chaque mot avec son image que pour les images entre elles.</a:t>
            </a:r>
          </a:p>
        </p:txBody>
      </p:sp>
      <p:sp>
        <p:nvSpPr>
          <p:cNvPr id="3" name="Espace réservé de la date 2"/>
          <p:cNvSpPr>
            <a:spLocks noGrp="1"/>
          </p:cNvSpPr>
          <p:nvPr>
            <p:ph type="dt" sz="half" idx="10"/>
            <p:custDataLst>
              <p:tags r:id="rId3"/>
            </p:custDataLst>
          </p:nvPr>
        </p:nvSpPr>
        <p:spPr/>
        <p:txBody>
          <a:bodyPr/>
          <a:lstStyle/>
          <a:p>
            <a:r>
              <a:rPr lang="fr-FR"/>
              <a:t>16 mai 2018</a:t>
            </a:r>
            <a:endParaRPr lang="fr-FR" dirty="0"/>
          </a:p>
        </p:txBody>
      </p:sp>
      <p:sp>
        <p:nvSpPr>
          <p:cNvPr id="5" name="Espace réservé du pied de page 4"/>
          <p:cNvSpPr>
            <a:spLocks noGrp="1"/>
          </p:cNvSpPr>
          <p:nvPr>
            <p:ph type="ftr" sz="quarter" idx="11"/>
            <p:custDataLst>
              <p:tags r:id="rId4"/>
            </p:custDataLst>
          </p:nvPr>
        </p:nvSpPr>
        <p:spPr/>
        <p:txBody>
          <a:bodyPr/>
          <a:lstStyle/>
          <a:p>
            <a:r>
              <a:rPr lang="fr-FR"/>
              <a:t>Croquis-note (ou sketchnoting)</a:t>
            </a:r>
            <a:endParaRPr lang="fr-FR" dirty="0"/>
          </a:p>
        </p:txBody>
      </p:sp>
      <p:sp>
        <p:nvSpPr>
          <p:cNvPr id="6" name="Espace réservé du numéro de diapositive 5"/>
          <p:cNvSpPr>
            <a:spLocks noGrp="1"/>
          </p:cNvSpPr>
          <p:nvPr>
            <p:ph type="sldNum" sz="quarter" idx="12"/>
            <p:custDataLst>
              <p:tags r:id="rId5"/>
            </p:custDataLst>
          </p:nvPr>
        </p:nvSpPr>
        <p:spPr/>
        <p:txBody>
          <a:bodyPr/>
          <a:lstStyle/>
          <a:p>
            <a:pPr rtl="0"/>
            <a:fld id="{BD266BE7-899D-4075-917F-DBDE33B6B692}" type="slidenum">
              <a:rPr lang="fr-FR" smtClean="0"/>
              <a:t>4</a:t>
            </a:fld>
            <a:endParaRPr lang="fr-FR" dirty="0"/>
          </a:p>
        </p:txBody>
      </p:sp>
      <p:sp>
        <p:nvSpPr>
          <p:cNvPr id="7" name="Rectangle 6"/>
          <p:cNvSpPr/>
          <p:nvPr>
            <p:custDataLst>
              <p:tags r:id="rId6"/>
            </p:custDataLst>
          </p:nvPr>
        </p:nvSpPr>
        <p:spPr>
          <a:xfrm>
            <a:off x="2709952" y="1942874"/>
            <a:ext cx="3557847" cy="923330"/>
          </a:xfrm>
          <a:prstGeom prst="rect">
            <a:avLst/>
          </a:prstGeom>
          <a:noFill/>
        </p:spPr>
        <p:txBody>
          <a:bodyPr wrap="square" lIns="91440" tIns="45720" rIns="91440" bIns="45720">
            <a:spAutoFit/>
          </a:bodyPr>
          <a:lstStyle/>
          <a:p>
            <a:pPr algn="ctr"/>
            <a:r>
              <a:rPr lang="fr-FR" sz="5400" b="1" dirty="0">
                <a:ln w="57150">
                  <a:solidFill>
                    <a:schemeClr val="accent2">
                      <a:lumMod val="75000"/>
                    </a:schemeClr>
                  </a:solidFill>
                  <a:prstDash val="solid"/>
                </a:ln>
                <a:solidFill>
                  <a:schemeClr val="accent2">
                    <a:lumMod val="60000"/>
                    <a:lumOff val="40000"/>
                  </a:schemeClr>
                </a:solidFill>
              </a:rPr>
              <a:t>Allan </a:t>
            </a:r>
            <a:r>
              <a:rPr lang="fr-FR" sz="5400" b="1" dirty="0" err="1">
                <a:ln w="57150">
                  <a:solidFill>
                    <a:schemeClr val="accent2">
                      <a:lumMod val="75000"/>
                    </a:schemeClr>
                  </a:solidFill>
                  <a:prstDash val="solid"/>
                </a:ln>
                <a:solidFill>
                  <a:schemeClr val="accent2">
                    <a:lumMod val="60000"/>
                    <a:lumOff val="40000"/>
                  </a:schemeClr>
                </a:solidFill>
              </a:rPr>
              <a:t>Paivio</a:t>
            </a:r>
            <a:endParaRPr lang="fr-FR" sz="5400" b="1" dirty="0">
              <a:ln w="57150">
                <a:solidFill>
                  <a:schemeClr val="accent2">
                    <a:lumMod val="75000"/>
                  </a:schemeClr>
                </a:solidFill>
                <a:prstDash val="solid"/>
              </a:ln>
              <a:solidFill>
                <a:schemeClr val="accent2">
                  <a:lumMod val="60000"/>
                  <a:lumOff val="40000"/>
                </a:schemeClr>
              </a:solidFill>
            </a:endParaRPr>
          </a:p>
        </p:txBody>
      </p:sp>
      <p:sp>
        <p:nvSpPr>
          <p:cNvPr id="8" name="Rectangle 7"/>
          <p:cNvSpPr/>
          <p:nvPr>
            <p:custDataLst>
              <p:tags r:id="rId7"/>
            </p:custDataLst>
          </p:nvPr>
        </p:nvSpPr>
        <p:spPr>
          <a:xfrm>
            <a:off x="4318322" y="4021038"/>
            <a:ext cx="5823877" cy="923330"/>
          </a:xfrm>
          <a:prstGeom prst="rect">
            <a:avLst/>
          </a:prstGeom>
          <a:noFill/>
        </p:spPr>
        <p:txBody>
          <a:bodyPr wrap="square" lIns="91440" tIns="45720" rIns="91440" bIns="45720">
            <a:spAutoFit/>
          </a:bodyPr>
          <a:lstStyle/>
          <a:p>
            <a:r>
              <a:rPr lang="fr-FR" sz="5400" b="1" dirty="0">
                <a:ln w="57150">
                  <a:solidFill>
                    <a:schemeClr val="accent2">
                      <a:lumMod val="75000"/>
                    </a:schemeClr>
                  </a:solidFill>
                  <a:prstDash val="solid"/>
                </a:ln>
                <a:solidFill>
                  <a:schemeClr val="accent2">
                    <a:lumMod val="60000"/>
                    <a:lumOff val="40000"/>
                  </a:schemeClr>
                </a:solidFill>
              </a:rPr>
              <a:t>William  E. </a:t>
            </a:r>
            <a:r>
              <a:rPr lang="fr-FR" sz="5400" b="1" dirty="0" err="1">
                <a:ln w="57150">
                  <a:solidFill>
                    <a:schemeClr val="accent2">
                      <a:lumMod val="75000"/>
                    </a:schemeClr>
                  </a:solidFill>
                  <a:prstDash val="solid"/>
                </a:ln>
                <a:solidFill>
                  <a:schemeClr val="accent2">
                    <a:lumMod val="60000"/>
                    <a:lumOff val="40000"/>
                  </a:schemeClr>
                </a:solidFill>
              </a:rPr>
              <a:t>Hockley</a:t>
            </a:r>
            <a:endParaRPr lang="fr-FR" sz="5400" b="1" dirty="0">
              <a:ln w="57150">
                <a:solidFill>
                  <a:schemeClr val="accent2">
                    <a:lumMod val="75000"/>
                  </a:schemeClr>
                </a:solidFill>
                <a:prstDash val="solid"/>
              </a:ln>
              <a:solidFill>
                <a:schemeClr val="accent2">
                  <a:lumMod val="60000"/>
                  <a:lumOff val="40000"/>
                </a:schemeClr>
              </a:solidFill>
            </a:endParaRPr>
          </a:p>
        </p:txBody>
      </p:sp>
    </p:spTree>
    <p:extLst>
      <p:ext uri="{BB962C8B-B14F-4D97-AF65-F5344CB8AC3E}">
        <p14:creationId xmlns:p14="http://schemas.microsoft.com/office/powerpoint/2010/main" val="11563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45" presetClass="entr"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anim calcmode="lin" valueType="num">
                                      <p:cBhvr>
                                        <p:cTn id="16" dur="2000" fill="hold"/>
                                        <p:tgtEl>
                                          <p:spTgt spid="7"/>
                                        </p:tgtEl>
                                        <p:attrNameLst>
                                          <p:attrName>ppt_w</p:attrName>
                                        </p:attrNameLst>
                                      </p:cBhvr>
                                      <p:tavLst>
                                        <p:tav tm="0" fmla="#ppt_w*sin(2.5*pi*$)">
                                          <p:val>
                                            <p:fltVal val="0"/>
                                          </p:val>
                                        </p:tav>
                                        <p:tav tm="100000">
                                          <p:val>
                                            <p:fltVal val="1"/>
                                          </p:val>
                                        </p:tav>
                                      </p:tavLst>
                                    </p:anim>
                                    <p:anim calcmode="lin" valueType="num">
                                      <p:cBhvr>
                                        <p:cTn id="17" dur="2000" fill="hold"/>
                                        <p:tgtEl>
                                          <p:spTgt spid="7"/>
                                        </p:tgtEl>
                                        <p:attrNameLst>
                                          <p:attrName>ppt_h</p:attrName>
                                        </p:attrNameLst>
                                      </p:cBhvr>
                                      <p:tavLst>
                                        <p:tav tm="0">
                                          <p:val>
                                            <p:strVal val="#ppt_h"/>
                                          </p:val>
                                        </p:tav>
                                        <p:tav tm="100000">
                                          <p:val>
                                            <p:strVal val="#ppt_h"/>
                                          </p:val>
                                        </p:tav>
                                      </p:tavLst>
                                    </p:anim>
                                  </p:childTnLst>
                                </p:cTn>
                              </p:par>
                              <p:par>
                                <p:cTn id="18" presetID="8" presetClass="emph" presetSubtype="0" fill="hold" grpId="2" nodeType="withEffect">
                                  <p:stCondLst>
                                    <p:cond delay="0"/>
                                  </p:stCondLst>
                                  <p:childTnLst>
                                    <p:animRot by="21600000">
                                      <p:cBhvr>
                                        <p:cTn id="19" dur="2000" fill="hold"/>
                                        <p:tgtEl>
                                          <p:spTgt spid="7"/>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26" presetClass="emph" presetSubtype="0" fill="hold" grpId="1" nodeType="withEffect">
                                  <p:stCondLst>
                                    <p:cond delay="0"/>
                                  </p:stCondLst>
                                  <p:childTnLst>
                                    <p:animEffect transition="out" filter="fade">
                                      <p:cBhvr>
                                        <p:cTn id="31" dur="500" tmFilter="0, 0; .2, .5; .8, .5; 1, 0"/>
                                        <p:tgtEl>
                                          <p:spTgt spid="8"/>
                                        </p:tgtEl>
                                      </p:cBhvr>
                                    </p:animEffect>
                                    <p:animScale>
                                      <p:cBhvr>
                                        <p:cTn id="32" dur="250" autoRev="1" fill="hold"/>
                                        <p:tgtEl>
                                          <p:spTgt spid="8"/>
                                        </p:tgtEl>
                                      </p:cBhvr>
                                      <p:by x="105000" y="105000"/>
                                    </p:animScale>
                                  </p:childTnLst>
                                </p:cTn>
                              </p:par>
                              <p:par>
                                <p:cTn id="33" presetID="45" presetClass="entr" presetSubtype="0" fill="hold" grpId="2"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000"/>
                                        <p:tgtEl>
                                          <p:spTgt spid="8"/>
                                        </p:tgtEl>
                                      </p:cBhvr>
                                    </p:animEffect>
                                    <p:anim calcmode="lin" valueType="num">
                                      <p:cBhvr>
                                        <p:cTn id="36" dur="2000" fill="hold"/>
                                        <p:tgtEl>
                                          <p:spTgt spid="8"/>
                                        </p:tgtEl>
                                        <p:attrNameLst>
                                          <p:attrName>ppt_w</p:attrName>
                                        </p:attrNameLst>
                                      </p:cBhvr>
                                      <p:tavLst>
                                        <p:tav tm="0" fmla="#ppt_w*sin(2.5*pi*$)">
                                          <p:val>
                                            <p:fltVal val="0"/>
                                          </p:val>
                                        </p:tav>
                                        <p:tav tm="100000">
                                          <p:val>
                                            <p:fltVal val="1"/>
                                          </p:val>
                                        </p:tav>
                                      </p:tavLst>
                                    </p:anim>
                                    <p:anim calcmode="lin" valueType="num">
                                      <p:cBhvr>
                                        <p:cTn id="37"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p:bldP spid="7" grpId="1"/>
      <p:bldP spid="7" grpId="2"/>
      <p:bldP spid="8" grpId="0"/>
      <p:bldP spid="8" grpId="1"/>
      <p:bldP spid="8"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rtlCol="0">
            <a:normAutofit/>
          </a:bodyPr>
          <a:lstStyle/>
          <a:p>
            <a:r>
              <a:rPr lang="fr-FR" sz="4400" dirty="0">
                <a:solidFill>
                  <a:srgbClr val="B1CF4E"/>
                </a:solidFill>
                <a:latin typeface="Berlin Sans FB Demi" panose="020E0802020502020306" pitchFamily="34" charset="0"/>
              </a:rPr>
              <a:t>Introduction</a:t>
            </a:r>
          </a:p>
        </p:txBody>
      </p:sp>
      <p:sp>
        <p:nvSpPr>
          <p:cNvPr id="4" name="Espace réservé du contenu 3"/>
          <p:cNvSpPr>
            <a:spLocks noGrp="1"/>
          </p:cNvSpPr>
          <p:nvPr>
            <p:ph idx="1"/>
            <p:custDataLst>
              <p:tags r:id="rId2"/>
            </p:custDataLst>
          </p:nvPr>
        </p:nvSpPr>
        <p:spPr>
          <a:xfrm>
            <a:off x="2479696" y="2190749"/>
            <a:ext cx="9628632" cy="4514851"/>
          </a:xfrm>
        </p:spPr>
        <p:txBody>
          <a:bodyPr rtlCol="0">
            <a:normAutofit/>
          </a:bodyPr>
          <a:lstStyle/>
          <a:p>
            <a:r>
              <a:rPr lang="fr-CA" sz="3600" dirty="0"/>
              <a:t>Mariage intéressant</a:t>
            </a:r>
          </a:p>
          <a:p>
            <a:pPr lvl="1"/>
            <a:r>
              <a:rPr lang="fr-CA" sz="3600" dirty="0"/>
              <a:t>Entre croquis-notes et carte conceptuelle / carte heuristique</a:t>
            </a:r>
          </a:p>
          <a:p>
            <a:r>
              <a:rPr lang="fr-CA" sz="3600" dirty="0"/>
              <a:t>Pas besoin d’être un pro du dessin</a:t>
            </a:r>
          </a:p>
          <a:p>
            <a:pPr lvl="1"/>
            <a:r>
              <a:rPr lang="fr-CA" sz="3600" dirty="0"/>
              <a:t>Oh que non !</a:t>
            </a:r>
          </a:p>
        </p:txBody>
      </p:sp>
      <p:sp>
        <p:nvSpPr>
          <p:cNvPr id="3" name="Espace réservé de la date 2"/>
          <p:cNvSpPr>
            <a:spLocks noGrp="1"/>
          </p:cNvSpPr>
          <p:nvPr>
            <p:ph type="dt" sz="half" idx="10"/>
            <p:custDataLst>
              <p:tags r:id="rId3"/>
            </p:custDataLst>
          </p:nvPr>
        </p:nvSpPr>
        <p:spPr/>
        <p:txBody>
          <a:bodyPr/>
          <a:lstStyle/>
          <a:p>
            <a:r>
              <a:rPr lang="fr-FR"/>
              <a:t>16 mai 2018</a:t>
            </a:r>
            <a:endParaRPr lang="fr-FR" dirty="0"/>
          </a:p>
        </p:txBody>
      </p:sp>
      <p:sp>
        <p:nvSpPr>
          <p:cNvPr id="5" name="Espace réservé du pied de page 4"/>
          <p:cNvSpPr>
            <a:spLocks noGrp="1"/>
          </p:cNvSpPr>
          <p:nvPr>
            <p:ph type="ftr" sz="quarter" idx="11"/>
            <p:custDataLst>
              <p:tags r:id="rId4"/>
            </p:custDataLst>
          </p:nvPr>
        </p:nvSpPr>
        <p:spPr/>
        <p:txBody>
          <a:bodyPr/>
          <a:lstStyle/>
          <a:p>
            <a:r>
              <a:rPr lang="fr-FR"/>
              <a:t>Croquis-note (ou sketchnoting)</a:t>
            </a:r>
            <a:endParaRPr lang="fr-FR" dirty="0"/>
          </a:p>
        </p:txBody>
      </p:sp>
      <p:sp>
        <p:nvSpPr>
          <p:cNvPr id="6" name="Espace réservé du numéro de diapositive 5"/>
          <p:cNvSpPr>
            <a:spLocks noGrp="1"/>
          </p:cNvSpPr>
          <p:nvPr>
            <p:ph type="sldNum" sz="quarter" idx="12"/>
            <p:custDataLst>
              <p:tags r:id="rId5"/>
            </p:custDataLst>
          </p:nvPr>
        </p:nvSpPr>
        <p:spPr/>
        <p:txBody>
          <a:bodyPr/>
          <a:lstStyle/>
          <a:p>
            <a:pPr rtl="0"/>
            <a:fld id="{BD266BE7-899D-4075-917F-DBDE33B6B692}" type="slidenum">
              <a:rPr lang="fr-FR" smtClean="0"/>
              <a:t>5</a:t>
            </a:fld>
            <a:endParaRPr lang="fr-FR" dirty="0"/>
          </a:p>
        </p:txBody>
      </p:sp>
      <p:grpSp>
        <p:nvGrpSpPr>
          <p:cNvPr id="11" name="Groupe 10"/>
          <p:cNvGrpSpPr/>
          <p:nvPr>
            <p:custDataLst>
              <p:tags r:id="rId6"/>
            </p:custDataLst>
          </p:nvPr>
        </p:nvGrpSpPr>
        <p:grpSpPr>
          <a:xfrm>
            <a:off x="1661593" y="3898485"/>
            <a:ext cx="10446735" cy="2700000"/>
            <a:chOff x="4877309" y="3906978"/>
            <a:chExt cx="7231019" cy="2052000"/>
          </a:xfrm>
        </p:grpSpPr>
        <p:pic>
          <p:nvPicPr>
            <p:cNvPr id="7" name="Image 6"/>
            <p:cNvPicPr>
              <a:picLocks noChangeAspect="1"/>
            </p:cNvPicPr>
            <p:nvPr/>
          </p:nvPicPr>
          <p:blipFill rotWithShape="1">
            <a:blip r:embed="rId9"/>
            <a:srcRect l="21749" t="18466" r="22137" b="16928"/>
            <a:stretch/>
          </p:blipFill>
          <p:spPr>
            <a:xfrm>
              <a:off x="4877309" y="3906978"/>
              <a:ext cx="3206542" cy="2052000"/>
            </a:xfrm>
            <a:prstGeom prst="rect">
              <a:avLst/>
            </a:prstGeom>
          </p:spPr>
        </p:pic>
        <p:pic>
          <p:nvPicPr>
            <p:cNvPr id="9" name="Image 8"/>
            <p:cNvPicPr>
              <a:picLocks noChangeAspect="1"/>
            </p:cNvPicPr>
            <p:nvPr/>
          </p:nvPicPr>
          <p:blipFill>
            <a:blip r:embed="rId10"/>
            <a:stretch>
              <a:fillRect/>
            </a:stretch>
          </p:blipFill>
          <p:spPr>
            <a:xfrm>
              <a:off x="8217658" y="3906978"/>
              <a:ext cx="3890670" cy="2052000"/>
            </a:xfrm>
            <a:prstGeom prst="rect">
              <a:avLst/>
            </a:prstGeom>
          </p:spPr>
        </p:pic>
      </p:grpSp>
    </p:spTree>
    <p:extLst>
      <p:ext uri="{BB962C8B-B14F-4D97-AF65-F5344CB8AC3E}">
        <p14:creationId xmlns:p14="http://schemas.microsoft.com/office/powerpoint/2010/main" val="178918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par>
                                <p:cTn id="23" presetID="10" presetClass="exit" presetSubtype="0" fill="hold" nodeType="with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rtlCol="0">
            <a:normAutofit fontScale="90000"/>
          </a:bodyPr>
          <a:lstStyle/>
          <a:p>
            <a:r>
              <a:rPr lang="fr-FR" sz="4400" dirty="0">
                <a:solidFill>
                  <a:srgbClr val="B1CF4E"/>
                </a:solidFill>
                <a:latin typeface="Berlin Sans FB Demi" panose="020E0802020502020306" pitchFamily="34" charset="0"/>
              </a:rPr>
              <a:t>Croquis-note : c’est quoi </a:t>
            </a:r>
            <a:r>
              <a:rPr lang="fr-FR" sz="4400" dirty="0"/>
              <a:t>/ </a:t>
            </a:r>
            <a:r>
              <a:rPr lang="fr-FR" sz="4400" dirty="0">
                <a:solidFill>
                  <a:srgbClr val="B1CF4E"/>
                </a:solidFill>
                <a:latin typeface="Berlin Sans FB Demi" panose="020E0802020502020306" pitchFamily="34" charset="0"/>
              </a:rPr>
              <a:t>ça sert à quoi ?</a:t>
            </a:r>
          </a:p>
        </p:txBody>
      </p:sp>
      <p:sp>
        <p:nvSpPr>
          <p:cNvPr id="4" name="Espace réservé du contenu 3"/>
          <p:cNvSpPr>
            <a:spLocks noGrp="1"/>
          </p:cNvSpPr>
          <p:nvPr>
            <p:ph idx="1"/>
            <p:custDataLst>
              <p:tags r:id="rId2"/>
            </p:custDataLst>
          </p:nvPr>
        </p:nvSpPr>
        <p:spPr>
          <a:xfrm>
            <a:off x="2479696" y="2190749"/>
            <a:ext cx="9628632" cy="4514851"/>
          </a:xfrm>
        </p:spPr>
        <p:txBody>
          <a:bodyPr rtlCol="0">
            <a:noAutofit/>
          </a:bodyPr>
          <a:lstStyle/>
          <a:p>
            <a:r>
              <a:rPr lang="fr-CA" sz="2400" dirty="0"/>
              <a:t>Manifestation simple pour imager en mots et en dessins</a:t>
            </a:r>
          </a:p>
          <a:p>
            <a:pPr lvl="1"/>
            <a:r>
              <a:rPr lang="fr-CA" sz="2400" dirty="0"/>
              <a:t>Concepts / Processus / Idées / Notes </a:t>
            </a:r>
          </a:p>
          <a:p>
            <a:r>
              <a:rPr lang="fr-CA" sz="2400" dirty="0"/>
              <a:t>Outre prendre des notes, on peut…</a:t>
            </a:r>
          </a:p>
          <a:p>
            <a:pPr lvl="1"/>
            <a:r>
              <a:rPr lang="fr-CA" sz="2400" dirty="0"/>
              <a:t>Générer des idées</a:t>
            </a:r>
          </a:p>
          <a:p>
            <a:pPr lvl="1"/>
            <a:r>
              <a:rPr lang="fr-CA" sz="2400" dirty="0"/>
              <a:t>Partager des idées</a:t>
            </a:r>
          </a:p>
          <a:p>
            <a:pPr lvl="1"/>
            <a:r>
              <a:rPr lang="fr-CA" sz="2400" dirty="0"/>
              <a:t>Collaborer autour des idées</a:t>
            </a:r>
          </a:p>
          <a:p>
            <a:endParaRPr lang="fr-CA" sz="2400" dirty="0"/>
          </a:p>
          <a:p>
            <a:r>
              <a:rPr lang="fr-CA" sz="2400" dirty="0"/>
              <a:t>C’est pour soi…</a:t>
            </a:r>
            <a:br>
              <a:rPr lang="fr-CA" sz="2400" dirty="0"/>
            </a:br>
            <a:r>
              <a:rPr lang="fr-CA" sz="2400" dirty="0"/>
              <a:t>	et ça peut être pour les autres</a:t>
            </a:r>
          </a:p>
        </p:txBody>
      </p:sp>
      <p:sp>
        <p:nvSpPr>
          <p:cNvPr id="27" name="Ellipse 26"/>
          <p:cNvSpPr/>
          <p:nvPr>
            <p:custDataLst>
              <p:tags r:id="rId3"/>
            </p:custDataLst>
          </p:nvPr>
        </p:nvSpPr>
        <p:spPr>
          <a:xfrm>
            <a:off x="8242127" y="3449203"/>
            <a:ext cx="2086097" cy="2086097"/>
          </a:xfrm>
          <a:prstGeom prst="ellipse">
            <a:avLst/>
          </a:prstGeom>
          <a:noFill/>
          <a:ln w="240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000000"/>
              </a:solidFill>
            </a:endParaRPr>
          </a:p>
        </p:txBody>
      </p:sp>
      <p:sp>
        <p:nvSpPr>
          <p:cNvPr id="30" name="Ellipse 29"/>
          <p:cNvSpPr/>
          <p:nvPr>
            <p:custDataLst>
              <p:tags r:id="rId4"/>
            </p:custDataLst>
          </p:nvPr>
        </p:nvSpPr>
        <p:spPr>
          <a:xfrm>
            <a:off x="9162762" y="3514637"/>
            <a:ext cx="1955229" cy="1955229"/>
          </a:xfrm>
          <a:prstGeom prst="ellipse">
            <a:avLst/>
          </a:prstGeom>
          <a:noFill/>
          <a:ln w="240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000000"/>
              </a:solidFill>
            </a:endParaRPr>
          </a:p>
        </p:txBody>
      </p:sp>
      <p:grpSp>
        <p:nvGrpSpPr>
          <p:cNvPr id="7" name="Groupe 6"/>
          <p:cNvGrpSpPr/>
          <p:nvPr>
            <p:custDataLst>
              <p:tags r:id="rId5"/>
            </p:custDataLst>
          </p:nvPr>
        </p:nvGrpSpPr>
        <p:grpSpPr>
          <a:xfrm>
            <a:off x="8055336" y="2706766"/>
            <a:ext cx="3162940" cy="3168524"/>
            <a:chOff x="8055336" y="2706766"/>
            <a:chExt cx="3162940" cy="3168524"/>
          </a:xfrm>
        </p:grpSpPr>
        <p:cxnSp>
          <p:nvCxnSpPr>
            <p:cNvPr id="41" name="Connecteur en arc 40"/>
            <p:cNvCxnSpPr/>
            <p:nvPr/>
          </p:nvCxnSpPr>
          <p:spPr>
            <a:xfrm rot="5400000" flipV="1">
              <a:off x="8247396" y="5192910"/>
              <a:ext cx="490320" cy="874440"/>
            </a:xfrm>
            <a:prstGeom prst="curvedConnector2">
              <a:avLst/>
            </a:prstGeom>
            <a:ln w="240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Connecteur en arc 43"/>
            <p:cNvCxnSpPr/>
            <p:nvPr/>
          </p:nvCxnSpPr>
          <p:spPr>
            <a:xfrm rot="21600000" flipV="1">
              <a:off x="10794196" y="5102608"/>
              <a:ext cx="424080" cy="675720"/>
            </a:xfrm>
            <a:prstGeom prst="curvedConnector2">
              <a:avLst/>
            </a:prstGeom>
            <a:ln w="240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87" name="Connecteur en arc 86"/>
            <p:cNvCxnSpPr/>
            <p:nvPr/>
          </p:nvCxnSpPr>
          <p:spPr>
            <a:xfrm rot="14460000" flipV="1">
              <a:off x="9323698" y="2580946"/>
              <a:ext cx="424080" cy="675720"/>
            </a:xfrm>
            <a:prstGeom prst="curvedConnector2">
              <a:avLst/>
            </a:prstGeom>
            <a:ln w="24000">
              <a:solidFill>
                <a:srgbClr val="000000"/>
              </a:solidFill>
              <a:tailEnd type="arrow"/>
            </a:ln>
          </p:spPr>
          <p:style>
            <a:lnRef idx="1">
              <a:schemeClr val="accent1"/>
            </a:lnRef>
            <a:fillRef idx="0">
              <a:schemeClr val="accent1"/>
            </a:fillRef>
            <a:effectRef idx="0">
              <a:schemeClr val="accent1"/>
            </a:effectRef>
            <a:fontRef idx="minor">
              <a:schemeClr val="tx1"/>
            </a:fontRef>
          </p:style>
        </p:cxnSp>
      </p:grpSp>
      <p:sp>
        <p:nvSpPr>
          <p:cNvPr id="89" name="ZoneTexte 88"/>
          <p:cNvSpPr txBox="1"/>
          <p:nvPr>
            <p:custDataLst>
              <p:tags r:id="rId6"/>
            </p:custDataLst>
          </p:nvPr>
        </p:nvSpPr>
        <p:spPr>
          <a:xfrm>
            <a:off x="9438012" y="4307586"/>
            <a:ext cx="702365" cy="369332"/>
          </a:xfrm>
          <a:prstGeom prst="rect">
            <a:avLst/>
          </a:prstGeom>
          <a:solidFill>
            <a:srgbClr val="FFC82B"/>
          </a:solidFill>
        </p:spPr>
        <p:txBody>
          <a:bodyPr wrap="square" rtlCol="0">
            <a:spAutoFit/>
          </a:bodyPr>
          <a:lstStyle/>
          <a:p>
            <a:pPr algn="ctr"/>
            <a:r>
              <a:rPr lang="fr-CA" dirty="0"/>
              <a:t>idées</a:t>
            </a:r>
          </a:p>
        </p:txBody>
      </p:sp>
      <p:sp>
        <p:nvSpPr>
          <p:cNvPr id="3" name="Espace réservé de la date 2"/>
          <p:cNvSpPr>
            <a:spLocks noGrp="1"/>
          </p:cNvSpPr>
          <p:nvPr>
            <p:ph type="dt" sz="half" idx="10"/>
            <p:custDataLst>
              <p:tags r:id="rId7"/>
            </p:custDataLst>
          </p:nvPr>
        </p:nvSpPr>
        <p:spPr/>
        <p:txBody>
          <a:bodyPr/>
          <a:lstStyle/>
          <a:p>
            <a:r>
              <a:rPr lang="fr-FR"/>
              <a:t>16 mai 2018</a:t>
            </a:r>
            <a:endParaRPr lang="fr-FR" dirty="0"/>
          </a:p>
        </p:txBody>
      </p:sp>
      <p:sp>
        <p:nvSpPr>
          <p:cNvPr id="5" name="Espace réservé du pied de page 4"/>
          <p:cNvSpPr>
            <a:spLocks noGrp="1"/>
          </p:cNvSpPr>
          <p:nvPr>
            <p:ph type="ftr" sz="quarter" idx="11"/>
            <p:custDataLst>
              <p:tags r:id="rId8"/>
            </p:custDataLst>
          </p:nvPr>
        </p:nvSpPr>
        <p:spPr/>
        <p:txBody>
          <a:bodyPr/>
          <a:lstStyle/>
          <a:p>
            <a:r>
              <a:rPr lang="fr-FR"/>
              <a:t>Croquis-note (ou sketchnoting)</a:t>
            </a:r>
            <a:endParaRPr lang="fr-FR" dirty="0"/>
          </a:p>
        </p:txBody>
      </p:sp>
      <p:sp>
        <p:nvSpPr>
          <p:cNvPr id="6" name="Espace réservé du numéro de diapositive 5"/>
          <p:cNvSpPr>
            <a:spLocks noGrp="1"/>
          </p:cNvSpPr>
          <p:nvPr>
            <p:ph type="sldNum" sz="quarter" idx="12"/>
            <p:custDataLst>
              <p:tags r:id="rId9"/>
            </p:custDataLst>
          </p:nvPr>
        </p:nvSpPr>
        <p:spPr/>
        <p:txBody>
          <a:bodyPr/>
          <a:lstStyle/>
          <a:p>
            <a:pPr rtl="0"/>
            <a:fld id="{BD266BE7-899D-4075-917F-DBDE33B6B692}" type="slidenum">
              <a:rPr lang="fr-FR" smtClean="0"/>
              <a:t>6</a:t>
            </a:fld>
            <a:endParaRPr lang="fr-FR" dirty="0"/>
          </a:p>
        </p:txBody>
      </p:sp>
    </p:spTree>
    <p:extLst>
      <p:ext uri="{BB962C8B-B14F-4D97-AF65-F5344CB8AC3E}">
        <p14:creationId xmlns:p14="http://schemas.microsoft.com/office/powerpoint/2010/main" val="282576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fade">
                                      <p:cBhvr>
                                        <p:cTn id="21" dur="500"/>
                                        <p:tgtEl>
                                          <p:spTgt spid="8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27" grpId="0" animBg="1"/>
      <p:bldP spid="30" grpId="0" animBg="1"/>
      <p:bldP spid="8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custDataLst>
              <p:tags r:id="rId1"/>
            </p:custDataLst>
          </p:nvPr>
        </p:nvSpPr>
        <p:spPr/>
        <p:txBody>
          <a:bodyPr/>
          <a:lstStyle/>
          <a:p>
            <a:r>
              <a:rPr lang="fr-CA" dirty="0"/>
              <a:t>Comment se servir du croquis-note ?</a:t>
            </a:r>
          </a:p>
        </p:txBody>
      </p:sp>
      <p:sp>
        <p:nvSpPr>
          <p:cNvPr id="5" name="Espace réservé du texte 4"/>
          <p:cNvSpPr>
            <a:spLocks noGrp="1"/>
          </p:cNvSpPr>
          <p:nvPr>
            <p:ph type="body" idx="1"/>
            <p:custDataLst>
              <p:tags r:id="rId2"/>
            </p:custDataLst>
          </p:nvPr>
        </p:nvSpPr>
        <p:spPr/>
        <p:txBody>
          <a:bodyPr/>
          <a:lstStyle/>
          <a:p>
            <a:r>
              <a:rPr lang="fr-CA" dirty="0"/>
              <a:t>Règles</a:t>
            </a:r>
          </a:p>
          <a:p>
            <a:r>
              <a:rPr lang="fr-CA" dirty="0"/>
              <a:t>On y met quoi ?</a:t>
            </a:r>
          </a:p>
          <a:p>
            <a:r>
              <a:rPr lang="fr-CA" dirty="0"/>
              <a:t>Exemples</a:t>
            </a:r>
          </a:p>
        </p:txBody>
      </p:sp>
      <p:sp>
        <p:nvSpPr>
          <p:cNvPr id="2" name="Espace réservé de la date 1"/>
          <p:cNvSpPr>
            <a:spLocks noGrp="1"/>
          </p:cNvSpPr>
          <p:nvPr>
            <p:ph type="dt" sz="half" idx="10"/>
            <p:custDataLst>
              <p:tags r:id="rId3"/>
            </p:custDataLst>
          </p:nvPr>
        </p:nvSpPr>
        <p:spPr/>
        <p:txBody>
          <a:bodyPr/>
          <a:lstStyle/>
          <a:p>
            <a:pPr rtl="0"/>
            <a:r>
              <a:rPr lang="fr-FR"/>
              <a:t>16 mai 2018</a:t>
            </a:r>
            <a:endParaRPr lang="fr-FR" dirty="0"/>
          </a:p>
        </p:txBody>
      </p:sp>
      <p:sp>
        <p:nvSpPr>
          <p:cNvPr id="3" name="Espace réservé du pied de page 2"/>
          <p:cNvSpPr>
            <a:spLocks noGrp="1"/>
          </p:cNvSpPr>
          <p:nvPr>
            <p:ph type="ftr" sz="quarter" idx="11"/>
            <p:custDataLst>
              <p:tags r:id="rId4"/>
            </p:custDataLst>
          </p:nvPr>
        </p:nvSpPr>
        <p:spPr/>
        <p:txBody>
          <a:bodyPr/>
          <a:lstStyle/>
          <a:p>
            <a:pPr rtl="0"/>
            <a:r>
              <a:rPr lang="fr-FR"/>
              <a:t>Croquis-note (ou sketchnoting)</a:t>
            </a:r>
            <a:endParaRPr lang="fr-FR" dirty="0"/>
          </a:p>
        </p:txBody>
      </p:sp>
      <p:sp>
        <p:nvSpPr>
          <p:cNvPr id="6" name="Espace réservé du numéro de diapositive 5"/>
          <p:cNvSpPr>
            <a:spLocks noGrp="1"/>
          </p:cNvSpPr>
          <p:nvPr>
            <p:ph type="sldNum" sz="quarter" idx="12"/>
            <p:custDataLst>
              <p:tags r:id="rId5"/>
            </p:custDataLst>
          </p:nvPr>
        </p:nvSpPr>
        <p:spPr/>
        <p:txBody>
          <a:bodyPr/>
          <a:lstStyle/>
          <a:p>
            <a:pPr rtl="0"/>
            <a:fld id="{BD266BE7-899D-4075-917F-DBDE33B6B692}" type="slidenum">
              <a:rPr lang="fr-FR" smtClean="0"/>
              <a:pPr rtl="0"/>
              <a:t>7</a:t>
            </a:fld>
            <a:endParaRPr lang="fr-FR" dirty="0"/>
          </a:p>
        </p:txBody>
      </p:sp>
    </p:spTree>
    <p:extLst>
      <p:ext uri="{BB962C8B-B14F-4D97-AF65-F5344CB8AC3E}">
        <p14:creationId xmlns:p14="http://schemas.microsoft.com/office/powerpoint/2010/main" val="151039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FR" sz="4400" dirty="0">
                <a:solidFill>
                  <a:srgbClr val="B1CF4E"/>
                </a:solidFill>
                <a:latin typeface="Berlin Sans FB Demi" panose="020E0802020502020306" pitchFamily="34" charset="0"/>
              </a:rPr>
              <a:t>Règles</a:t>
            </a:r>
            <a:endParaRPr lang="fr-CA" sz="4400" dirty="0"/>
          </a:p>
        </p:txBody>
      </p:sp>
      <p:sp>
        <p:nvSpPr>
          <p:cNvPr id="4" name="Espace réservé du contenu 3"/>
          <p:cNvSpPr>
            <a:spLocks noGrp="1"/>
          </p:cNvSpPr>
          <p:nvPr>
            <p:ph idx="1"/>
            <p:custDataLst>
              <p:tags r:id="rId2"/>
            </p:custDataLst>
          </p:nvPr>
        </p:nvSpPr>
        <p:spPr/>
        <p:txBody>
          <a:bodyPr>
            <a:normAutofit/>
          </a:bodyPr>
          <a:lstStyle/>
          <a:p>
            <a:r>
              <a:rPr lang="fr-CA" sz="4000" dirty="0"/>
              <a:t>Règle </a:t>
            </a:r>
            <a:r>
              <a:rPr lang="fr-CA" sz="4000" b="1" dirty="0">
                <a:solidFill>
                  <a:srgbClr val="FF0000"/>
                </a:solidFill>
              </a:rPr>
              <a:t>#1</a:t>
            </a:r>
          </a:p>
          <a:p>
            <a:pPr lvl="1"/>
            <a:r>
              <a:rPr lang="fr-CA" sz="4000" dirty="0"/>
              <a:t>Il n’y a pas de règle à suivre</a:t>
            </a:r>
          </a:p>
          <a:p>
            <a:endParaRPr lang="fr-CA" sz="4000" dirty="0"/>
          </a:p>
          <a:p>
            <a:r>
              <a:rPr lang="fr-CA" sz="4000" dirty="0"/>
              <a:t>Règle </a:t>
            </a:r>
            <a:r>
              <a:rPr lang="fr-CA" sz="4000" b="1" dirty="0">
                <a:solidFill>
                  <a:srgbClr val="FF0000"/>
                </a:solidFill>
              </a:rPr>
              <a:t>#2</a:t>
            </a:r>
          </a:p>
          <a:p>
            <a:pPr lvl="1"/>
            <a:r>
              <a:rPr lang="fr-CA" sz="4000" dirty="0"/>
              <a:t>Suivre la règle #1</a:t>
            </a:r>
          </a:p>
        </p:txBody>
      </p:sp>
      <p:sp>
        <p:nvSpPr>
          <p:cNvPr id="3" name="Espace réservé de la date 2"/>
          <p:cNvSpPr>
            <a:spLocks noGrp="1"/>
          </p:cNvSpPr>
          <p:nvPr>
            <p:ph type="dt" sz="half" idx="10"/>
            <p:custDataLst>
              <p:tags r:id="rId3"/>
            </p:custDataLst>
          </p:nvPr>
        </p:nvSpPr>
        <p:spPr/>
        <p:txBody>
          <a:bodyPr/>
          <a:lstStyle/>
          <a:p>
            <a:r>
              <a:rPr lang="fr-FR"/>
              <a:t>16 mai 2018</a:t>
            </a:r>
            <a:endParaRPr lang="fr-FR" dirty="0"/>
          </a:p>
        </p:txBody>
      </p:sp>
      <p:sp>
        <p:nvSpPr>
          <p:cNvPr id="5" name="Espace réservé du pied de page 4"/>
          <p:cNvSpPr>
            <a:spLocks noGrp="1"/>
          </p:cNvSpPr>
          <p:nvPr>
            <p:ph type="ftr" sz="quarter" idx="11"/>
            <p:custDataLst>
              <p:tags r:id="rId4"/>
            </p:custDataLst>
          </p:nvPr>
        </p:nvSpPr>
        <p:spPr/>
        <p:txBody>
          <a:bodyPr/>
          <a:lstStyle/>
          <a:p>
            <a:r>
              <a:rPr lang="fr-FR"/>
              <a:t>Croquis-note (ou sketchnoting)</a:t>
            </a:r>
            <a:endParaRPr lang="fr-FR" dirty="0"/>
          </a:p>
        </p:txBody>
      </p:sp>
      <p:sp>
        <p:nvSpPr>
          <p:cNvPr id="6" name="Espace réservé du numéro de diapositive 5"/>
          <p:cNvSpPr>
            <a:spLocks noGrp="1"/>
          </p:cNvSpPr>
          <p:nvPr>
            <p:ph type="sldNum" sz="quarter" idx="12"/>
            <p:custDataLst>
              <p:tags r:id="rId5"/>
            </p:custDataLst>
          </p:nvPr>
        </p:nvSpPr>
        <p:spPr/>
        <p:txBody>
          <a:bodyPr/>
          <a:lstStyle/>
          <a:p>
            <a:pPr rtl="0"/>
            <a:fld id="{BD266BE7-899D-4075-917F-DBDE33B6B692}" type="slidenum">
              <a:rPr lang="fr-FR" smtClean="0"/>
              <a:t>8</a:t>
            </a:fld>
            <a:endParaRPr lang="fr-FR" dirty="0"/>
          </a:p>
        </p:txBody>
      </p:sp>
      <p:sp>
        <p:nvSpPr>
          <p:cNvPr id="7" name="Flèche courbée vers le haut 6"/>
          <p:cNvSpPr/>
          <p:nvPr>
            <p:custDataLst>
              <p:tags r:id="rId6"/>
            </p:custDataLst>
          </p:nvPr>
        </p:nvSpPr>
        <p:spPr>
          <a:xfrm rot="15413423" flipV="1">
            <a:off x="119419" y="3460804"/>
            <a:ext cx="3422949" cy="157343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Tree>
    <p:extLst>
      <p:ext uri="{BB962C8B-B14F-4D97-AF65-F5344CB8AC3E}">
        <p14:creationId xmlns:p14="http://schemas.microsoft.com/office/powerpoint/2010/main" val="81541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FR" sz="4400" dirty="0">
                <a:solidFill>
                  <a:srgbClr val="B1CF4E"/>
                </a:solidFill>
                <a:latin typeface="Berlin Sans FB Demi" panose="020E0802020502020306" pitchFamily="34" charset="0"/>
              </a:rPr>
              <a:t>On y met quoi ?</a:t>
            </a:r>
            <a:endParaRPr lang="fr-CA" sz="4400" dirty="0"/>
          </a:p>
        </p:txBody>
      </p:sp>
      <p:sp>
        <p:nvSpPr>
          <p:cNvPr id="4" name="Espace réservé du contenu 3"/>
          <p:cNvSpPr>
            <a:spLocks noGrp="1"/>
          </p:cNvSpPr>
          <p:nvPr>
            <p:ph idx="1"/>
            <p:custDataLst>
              <p:tags r:id="rId2"/>
            </p:custDataLst>
          </p:nvPr>
        </p:nvSpPr>
        <p:spPr/>
        <p:txBody>
          <a:bodyPr>
            <a:noAutofit/>
          </a:bodyPr>
          <a:lstStyle/>
          <a:p>
            <a:r>
              <a:rPr lang="fr-CA" sz="2400" b="1" dirty="0"/>
              <a:t>Mots</a:t>
            </a:r>
          </a:p>
          <a:p>
            <a:r>
              <a:rPr lang="fr-CA" sz="2400" b="1" dirty="0"/>
              <a:t>Listes</a:t>
            </a:r>
          </a:p>
          <a:p>
            <a:pPr lvl="1">
              <a:buSzPct val="150000"/>
              <a:buBlip>
                <a:blip r:embed="rId10"/>
              </a:buBlip>
            </a:pPr>
            <a:r>
              <a:rPr lang="fr-CA" sz="2400" b="1" dirty="0"/>
              <a:t>Avec des puces différentes</a:t>
            </a:r>
          </a:p>
          <a:p>
            <a:pPr lvl="1">
              <a:buSzPct val="150000"/>
              <a:buBlip>
                <a:blip r:embed="rId10"/>
              </a:buBlip>
            </a:pPr>
            <a:r>
              <a:rPr lang="fr-CA" sz="2400" b="1" dirty="0"/>
              <a:t>et significatives si possible</a:t>
            </a:r>
          </a:p>
          <a:p>
            <a:pPr>
              <a:buSzPct val="100000"/>
            </a:pPr>
            <a:r>
              <a:rPr lang="fr-CA" sz="2400" b="1" dirty="0"/>
              <a:t>Personnages</a:t>
            </a:r>
          </a:p>
          <a:p>
            <a:pPr lvl="1">
              <a:buSzPct val="100000"/>
            </a:pPr>
            <a:r>
              <a:rPr lang="fr-CA" sz="2400" b="1" dirty="0"/>
              <a:t>Bonhommes simples – Bonhommes allumettes</a:t>
            </a:r>
          </a:p>
          <a:p>
            <a:pPr>
              <a:buSzPct val="100000"/>
            </a:pPr>
            <a:r>
              <a:rPr lang="fr-CA" sz="2400" b="1" dirty="0"/>
              <a:t>Symboles - sténographie</a:t>
            </a:r>
          </a:p>
          <a:p>
            <a:pPr lvl="1">
              <a:buSzPct val="100000"/>
            </a:pPr>
            <a:r>
              <a:rPr lang="fr-CA" sz="2400" b="1" dirty="0"/>
              <a:t>Ce qui résume</a:t>
            </a:r>
          </a:p>
          <a:p>
            <a:pPr lvl="1">
              <a:buSzPct val="100000"/>
            </a:pPr>
            <a:r>
              <a:rPr lang="fr-CA" sz="2400" b="1" dirty="0"/>
              <a:t>Norme vs Personnel</a:t>
            </a:r>
          </a:p>
        </p:txBody>
      </p:sp>
      <p:sp>
        <p:nvSpPr>
          <p:cNvPr id="3" name="Espace réservé de la date 2"/>
          <p:cNvSpPr>
            <a:spLocks noGrp="1"/>
          </p:cNvSpPr>
          <p:nvPr>
            <p:ph type="dt" sz="half" idx="10"/>
            <p:custDataLst>
              <p:tags r:id="rId3"/>
            </p:custDataLst>
          </p:nvPr>
        </p:nvSpPr>
        <p:spPr/>
        <p:txBody>
          <a:bodyPr/>
          <a:lstStyle/>
          <a:p>
            <a:r>
              <a:rPr lang="fr-FR"/>
              <a:t>16 mai 2018</a:t>
            </a:r>
            <a:endParaRPr lang="fr-FR" dirty="0"/>
          </a:p>
        </p:txBody>
      </p:sp>
      <p:sp>
        <p:nvSpPr>
          <p:cNvPr id="5" name="Espace réservé du pied de page 4"/>
          <p:cNvSpPr>
            <a:spLocks noGrp="1"/>
          </p:cNvSpPr>
          <p:nvPr>
            <p:ph type="ftr" sz="quarter" idx="11"/>
            <p:custDataLst>
              <p:tags r:id="rId4"/>
            </p:custDataLst>
          </p:nvPr>
        </p:nvSpPr>
        <p:spPr/>
        <p:txBody>
          <a:bodyPr/>
          <a:lstStyle/>
          <a:p>
            <a:r>
              <a:rPr lang="fr-FR" dirty="0"/>
              <a:t>Croquis-note (ou </a:t>
            </a:r>
            <a:r>
              <a:rPr lang="fr-FR" dirty="0" err="1"/>
              <a:t>sketchnoting</a:t>
            </a:r>
            <a:r>
              <a:rPr lang="fr-FR" dirty="0"/>
              <a:t>)</a:t>
            </a:r>
          </a:p>
        </p:txBody>
      </p:sp>
      <p:sp>
        <p:nvSpPr>
          <p:cNvPr id="6" name="Espace réservé du numéro de diapositive 5"/>
          <p:cNvSpPr>
            <a:spLocks noGrp="1"/>
          </p:cNvSpPr>
          <p:nvPr>
            <p:ph type="sldNum" sz="quarter" idx="12"/>
            <p:custDataLst>
              <p:tags r:id="rId5"/>
            </p:custDataLst>
          </p:nvPr>
        </p:nvSpPr>
        <p:spPr/>
        <p:txBody>
          <a:bodyPr/>
          <a:lstStyle/>
          <a:p>
            <a:pPr rtl="0"/>
            <a:fld id="{BD266BE7-899D-4075-917F-DBDE33B6B692}" type="slidenum">
              <a:rPr lang="fr-FR" smtClean="0"/>
              <a:t>9</a:t>
            </a:fld>
            <a:endParaRPr lang="fr-FR" dirty="0"/>
          </a:p>
        </p:txBody>
      </p:sp>
      <p:grpSp>
        <p:nvGrpSpPr>
          <p:cNvPr id="11" name="Groupe 10"/>
          <p:cNvGrpSpPr/>
          <p:nvPr>
            <p:custDataLst>
              <p:tags r:id="rId6"/>
            </p:custDataLst>
          </p:nvPr>
        </p:nvGrpSpPr>
        <p:grpSpPr>
          <a:xfrm>
            <a:off x="8993910" y="2431838"/>
            <a:ext cx="3198090" cy="4189797"/>
            <a:chOff x="9484503" y="3872330"/>
            <a:chExt cx="1602843" cy="2099873"/>
          </a:xfrm>
        </p:grpSpPr>
        <p:pic>
          <p:nvPicPr>
            <p:cNvPr id="7" name="Shape 275"/>
            <p:cNvPicPr preferRelativeResize="0"/>
            <p:nvPr/>
          </p:nvPicPr>
          <p:blipFill rotWithShape="1">
            <a:blip r:embed="rId11">
              <a:clrChange>
                <a:clrFrom>
                  <a:srgbClr val="F5F4F0"/>
                </a:clrFrom>
                <a:clrTo>
                  <a:srgbClr val="F5F4F0">
                    <a:alpha val="0"/>
                  </a:srgbClr>
                </a:clrTo>
              </a:clrChange>
              <a:alphaModFix/>
            </a:blip>
            <a:srcRect l="48864"/>
            <a:stretch/>
          </p:blipFill>
          <p:spPr>
            <a:xfrm>
              <a:off x="9943564" y="3872330"/>
              <a:ext cx="849718" cy="2052217"/>
            </a:xfrm>
            <a:prstGeom prst="rect">
              <a:avLst/>
            </a:prstGeom>
            <a:noFill/>
            <a:ln>
              <a:noFill/>
            </a:ln>
          </p:spPr>
        </p:pic>
        <p:pic>
          <p:nvPicPr>
            <p:cNvPr id="8" name="Shape 277"/>
            <p:cNvPicPr preferRelativeResize="0"/>
            <p:nvPr/>
          </p:nvPicPr>
          <p:blipFill>
            <a:blip r:embed="rId12">
              <a:clrChange>
                <a:clrFrom>
                  <a:srgbClr val="F5F4F0"/>
                </a:clrFrom>
                <a:clrTo>
                  <a:srgbClr val="F5F4F0">
                    <a:alpha val="0"/>
                  </a:srgbClr>
                </a:clrTo>
              </a:clrChange>
              <a:alphaModFix/>
            </a:blip>
            <a:stretch>
              <a:fillRect/>
            </a:stretch>
          </p:blipFill>
          <p:spPr>
            <a:xfrm>
              <a:off x="10451247" y="4867858"/>
              <a:ext cx="636098" cy="1104345"/>
            </a:xfrm>
            <a:prstGeom prst="rect">
              <a:avLst/>
            </a:prstGeom>
            <a:noFill/>
            <a:ln>
              <a:noFill/>
            </a:ln>
          </p:spPr>
        </p:pic>
        <p:pic>
          <p:nvPicPr>
            <p:cNvPr id="9" name="Shape 278"/>
            <p:cNvPicPr preferRelativeResize="0"/>
            <p:nvPr/>
          </p:nvPicPr>
          <p:blipFill>
            <a:blip r:embed="rId13">
              <a:clrChange>
                <a:clrFrom>
                  <a:srgbClr val="F5F4F0"/>
                </a:clrFrom>
                <a:clrTo>
                  <a:srgbClr val="F5F4F0">
                    <a:alpha val="0"/>
                  </a:srgbClr>
                </a:clrTo>
              </a:clrChange>
              <a:alphaModFix/>
            </a:blip>
            <a:stretch>
              <a:fillRect/>
            </a:stretch>
          </p:blipFill>
          <p:spPr>
            <a:xfrm>
              <a:off x="10500032" y="3945560"/>
              <a:ext cx="587314" cy="922298"/>
            </a:xfrm>
            <a:prstGeom prst="rect">
              <a:avLst/>
            </a:prstGeom>
            <a:noFill/>
            <a:ln>
              <a:noFill/>
            </a:ln>
          </p:spPr>
        </p:pic>
        <p:pic>
          <p:nvPicPr>
            <p:cNvPr id="10" name="Shape 280"/>
            <p:cNvPicPr preferRelativeResize="0"/>
            <p:nvPr/>
          </p:nvPicPr>
          <p:blipFill rotWithShape="1">
            <a:blip r:embed="rId11">
              <a:clrChange>
                <a:clrFrom>
                  <a:srgbClr val="F5F4F0"/>
                </a:clrFrom>
                <a:clrTo>
                  <a:srgbClr val="F5F4F0">
                    <a:alpha val="0"/>
                  </a:srgbClr>
                </a:clrTo>
              </a:clrChange>
              <a:alphaModFix/>
            </a:blip>
            <a:srcRect r="58036"/>
            <a:stretch/>
          </p:blipFill>
          <p:spPr>
            <a:xfrm>
              <a:off x="9484503" y="3897904"/>
              <a:ext cx="697338" cy="2052217"/>
            </a:xfrm>
            <a:prstGeom prst="rect">
              <a:avLst/>
            </a:prstGeom>
            <a:noFill/>
            <a:ln>
              <a:noFill/>
            </a:ln>
          </p:spPr>
        </p:pic>
      </p:grpSp>
      <p:grpSp>
        <p:nvGrpSpPr>
          <p:cNvPr id="17" name="Groupe 16"/>
          <p:cNvGrpSpPr/>
          <p:nvPr>
            <p:custDataLst>
              <p:tags r:id="rId7"/>
            </p:custDataLst>
          </p:nvPr>
        </p:nvGrpSpPr>
        <p:grpSpPr>
          <a:xfrm>
            <a:off x="6608617" y="5140037"/>
            <a:ext cx="2831284" cy="1191491"/>
            <a:chOff x="6608617" y="5140037"/>
            <a:chExt cx="2831284" cy="1191491"/>
          </a:xfrm>
        </p:grpSpPr>
        <p:sp>
          <p:nvSpPr>
            <p:cNvPr id="16" name="Rectangle 15"/>
            <p:cNvSpPr/>
            <p:nvPr/>
          </p:nvSpPr>
          <p:spPr>
            <a:xfrm>
              <a:off x="6608617" y="5140037"/>
              <a:ext cx="2715491" cy="1191491"/>
            </a:xfrm>
            <a:prstGeom prst="rect">
              <a:avLst/>
            </a:prstGeom>
            <a:solidFill>
              <a:schemeClr val="tx2"/>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CA"/>
            </a:p>
          </p:txBody>
        </p:sp>
        <p:grpSp>
          <p:nvGrpSpPr>
            <p:cNvPr id="14" name="Groupe 13"/>
            <p:cNvGrpSpPr/>
            <p:nvPr/>
          </p:nvGrpSpPr>
          <p:grpSpPr>
            <a:xfrm>
              <a:off x="6738265" y="5177649"/>
              <a:ext cx="2701636" cy="1049005"/>
              <a:chOff x="6738265" y="5177649"/>
              <a:chExt cx="2701636" cy="1049005"/>
            </a:xfrm>
          </p:grpSpPr>
          <p:sp>
            <p:nvSpPr>
              <p:cNvPr id="12" name="ZoneTexte 11"/>
              <p:cNvSpPr txBox="1"/>
              <p:nvPr/>
            </p:nvSpPr>
            <p:spPr>
              <a:xfrm>
                <a:off x="6738265" y="5395657"/>
                <a:ext cx="2701636" cy="830997"/>
              </a:xfrm>
              <a:prstGeom prst="rect">
                <a:avLst/>
              </a:prstGeom>
              <a:noFill/>
            </p:spPr>
            <p:txBody>
              <a:bodyPr wrap="square" rtlCol="0">
                <a:spAutoFit/>
              </a:bodyPr>
              <a:lstStyle/>
              <a:p>
                <a:r>
                  <a:rPr lang="fr-CA" sz="4800" dirty="0">
                    <a:solidFill>
                      <a:schemeClr val="bg2"/>
                    </a:solidFill>
                  </a:rPr>
                  <a:t>@ ≠ m </a:t>
                </a:r>
                <a:r>
                  <a:rPr lang="el-GR" sz="4800" dirty="0">
                    <a:solidFill>
                      <a:schemeClr val="bg2"/>
                    </a:solidFill>
                  </a:rPr>
                  <a:t>Ψ</a:t>
                </a:r>
                <a:endParaRPr lang="fr-CA" sz="4800" dirty="0">
                  <a:solidFill>
                    <a:schemeClr val="bg2"/>
                  </a:solidFill>
                </a:endParaRPr>
              </a:p>
            </p:txBody>
          </p:sp>
          <p:sp>
            <p:nvSpPr>
              <p:cNvPr id="13" name="ZoneTexte 12"/>
              <p:cNvSpPr txBox="1"/>
              <p:nvPr/>
            </p:nvSpPr>
            <p:spPr>
              <a:xfrm>
                <a:off x="7970282" y="5177649"/>
                <a:ext cx="452244" cy="830997"/>
              </a:xfrm>
              <a:prstGeom prst="rect">
                <a:avLst/>
              </a:prstGeom>
              <a:noFill/>
            </p:spPr>
            <p:txBody>
              <a:bodyPr wrap="square" rtlCol="0">
                <a:spAutoFit/>
              </a:bodyPr>
              <a:lstStyle/>
              <a:p>
                <a:r>
                  <a:rPr lang="fr-CA" sz="4800" dirty="0">
                    <a:solidFill>
                      <a:schemeClr val="bg2"/>
                    </a:solidFill>
                  </a:rPr>
                  <a:t>^</a:t>
                </a:r>
              </a:p>
            </p:txBody>
          </p:sp>
        </p:grpSp>
      </p:grpSp>
    </p:spTree>
    <p:extLst>
      <p:ext uri="{BB962C8B-B14F-4D97-AF65-F5344CB8AC3E}">
        <p14:creationId xmlns:p14="http://schemas.microsoft.com/office/powerpoint/2010/main" val="5207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Effect transition="in" filter="fade">
                                      <p:cBhvr>
                                        <p:cTn id="40" dur="500"/>
                                        <p:tgtEl>
                                          <p:spTgt spid="4">
                                            <p:txEl>
                                              <p:pRg st="7" end="7"/>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Effect transition="in" filter="fade">
                                      <p:cBhvr>
                                        <p:cTn id="43" dur="500"/>
                                        <p:tgtEl>
                                          <p:spTgt spid="4">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4"/>
</p:tagLst>
</file>

<file path=ppt/tags/tag104.xml><?xml version="1.0" encoding="utf-8"?>
<p:tagLst xmlns:a="http://schemas.openxmlformats.org/drawingml/2006/main" xmlns:r="http://schemas.openxmlformats.org/officeDocument/2006/relationships" xmlns:p="http://schemas.openxmlformats.org/presentationml/2006/main">
  <p:tag name="NUM" val="5"/>
</p:tagLst>
</file>

<file path=ppt/tags/tag105.xml><?xml version="1.0" encoding="utf-8"?>
<p:tagLst xmlns:a="http://schemas.openxmlformats.org/drawingml/2006/main" xmlns:r="http://schemas.openxmlformats.org/officeDocument/2006/relationships" xmlns:p="http://schemas.openxmlformats.org/presentationml/2006/main">
  <p:tag name="NUM" val="6"/>
</p:tagLst>
</file>

<file path=ppt/tags/tag106.xml><?xml version="1.0" encoding="utf-8"?>
<p:tagLst xmlns:a="http://schemas.openxmlformats.org/drawingml/2006/main" xmlns:r="http://schemas.openxmlformats.org/officeDocument/2006/relationships" xmlns:p="http://schemas.openxmlformats.org/presentationml/2006/main">
  <p:tag name="NUM" val="8"/>
</p:tagLst>
</file>

<file path=ppt/tags/tag107.xml><?xml version="1.0" encoding="utf-8"?>
<p:tagLst xmlns:a="http://schemas.openxmlformats.org/drawingml/2006/main" xmlns:r="http://schemas.openxmlformats.org/officeDocument/2006/relationships" xmlns:p="http://schemas.openxmlformats.org/presentationml/2006/main">
  <p:tag name="NUM" val="9"/>
</p:tagLst>
</file>

<file path=ppt/tags/tag108.xml><?xml version="1.0" encoding="utf-8"?>
<p:tagLst xmlns:a="http://schemas.openxmlformats.org/drawingml/2006/main" xmlns:r="http://schemas.openxmlformats.org/officeDocument/2006/relationships" xmlns:p="http://schemas.openxmlformats.org/presentationml/2006/main">
  <p:tag name="NUM" val="10"/>
</p:tagLst>
</file>

<file path=ppt/tags/tag109.xml><?xml version="1.0" encoding="utf-8"?>
<p:tagLst xmlns:a="http://schemas.openxmlformats.org/drawingml/2006/main" xmlns:r="http://schemas.openxmlformats.org/officeDocument/2006/relationships" xmlns:p="http://schemas.openxmlformats.org/presentationml/2006/main">
  <p:tag name="NUM" val="11"/>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3"/>
</p:tagLst>
</file>

<file path=ppt/tags/tag113.xml><?xml version="1.0" encoding="utf-8"?>
<p:tagLst xmlns:a="http://schemas.openxmlformats.org/drawingml/2006/main" xmlns:r="http://schemas.openxmlformats.org/officeDocument/2006/relationships" xmlns:p="http://schemas.openxmlformats.org/presentationml/2006/main">
  <p:tag name="NUM" val="4"/>
</p:tagLst>
</file>

<file path=ppt/tags/tag114.xml><?xml version="1.0" encoding="utf-8"?>
<p:tagLst xmlns:a="http://schemas.openxmlformats.org/drawingml/2006/main" xmlns:r="http://schemas.openxmlformats.org/officeDocument/2006/relationships" xmlns:p="http://schemas.openxmlformats.org/presentationml/2006/main">
  <p:tag name="NUM" val="5"/>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NUM" val="2"/>
</p:tagLst>
</file>

<file path=ppt/tags/tag117.xml><?xml version="1.0" encoding="utf-8"?>
<p:tagLst xmlns:a="http://schemas.openxmlformats.org/drawingml/2006/main" xmlns:r="http://schemas.openxmlformats.org/officeDocument/2006/relationships" xmlns:p="http://schemas.openxmlformats.org/presentationml/2006/main">
  <p:tag name="NUM" val="3"/>
</p:tagLst>
</file>

<file path=ppt/tags/tag118.xml><?xml version="1.0" encoding="utf-8"?>
<p:tagLst xmlns:a="http://schemas.openxmlformats.org/drawingml/2006/main" xmlns:r="http://schemas.openxmlformats.org/officeDocument/2006/relationships" xmlns:p="http://schemas.openxmlformats.org/presentationml/2006/main">
  <p:tag name="NUM" val="4"/>
</p:tagLst>
</file>

<file path=ppt/tags/tag119.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8"/>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NUM" val="4"/>
</p:tagLst>
</file>

<file path=ppt/tags/tag124.xml><?xml version="1.0" encoding="utf-8"?>
<p:tagLst xmlns:a="http://schemas.openxmlformats.org/drawingml/2006/main" xmlns:r="http://schemas.openxmlformats.org/officeDocument/2006/relationships" xmlns:p="http://schemas.openxmlformats.org/presentationml/2006/main">
  <p:tag name="NUM" val="5"/>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2"/>
</p:tagLst>
</file>

<file path=ppt/tags/tag127.xml><?xml version="1.0" encoding="utf-8"?>
<p:tagLst xmlns:a="http://schemas.openxmlformats.org/drawingml/2006/main" xmlns:r="http://schemas.openxmlformats.org/officeDocument/2006/relationships" xmlns:p="http://schemas.openxmlformats.org/presentationml/2006/main">
  <p:tag name="NUM" val="3"/>
</p:tagLst>
</file>

<file path=ppt/tags/tag128.xml><?xml version="1.0" encoding="utf-8"?>
<p:tagLst xmlns:a="http://schemas.openxmlformats.org/drawingml/2006/main" xmlns:r="http://schemas.openxmlformats.org/officeDocument/2006/relationships" xmlns:p="http://schemas.openxmlformats.org/presentationml/2006/main">
  <p:tag name="NUM" val="4"/>
</p:tagLst>
</file>

<file path=ppt/tags/tag129.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4"/>
</p:tagLst>
</file>

<file path=ppt/tags/tag134.xml><?xml version="1.0" encoding="utf-8"?>
<p:tagLst xmlns:a="http://schemas.openxmlformats.org/drawingml/2006/main" xmlns:r="http://schemas.openxmlformats.org/officeDocument/2006/relationships" xmlns:p="http://schemas.openxmlformats.org/presentationml/2006/main">
  <p:tag name="NUM" val="5"/>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3"/>
</p:tagLst>
</file>

<file path=ppt/tags/tag138.xml><?xml version="1.0" encoding="utf-8"?>
<p:tagLst xmlns:a="http://schemas.openxmlformats.org/drawingml/2006/main" xmlns:r="http://schemas.openxmlformats.org/officeDocument/2006/relationships" xmlns:p="http://schemas.openxmlformats.org/presentationml/2006/main">
  <p:tag name="NUM" val="4"/>
</p:tagLst>
</file>

<file path=ppt/tags/tag139.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40.xml><?xml version="1.0" encoding="utf-8"?>
<p:tagLst xmlns:a="http://schemas.openxmlformats.org/drawingml/2006/main" xmlns:r="http://schemas.openxmlformats.org/officeDocument/2006/relationships" xmlns:p="http://schemas.openxmlformats.org/presentationml/2006/main">
  <p:tag name="NUM" val="1"/>
</p:tagLst>
</file>

<file path=ppt/tags/tag141.xml><?xml version="1.0" encoding="utf-8"?>
<p:tagLst xmlns:a="http://schemas.openxmlformats.org/drawingml/2006/main" xmlns:r="http://schemas.openxmlformats.org/officeDocument/2006/relationships" xmlns:p="http://schemas.openxmlformats.org/presentationml/2006/main">
  <p:tag name="NUM" val="2"/>
</p:tagLst>
</file>

<file path=ppt/tags/tag142.xml><?xml version="1.0" encoding="utf-8"?>
<p:tagLst xmlns:a="http://schemas.openxmlformats.org/drawingml/2006/main" xmlns:r="http://schemas.openxmlformats.org/officeDocument/2006/relationships" xmlns:p="http://schemas.openxmlformats.org/presentationml/2006/main">
  <p:tag name="NUM" val="3"/>
</p:tagLst>
</file>

<file path=ppt/tags/tag143.xml><?xml version="1.0" encoding="utf-8"?>
<p:tagLst xmlns:a="http://schemas.openxmlformats.org/drawingml/2006/main" xmlns:r="http://schemas.openxmlformats.org/officeDocument/2006/relationships" xmlns:p="http://schemas.openxmlformats.org/presentationml/2006/main">
  <p:tag name="NUM" val="4"/>
</p:tagLst>
</file>

<file path=ppt/tags/tag144.xml><?xml version="1.0" encoding="utf-8"?>
<p:tagLst xmlns:a="http://schemas.openxmlformats.org/drawingml/2006/main" xmlns:r="http://schemas.openxmlformats.org/officeDocument/2006/relationships" xmlns:p="http://schemas.openxmlformats.org/presentationml/2006/main">
  <p:tag name="NUM" val="5"/>
</p:tagLst>
</file>

<file path=ppt/tags/tag145.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6"/>
</p:tagLst>
</file>

<file path=ppt/tags/tag19.xml><?xml version="1.0" encoding="utf-8"?>
<p:tagLst xmlns:a="http://schemas.openxmlformats.org/drawingml/2006/main" xmlns:r="http://schemas.openxmlformats.org/officeDocument/2006/relationships" xmlns:p="http://schemas.openxmlformats.org/presentationml/2006/main">
  <p:tag name="NUM" val="7"/>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8"/>
</p:tagLst>
</file>

<file path=ppt/tags/tag21.xml><?xml version="1.0" encoding="utf-8"?>
<p:tagLst xmlns:a="http://schemas.openxmlformats.org/drawingml/2006/main" xmlns:r="http://schemas.openxmlformats.org/officeDocument/2006/relationships" xmlns:p="http://schemas.openxmlformats.org/presentationml/2006/main">
  <p:tag name="NUM" val="9"/>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6"/>
</p:tagLst>
</file>

<file path=ppt/tags/tag28.xml><?xml version="1.0" encoding="utf-8"?>
<p:tagLst xmlns:a="http://schemas.openxmlformats.org/drawingml/2006/main" xmlns:r="http://schemas.openxmlformats.org/officeDocument/2006/relationships" xmlns:p="http://schemas.openxmlformats.org/presentationml/2006/main">
  <p:tag name="NUM" val="7"/>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5"/>
</p:tagLst>
</file>

<file path=ppt/tags/tag34.xml><?xml version="1.0" encoding="utf-8"?>
<p:tagLst xmlns:a="http://schemas.openxmlformats.org/drawingml/2006/main" xmlns:r="http://schemas.openxmlformats.org/officeDocument/2006/relationships" xmlns:p="http://schemas.openxmlformats.org/presentationml/2006/main">
  <p:tag name="NUM" val="6"/>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6"/>
</p:tagLst>
</file>

<file path=ppt/tags/tag41.xml><?xml version="1.0" encoding="utf-8"?>
<p:tagLst xmlns:a="http://schemas.openxmlformats.org/drawingml/2006/main" xmlns:r="http://schemas.openxmlformats.org/officeDocument/2006/relationships" xmlns:p="http://schemas.openxmlformats.org/presentationml/2006/main">
  <p:tag name="NUM" val="7"/>
</p:tagLst>
</file>

<file path=ppt/tags/tag42.xml><?xml version="1.0" encoding="utf-8"?>
<p:tagLst xmlns:a="http://schemas.openxmlformats.org/drawingml/2006/main" xmlns:r="http://schemas.openxmlformats.org/officeDocument/2006/relationships" xmlns:p="http://schemas.openxmlformats.org/presentationml/2006/main">
  <p:tag name="NUM" val="8"/>
</p:tagLst>
</file>

<file path=ppt/tags/tag43.xml><?xml version="1.0" encoding="utf-8"?>
<p:tagLst xmlns:a="http://schemas.openxmlformats.org/drawingml/2006/main" xmlns:r="http://schemas.openxmlformats.org/officeDocument/2006/relationships" xmlns:p="http://schemas.openxmlformats.org/presentationml/2006/main">
  <p:tag name="NUM" val="9"/>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5"/>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5"/>
</p:tagLst>
</file>

<file path=ppt/tags/tag54.xml><?xml version="1.0" encoding="utf-8"?>
<p:tagLst xmlns:a="http://schemas.openxmlformats.org/drawingml/2006/main" xmlns:r="http://schemas.openxmlformats.org/officeDocument/2006/relationships" xmlns:p="http://schemas.openxmlformats.org/presentationml/2006/main">
  <p:tag name="NUM" val="6"/>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6"/>
</p:tagLst>
</file>

<file path=ppt/tags/tag61.xml><?xml version="1.0" encoding="utf-8"?>
<p:tagLst xmlns:a="http://schemas.openxmlformats.org/drawingml/2006/main" xmlns:r="http://schemas.openxmlformats.org/officeDocument/2006/relationships" xmlns:p="http://schemas.openxmlformats.org/presentationml/2006/main">
  <p:tag name="NUM" val="7"/>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67.xml><?xml version="1.0" encoding="utf-8"?>
<p:tagLst xmlns:a="http://schemas.openxmlformats.org/drawingml/2006/main" xmlns:r="http://schemas.openxmlformats.org/officeDocument/2006/relationships" xmlns:p="http://schemas.openxmlformats.org/presentationml/2006/main">
  <p:tag name="NUM" val="6"/>
</p:tagLst>
</file>

<file path=ppt/tags/tag68.xml><?xml version="1.0" encoding="utf-8"?>
<p:tagLst xmlns:a="http://schemas.openxmlformats.org/drawingml/2006/main" xmlns:r="http://schemas.openxmlformats.org/officeDocument/2006/relationships" xmlns:p="http://schemas.openxmlformats.org/presentationml/2006/main">
  <p:tag name="NUM" val="7"/>
</p:tagLst>
</file>

<file path=ppt/tags/tag69.xml><?xml version="1.0" encoding="utf-8"?>
<p:tagLst xmlns:a="http://schemas.openxmlformats.org/drawingml/2006/main" xmlns:r="http://schemas.openxmlformats.org/officeDocument/2006/relationships" xmlns:p="http://schemas.openxmlformats.org/presentationml/2006/main">
  <p:tag name="NUM" val="8"/>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5"/>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4"/>
</p:tagLst>
</file>

<file path=ppt/tags/tag84.xml><?xml version="1.0" encoding="utf-8"?>
<p:tagLst xmlns:a="http://schemas.openxmlformats.org/drawingml/2006/main" xmlns:r="http://schemas.openxmlformats.org/officeDocument/2006/relationships" xmlns:p="http://schemas.openxmlformats.org/presentationml/2006/main">
  <p:tag name="NUM" val="5"/>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4"/>
</p:tagLst>
</file>

<file path=ppt/tags/tag89.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6"/>
</p:tagLst>
</file>

<file path=ppt/tags/tag91.xml><?xml version="1.0" encoding="utf-8"?>
<p:tagLst xmlns:a="http://schemas.openxmlformats.org/drawingml/2006/main" xmlns:r="http://schemas.openxmlformats.org/officeDocument/2006/relationships" xmlns:p="http://schemas.openxmlformats.org/presentationml/2006/main">
  <p:tag name="NUM" val="7"/>
</p:tagLst>
</file>

<file path=ppt/tags/tag92.xml><?xml version="1.0" encoding="utf-8"?>
<p:tagLst xmlns:a="http://schemas.openxmlformats.org/drawingml/2006/main" xmlns:r="http://schemas.openxmlformats.org/officeDocument/2006/relationships" xmlns:p="http://schemas.openxmlformats.org/presentationml/2006/main">
  <p:tag name="NUM" val="8"/>
</p:tagLst>
</file>

<file path=ppt/tags/tag93.xml><?xml version="1.0" encoding="utf-8"?>
<p:tagLst xmlns:a="http://schemas.openxmlformats.org/drawingml/2006/main" xmlns:r="http://schemas.openxmlformats.org/officeDocument/2006/relationships" xmlns:p="http://schemas.openxmlformats.org/presentationml/2006/main">
  <p:tag name="NUM" val="9"/>
</p:tagLst>
</file>

<file path=ppt/tags/tag94.xml><?xml version="1.0" encoding="utf-8"?>
<p:tagLst xmlns:a="http://schemas.openxmlformats.org/drawingml/2006/main" xmlns:r="http://schemas.openxmlformats.org/officeDocument/2006/relationships" xmlns:p="http://schemas.openxmlformats.org/presentationml/2006/main">
  <p:tag name="NUM" val="10"/>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4"/>
</p:tagLst>
</file>

<file path=ppt/tags/tag9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Sujets éducatifs 16 x 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0525627_TF03462902_TF03462902.potx" id="{A59AF3D5-244B-438E-B80B-8D43B5DC2455}" vid="{17A90BAD-D5E9-44EA-AAAD-F5E2CFCA3A16}"/>
    </a:ext>
  </a:extLst>
</a:theme>
</file>

<file path=ppt/theme/theme2.xml><?xml version="1.0" encoding="utf-8"?>
<a:theme xmlns:a="http://schemas.openxmlformats.org/drawingml/2006/main" name="Thème Offic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Présentation de sujets éducatifs, conception « tableau noir » (grand écran)</Template>
  <TotalTime>1357</TotalTime>
  <Words>1125</Words>
  <Application>Microsoft Office PowerPoint</Application>
  <PresentationFormat>Grand écran</PresentationFormat>
  <Paragraphs>284</Paragraphs>
  <Slides>23</Slides>
  <Notes>23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23</vt:i4>
      </vt:variant>
    </vt:vector>
  </HeadingPairs>
  <TitlesOfParts>
    <vt:vector size="29" baseType="lpstr">
      <vt:lpstr>Berlin Sans FB Demi</vt:lpstr>
      <vt:lpstr>Calibri</vt:lpstr>
      <vt:lpstr>Roboto</vt:lpstr>
      <vt:lpstr>Stencil</vt:lpstr>
      <vt:lpstr>Wingdings</vt:lpstr>
      <vt:lpstr>Sujets éducatifs 16 x 9</vt:lpstr>
      <vt:lpstr>Croquis-note (ou sketchnoting) </vt:lpstr>
      <vt:lpstr>Introduction</vt:lpstr>
      <vt:lpstr>La pyramide de l’apprentissage</vt:lpstr>
      <vt:lpstr>Recherches et expérimentations</vt:lpstr>
      <vt:lpstr>Introduction</vt:lpstr>
      <vt:lpstr>Croquis-note : c’est quoi / ça sert à quoi ?</vt:lpstr>
      <vt:lpstr>Comment se servir du croquis-note ?</vt:lpstr>
      <vt:lpstr>Règles</vt:lpstr>
      <vt:lpstr>On y met quoi ?</vt:lpstr>
      <vt:lpstr>On y met quoi ?</vt:lpstr>
      <vt:lpstr>Croquis-notes vs carte mentale</vt:lpstr>
      <vt:lpstr>Croquis-notes vs carte heuristique</vt:lpstr>
      <vt:lpstr>Mise en application (avec soi, avec les étudiants)</vt:lpstr>
      <vt:lpstr>Applications / Formes et exemples</vt:lpstr>
      <vt:lpstr>Des outils</vt:lpstr>
      <vt:lpstr>Logiciels ou applications pour le croquis-note</vt:lpstr>
      <vt:lpstr>Quelques remarques</vt:lpstr>
      <vt:lpstr>Merci beaucoup!</vt:lpstr>
      <vt:lpstr>Présentation PowerPoint</vt:lpstr>
      <vt:lpstr>Présentation PowerPoint</vt:lpstr>
      <vt:lpstr>Présentation PowerPoint</vt:lpstr>
      <vt:lpstr>Présentation PowerPoint</vt:lpstr>
      <vt:lpstr>Présentation PowerPoint</vt:lpstr>
    </vt:vector>
  </TitlesOfParts>
  <Company>Collège Montmorency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Disposition du titre</dc:title>
  <dc:creator>Loyer, Sylvie</dc:creator>
  <cp:lastModifiedBy>Lisa Tremblay</cp:lastModifiedBy>
  <cp:revision>84</cp:revision>
  <cp:lastPrinted>2018-05-15T20:00:49Z</cp:lastPrinted>
  <dcterms:created xsi:type="dcterms:W3CDTF">2017-05-16T13:58:44Z</dcterms:created>
  <dcterms:modified xsi:type="dcterms:W3CDTF">2018-05-29T20:02:14Z</dcterms:modified>
</cp:coreProperties>
</file>