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258" r:id="rId6"/>
    <p:sldId id="257" r:id="rId7"/>
    <p:sldId id="308" r:id="rId8"/>
    <p:sldId id="310" r:id="rId9"/>
    <p:sldId id="259" r:id="rId10"/>
    <p:sldId id="296" r:id="rId11"/>
    <p:sldId id="303" r:id="rId12"/>
    <p:sldId id="261" r:id="rId13"/>
    <p:sldId id="314" r:id="rId14"/>
    <p:sldId id="311" r:id="rId15"/>
    <p:sldId id="297" r:id="rId16"/>
    <p:sldId id="302" r:id="rId17"/>
    <p:sldId id="313" r:id="rId18"/>
    <p:sldId id="262" r:id="rId19"/>
    <p:sldId id="298" r:id="rId20"/>
    <p:sldId id="304" r:id="rId21"/>
    <p:sldId id="305" r:id="rId22"/>
    <p:sldId id="315" r:id="rId23"/>
    <p:sldId id="267" r:id="rId24"/>
    <p:sldId id="268" r:id="rId25"/>
    <p:sldId id="270" r:id="rId26"/>
    <p:sldId id="269" r:id="rId27"/>
    <p:sldId id="306" r:id="rId28"/>
    <p:sldId id="295" r:id="rId29"/>
    <p:sldId id="307" r:id="rId3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5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EF21F7-1458-C3B1-CDDF-8C4E4D55ABD2}" v="104" dt="2026-01-14T14:51:36.216"/>
    <p1510:client id="{2F6D7503-C89C-5853-0790-A4CD7213F695}" v="3" dt="2026-01-14T14:32:23.286"/>
    <p1510:client id="{80ADB303-D6A1-DCF1-A8B6-9F98111BE4EC}" v="1" dt="2026-01-12T21:30:38.231"/>
    <p1510:client id="{D80B0038-839A-D100-5DBC-4DAD89028ACA}" v="18" dt="2026-01-12T20:59:38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E04D9-D77F-FF46-A5B6-8797EBDB9192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4EAF6-C800-C842-9908-6BA499F987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073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rgbClr val="E305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C2D7D8-1DC1-91D6-BBA7-0A4E575792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793" y="460268"/>
            <a:ext cx="6494972" cy="2251401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PRÉSENTATION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96499C-6C98-DFBD-402A-AFABBC6C6F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1793" y="2967038"/>
            <a:ext cx="586900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nto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sous-titre</a:t>
            </a:r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49483AF-1164-6AB9-3156-2B56FC329A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8305" y="5741946"/>
            <a:ext cx="3077899" cy="8352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BE57EC9-3FB2-84A4-54E6-D6051041D2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6656" y="553617"/>
            <a:ext cx="5303551" cy="575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2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D9523-FE29-6EC8-DB80-8AF819D6B6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5699" y="0"/>
            <a:ext cx="8246302" cy="6857999"/>
          </a:xfrm>
        </p:spPr>
        <p:txBody>
          <a:bodyPr tIns="468000" anchor="t"/>
          <a:lstStyle>
            <a:lvl1pPr marL="0" indent="0" algn="ctr">
              <a:spcBef>
                <a:spcPts val="3400"/>
              </a:spcBef>
              <a:buNone/>
              <a:defRPr sz="2800" b="0" i="0">
                <a:latin typeface="Anton" pitchFamily="2" charset="77"/>
                <a:ea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intégrer votre  texte ou objet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18A26B-ADF4-CEF6-E0CC-64D951E125BB}"/>
              </a:ext>
            </a:extLst>
          </p:cNvPr>
          <p:cNvSpPr/>
          <p:nvPr userDrawn="1"/>
        </p:nvSpPr>
        <p:spPr>
          <a:xfrm>
            <a:off x="-1" y="0"/>
            <a:ext cx="3945699" cy="6858000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apèze 8">
            <a:extLst>
              <a:ext uri="{FF2B5EF4-FFF2-40B4-BE49-F238E27FC236}">
                <a16:creationId xmlns:a16="http://schemas.microsoft.com/office/drawing/2014/main" id="{37B9ACC7-B794-DCE3-430B-D81CBF276F52}"/>
              </a:ext>
            </a:extLst>
          </p:cNvPr>
          <p:cNvSpPr/>
          <p:nvPr userDrawn="1"/>
        </p:nvSpPr>
        <p:spPr>
          <a:xfrm rot="5400000">
            <a:off x="355038" y="1971236"/>
            <a:ext cx="436999" cy="478523"/>
          </a:xfrm>
          <a:prstGeom prst="trapezoid">
            <a:avLst>
              <a:gd name="adj" fmla="val 33537"/>
            </a:avLst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24B262-EDD5-0AAE-6543-DF30FD2FF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631" y="220159"/>
            <a:ext cx="2278961" cy="618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EA8A23-AD80-1A01-C4A3-E032820932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SECTION (V1)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969592-D444-2B6F-748D-842F61FA54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5037" y="4142792"/>
            <a:ext cx="3396344" cy="2170922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175267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INTRODUCTION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7433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(page avec le texte courant)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715549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(standard) :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043FEEC-6252-E893-B706-596260E07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3684588"/>
          </a:xfrm>
        </p:spPr>
        <p:txBody>
          <a:bodyPr/>
          <a:lstStyle>
            <a:lvl1pPr marL="228600" indent="-228600">
              <a:buFont typeface="Système normal"/>
              <a:buChar char="&gt;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Font typeface="Système normal"/>
              <a:buChar char="&gt;"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Font typeface="Système normal"/>
              <a:buChar char="&gt;"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Font typeface="Système normal"/>
              <a:buChar char="&gt;"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14947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(colonnes) :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F8E321-7E0C-015E-A0F0-BA0B42FDD3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257870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688524-0879-9840-6BE1-77CC95C98CE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0074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5E4FFF2-F557-D61B-F309-14C7EA57FF3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54759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BEF3DE9-9CCA-F82A-40AC-D72B3C958F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0074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248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(lignes avec les sous-titres) :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2942254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AA908-20E5-7B5A-4ED4-BCE9F963BB2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5665" y="3867003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78E3B78-BAC4-4AA2-1FF0-81F79D404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5665" y="4242319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D0C7AF-629B-6771-DE2F-D0DA636C71B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85665" y="5167069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5B19490-2393-1923-768E-DF166F9270E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85665" y="5542385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263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D’UN TABLEAU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45AC2-2593-F37D-888D-1A65183BEDE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E305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EA2C2E-3645-64F5-8C64-C901BE2D18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A84ADEFD-0C34-02C8-9363-B3AB91A1F9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rgbClr val="BDE1E8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87A98F9-30D8-B15A-DEA8-4507EAD281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128AD65E-B8A9-EE8F-9C94-3949B11A816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528246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D960DF-6D7E-A041-D885-30D9EFD341C5}"/>
              </a:ext>
            </a:extLst>
          </p:cNvPr>
          <p:cNvSpPr/>
          <p:nvPr userDrawn="1"/>
        </p:nvSpPr>
        <p:spPr>
          <a:xfrm>
            <a:off x="-1" y="0"/>
            <a:ext cx="39456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D9523-FE29-6EC8-DB80-8AF819D6B6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5699" y="0"/>
            <a:ext cx="8246302" cy="6857999"/>
          </a:xfrm>
        </p:spPr>
        <p:txBody>
          <a:bodyPr tIns="468000" anchor="t"/>
          <a:lstStyle>
            <a:lvl1pPr marL="0" indent="0" algn="ctr">
              <a:spcBef>
                <a:spcPts val="3400"/>
              </a:spcBef>
              <a:buNone/>
              <a:defRPr sz="2800" b="0" i="0">
                <a:latin typeface="Anton" pitchFamily="2" charset="77"/>
                <a:ea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intégrer votre  texte ou objet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024B262-EDD5-0AAE-6543-DF30FD2FF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631" y="220159"/>
            <a:ext cx="2278961" cy="618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EA8A23-AD80-1A01-C4A3-E032820932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SECTION (V2)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969592-D444-2B6F-748D-842F61FA54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5037" y="4142792"/>
            <a:ext cx="3396344" cy="2170922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 texte</a:t>
            </a:r>
          </a:p>
        </p:txBody>
      </p:sp>
      <p:sp>
        <p:nvSpPr>
          <p:cNvPr id="6" name="Trapèze 5">
            <a:extLst>
              <a:ext uri="{FF2B5EF4-FFF2-40B4-BE49-F238E27FC236}">
                <a16:creationId xmlns:a16="http://schemas.microsoft.com/office/drawing/2014/main" id="{FD6D5B03-0D09-E689-93D5-25FF74B816A1}"/>
              </a:ext>
            </a:extLst>
          </p:cNvPr>
          <p:cNvSpPr/>
          <p:nvPr userDrawn="1"/>
        </p:nvSpPr>
        <p:spPr>
          <a:xfrm rot="5400000">
            <a:off x="355038" y="1971236"/>
            <a:ext cx="436999" cy="478523"/>
          </a:xfrm>
          <a:prstGeom prst="trapezoid">
            <a:avLst>
              <a:gd name="adj" fmla="val 335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32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INTRODUCTION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4BC83E-799A-4397-263C-26A9D6AB51D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5CD58902-FCBA-8792-C446-1E55DC64DC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6D515C8-618C-6706-EB3C-EA818B53E9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BADCCB-D563-EF42-CDEC-73A3F1F903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02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(page avec le texte courant)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747E61-C886-2F5F-61B5-71C519D5EF3C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276BB114-9820-3DC2-3FF6-FC4981B33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5A91D3F-6505-C0E5-E966-587F17D07E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D82F8FE-E372-CD6A-374B-87ED171E2A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78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(standard) :</a:t>
            </a:r>
            <a:endParaRPr lang="fr-FR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043FEEC-6252-E893-B706-596260E07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3684588"/>
          </a:xfrm>
        </p:spPr>
        <p:txBody>
          <a:bodyPr/>
          <a:lstStyle>
            <a:lvl1pPr marL="228600" indent="-228600">
              <a:buFont typeface="Système normal"/>
              <a:buChar char="&gt;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Font typeface="Système normal"/>
              <a:buChar char="&gt;"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Font typeface="Système normal"/>
              <a:buChar char="&gt;"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Font typeface="Système normal"/>
              <a:buChar char="&gt;"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AC7828-E7E1-F042-87FE-C3F3C9EFA08B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Espace réservé du contenu 5">
            <a:extLst>
              <a:ext uri="{FF2B5EF4-FFF2-40B4-BE49-F238E27FC236}">
                <a16:creationId xmlns:a16="http://schemas.microsoft.com/office/drawing/2014/main" id="{8163775B-4B34-4656-2915-30530DB35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AD62DAF-BA7D-F7E8-7163-AEDB8EAAAC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ADD7E40-2D8B-9A9D-5DB5-9D9D149DF7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83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(colonnes)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F8E321-7E0C-015E-A0F0-BA0B42FDD3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257870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688524-0879-9840-6BE1-77CC95C98CE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0074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5E4FFF2-F557-D61B-F309-14C7EA57FF3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54759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BEF3DE9-9CCA-F82A-40AC-D72B3C958F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0074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100B2F-02AB-B1F3-9F42-6B29654E5DA6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308C0509-6541-B0DA-3422-B6F20E4FB8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16" name="Espace réservé du contenu 5">
            <a:extLst>
              <a:ext uri="{FF2B5EF4-FFF2-40B4-BE49-F238E27FC236}">
                <a16:creationId xmlns:a16="http://schemas.microsoft.com/office/drawing/2014/main" id="{C186C268-B9BA-8634-F9F2-BC952779C1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0FF932-E7E7-A09B-14D4-164D5D7702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63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(lignes avec les sous-titres)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2942254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AA908-20E5-7B5A-4ED4-BCE9F963BB2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5665" y="3867003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78E3B78-BAC4-4AA2-1FF0-81F79D404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5665" y="4242319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D0C7AF-629B-6771-DE2F-D0DA636C71B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85665" y="5167069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5B19490-2393-1923-768E-DF166F9270E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85665" y="5542385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FC1C05-8D2E-3A7F-3DC7-CAF248167C6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Espace réservé du contenu 5">
            <a:extLst>
              <a:ext uri="{FF2B5EF4-FFF2-40B4-BE49-F238E27FC236}">
                <a16:creationId xmlns:a16="http://schemas.microsoft.com/office/drawing/2014/main" id="{A926BAEF-5753-94FC-0706-FD8E70AE1B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14" name="Espace réservé du contenu 5">
            <a:extLst>
              <a:ext uri="{FF2B5EF4-FFF2-40B4-BE49-F238E27FC236}">
                <a16:creationId xmlns:a16="http://schemas.microsoft.com/office/drawing/2014/main" id="{3E08BC70-AA41-038C-DFF5-6731B37D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25D4C5-557F-F009-DFD3-798B7A786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87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D’UN TABLEAU</a:t>
            </a: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1F11B3-E960-297F-3C2C-1E5DD906E3A3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Espace réservé du contenu 5">
            <a:extLst>
              <a:ext uri="{FF2B5EF4-FFF2-40B4-BE49-F238E27FC236}">
                <a16:creationId xmlns:a16="http://schemas.microsoft.com/office/drawing/2014/main" id="{4CE312A6-604F-4C45-6F75-A2736ED8EC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532559" y="129627"/>
            <a:ext cx="811697" cy="882162"/>
          </a:xfrm>
          <a:prstGeom prst="rect">
            <a:avLst/>
          </a:prstGeom>
        </p:spPr>
      </p:pic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37ED1461-EA26-3C4F-AF42-77E2D1316F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1586835" y="129626"/>
            <a:ext cx="811697" cy="88216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0675C4B-DCB2-0297-261F-23F54DFE9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6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EFB2381-C977-F4DE-31C2-E6351359B93E}"/>
              </a:ext>
            </a:extLst>
          </p:cNvPr>
          <p:cNvSpPr/>
          <p:nvPr userDrawn="1"/>
        </p:nvSpPr>
        <p:spPr>
          <a:xfrm>
            <a:off x="-1" y="0"/>
            <a:ext cx="3945699" cy="6858000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apèze 7">
            <a:extLst>
              <a:ext uri="{FF2B5EF4-FFF2-40B4-BE49-F238E27FC236}">
                <a16:creationId xmlns:a16="http://schemas.microsoft.com/office/drawing/2014/main" id="{F104942A-34A8-09A5-825B-91962742AFE8}"/>
              </a:ext>
            </a:extLst>
          </p:cNvPr>
          <p:cNvSpPr/>
          <p:nvPr userDrawn="1"/>
        </p:nvSpPr>
        <p:spPr>
          <a:xfrm rot="5400000">
            <a:off x="355038" y="1971236"/>
            <a:ext cx="436999" cy="478523"/>
          </a:xfrm>
          <a:prstGeom prst="trapezoid">
            <a:avLst>
              <a:gd name="adj" fmla="val 3353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CF6E9BB-4492-0FFA-5014-06C295D362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4846" y="220158"/>
            <a:ext cx="2278966" cy="61845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D9523-FE29-6EC8-DB80-8AF819D6B6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5699" y="0"/>
            <a:ext cx="8246302" cy="6857999"/>
          </a:xfrm>
        </p:spPr>
        <p:txBody>
          <a:bodyPr tIns="468000" anchor="t"/>
          <a:lstStyle>
            <a:lvl1pPr marL="0" indent="0" algn="ctr">
              <a:spcBef>
                <a:spcPts val="3400"/>
              </a:spcBef>
              <a:buNone/>
              <a:defRPr sz="2800" b="0" i="0">
                <a:latin typeface="Anton" pitchFamily="2" charset="77"/>
                <a:ea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intégrer votre  texte ou objet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0EA8A23-AD80-1A01-C4A3-E032820932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SECTION (V3)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969592-D444-2B6F-748D-842F61FA54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5037" y="4142792"/>
            <a:ext cx="3396344" cy="2170922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1886858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INTRODUCTION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C3D3D-AA9A-25C4-2060-03C9F9800CC1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758398-501B-87D8-F051-20CA721F0B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42DEF3C-121F-EF30-B2B9-73270797E346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4F9B75DC-51F2-808B-38B3-BFA9F5C2EB4B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244F6387-498A-D8F7-32F8-B3265BDA7B15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57475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(page avec le texte courant)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6166E-B980-9E04-B64D-3BD848072E96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B9E191-13D2-915C-269F-9CE8215D6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BE0C10E-E259-CC9B-6467-36EAD441A59F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31BEBFA6-93B5-19E3-6979-FB944FB8C3E6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B76F1B80-E283-4CCD-305C-F1DEB789E54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599454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(standard) :</a:t>
            </a:r>
            <a:endParaRPr lang="fr-FR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043FEEC-6252-E893-B706-596260E07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3684588"/>
          </a:xfrm>
        </p:spPr>
        <p:txBody>
          <a:bodyPr/>
          <a:lstStyle>
            <a:lvl1pPr marL="228600" indent="-228600">
              <a:buFont typeface="Système normal"/>
              <a:buChar char="&gt;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Font typeface="Système normal"/>
              <a:buChar char="&gt;"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Font typeface="Système normal"/>
              <a:buChar char="&gt;"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Font typeface="Système normal"/>
              <a:buChar char="&gt;"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C9F331-CD9C-5A79-8D12-2BFFDDCD31DB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F764613-27A7-E541-FD1A-71C3643279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022BB74-354C-C072-E1BD-2074469B9BBC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EB56E12C-A146-1939-0B81-E8573ACCABA9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BADA0CE0-816F-163B-C1E9-F1DB31E1F69E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877464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(colonnes)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F8E321-7E0C-015E-A0F0-BA0B42FDD3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257870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688524-0879-9840-6BE1-77CC95C98CE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0074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5E4FFF2-F557-D61B-F309-14C7EA57FF3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54759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BEF3DE9-9CCA-F82A-40AC-D72B3C958F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0074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366BBA-EFE2-F9D6-7FD4-0B0732FB6042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A495AF1-5941-1EE6-1A15-3A4A18BFE4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9A09BE7-CAC3-4183-F181-5E0F2DF1D1A4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20356D93-D76E-465A-4130-3D8FA4755E20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30914EB3-9BFA-96C4-7E4F-15B079A3D209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19133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(lignes avec les sous-titres)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2942254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AA908-20E5-7B5A-4ED4-BCE9F963BB2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5665" y="3867003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78E3B78-BAC4-4AA2-1FF0-81F79D404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5665" y="4242319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D0C7AF-629B-6771-DE2F-D0DA636C71B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85665" y="5167069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5B19490-2393-1923-768E-DF166F9270E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85665" y="5542385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31FA0C-49F0-9DE4-9F00-8BE7EFDFC069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2C4A444-D045-620E-82CF-F01CA3A499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480CCC86-9C35-DEE8-0BFB-86094D31F714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87E1814F-AA02-A602-4D3F-49919BE60D85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E14EDAA2-DA76-197E-0F31-C5247FED70B3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084683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D’UN TABLEAU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2D6C0E-C785-FDF8-FBE6-EF9EFF576050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BD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54BB3BE-0759-BF68-0137-08484188A3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46" y="220158"/>
            <a:ext cx="2278966" cy="61845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3C2893E7-E026-CE48-7F19-EAAA5B8B2406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tx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F46CC9C3-27DA-8B5F-C4A7-149AE2642FDB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6CF2E0A2-8346-33C5-0473-B3D5D40BFF8C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50256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D9523-FE29-6EC8-DB80-8AF819D6B6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5699" y="0"/>
            <a:ext cx="8246302" cy="6857999"/>
          </a:xfrm>
        </p:spPr>
        <p:txBody>
          <a:bodyPr tIns="468000" anchor="t"/>
          <a:lstStyle>
            <a:lvl1pPr marL="0" indent="0" algn="ctr">
              <a:spcBef>
                <a:spcPts val="3400"/>
              </a:spcBef>
              <a:buNone/>
              <a:defRPr sz="2800" b="0" i="0">
                <a:latin typeface="Anton" pitchFamily="2" charset="77"/>
                <a:ea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intégrer votre  texte ou objet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9E5163-53F0-0C5C-941C-7FEABC1EDE64}"/>
              </a:ext>
            </a:extLst>
          </p:cNvPr>
          <p:cNvSpPr/>
          <p:nvPr userDrawn="1"/>
        </p:nvSpPr>
        <p:spPr>
          <a:xfrm>
            <a:off x="-1" y="0"/>
            <a:ext cx="3945699" cy="6858000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apèze 5">
            <a:extLst>
              <a:ext uri="{FF2B5EF4-FFF2-40B4-BE49-F238E27FC236}">
                <a16:creationId xmlns:a16="http://schemas.microsoft.com/office/drawing/2014/main" id="{99A1850A-5A19-23D5-1596-B88CFABB0EB1}"/>
              </a:ext>
            </a:extLst>
          </p:cNvPr>
          <p:cNvSpPr/>
          <p:nvPr userDrawn="1"/>
        </p:nvSpPr>
        <p:spPr>
          <a:xfrm rot="5400000">
            <a:off x="355038" y="1971236"/>
            <a:ext cx="436999" cy="478523"/>
          </a:xfrm>
          <a:prstGeom prst="trapezoid">
            <a:avLst>
              <a:gd name="adj" fmla="val 335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6A582B-E5FD-025C-CB1D-BFF77FEEA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4851" y="220159"/>
            <a:ext cx="2278961" cy="618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EA8A23-AD80-1A01-C4A3-E032820932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SECTION (V4)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969592-D444-2B6F-748D-842F61FA54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5037" y="4142792"/>
            <a:ext cx="3396344" cy="2170922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4236597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INTRODUCTION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FA6239-5D3D-ED3D-0273-B17977D93E63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FD0DF3-09D6-72EC-0615-2B1F7A0DDB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940D15D9-6AB4-D2F4-361A-975FDA2804D9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09E902B4-DA0B-A12C-1B43-98E1189E2706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apèze 12">
              <a:extLst>
                <a:ext uri="{FF2B5EF4-FFF2-40B4-BE49-F238E27FC236}">
                  <a16:creationId xmlns:a16="http://schemas.microsoft.com/office/drawing/2014/main" id="{966E8D9A-D67D-C5DB-B140-CE9C2FA98C43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907526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(page avec le texte courant)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0B022D-9994-7840-3917-D09E905C76D1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6E3838-0FED-A7FB-C22A-11DB679558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BC3BA39-0EE3-FC89-4E49-D0CF563CABDA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2B3E8758-FD7F-F469-06D5-FCABEE5184BB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apèze 12">
              <a:extLst>
                <a:ext uri="{FF2B5EF4-FFF2-40B4-BE49-F238E27FC236}">
                  <a16:creationId xmlns:a16="http://schemas.microsoft.com/office/drawing/2014/main" id="{9A6BC81B-CD0D-7A10-3809-47D767BB4AFD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620033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(standard) :</a:t>
            </a:r>
            <a:endParaRPr lang="fr-FR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043FEEC-6252-E893-B706-596260E07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3684588"/>
          </a:xfrm>
        </p:spPr>
        <p:txBody>
          <a:bodyPr/>
          <a:lstStyle>
            <a:lvl1pPr marL="228600" indent="-228600">
              <a:buFont typeface="Système normal"/>
              <a:buChar char="&gt;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Font typeface="Système normal"/>
              <a:buChar char="&gt;"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Font typeface="Système normal"/>
              <a:buChar char="&gt;"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Font typeface="Système normal"/>
              <a:buChar char="&gt;"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A1EECF-4A55-D9AD-AFD0-D0A5EB8D7158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CA18FB-1B0F-04A4-2662-2AEF13F04F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15B55E1-DA8A-EA35-01FC-CD00C48B2A42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A71B3CC5-9166-85C2-7775-75D68A43EC8D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Trapèze 12">
              <a:extLst>
                <a:ext uri="{FF2B5EF4-FFF2-40B4-BE49-F238E27FC236}">
                  <a16:creationId xmlns:a16="http://schemas.microsoft.com/office/drawing/2014/main" id="{F1443473-D26F-5E68-250E-4A93404630C1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720506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(colonnes)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F8E321-7E0C-015E-A0F0-BA0B42FDD3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257870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688524-0879-9840-6BE1-77CC95C98CE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0074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5E4FFF2-F557-D61B-F309-14C7EA57FF3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54759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BEF3DE9-9CCA-F82A-40AC-D72B3C958F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0074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D6B229-8F3A-D912-D084-317CEF4764A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EC07CE-1C20-54B6-7D62-333D374808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7E03B4FE-C60F-F8CA-0329-4C346E65ABCC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7" name="Trapèze 16">
              <a:extLst>
                <a:ext uri="{FF2B5EF4-FFF2-40B4-BE49-F238E27FC236}">
                  <a16:creationId xmlns:a16="http://schemas.microsoft.com/office/drawing/2014/main" id="{C3F0013F-F588-7D36-735F-D1FF07B7BAD5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apèze 17">
              <a:extLst>
                <a:ext uri="{FF2B5EF4-FFF2-40B4-BE49-F238E27FC236}">
                  <a16:creationId xmlns:a16="http://schemas.microsoft.com/office/drawing/2014/main" id="{DC7CCD4B-2533-DE38-059B-08A50A847280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373720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(lignes avec les sous-titres)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2942254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AA908-20E5-7B5A-4ED4-BCE9F963BB2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5665" y="3867003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78E3B78-BAC4-4AA2-1FF0-81F79D404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5665" y="4242319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D0C7AF-629B-6771-DE2F-D0DA636C71B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85665" y="5167069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5B19490-2393-1923-768E-DF166F9270E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85665" y="5542385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2B90FB-8D29-D444-7590-6D2751F4CF3F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15E75B8-9C38-537C-CBA1-DD31CC6884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A4750749-6186-C609-40B6-AE0D8451ECD8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5" name="Trapèze 14">
              <a:extLst>
                <a:ext uri="{FF2B5EF4-FFF2-40B4-BE49-F238E27FC236}">
                  <a16:creationId xmlns:a16="http://schemas.microsoft.com/office/drawing/2014/main" id="{1467D9E1-F8E2-187D-883D-E2A1097E0753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apèze 17">
              <a:extLst>
                <a:ext uri="{FF2B5EF4-FFF2-40B4-BE49-F238E27FC236}">
                  <a16:creationId xmlns:a16="http://schemas.microsoft.com/office/drawing/2014/main" id="{4D57ED35-EA66-9540-04EF-47661AC8B139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922913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D’UN TABLEAU</a:t>
            </a: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772CEA-6889-6AD4-18F2-4A5A1642E82B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004D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344104-D11B-17B9-17BB-388298A3A2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CED706CA-F63C-2F67-D0E6-DA8DA1358BB4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6" name="Trapèze 5">
              <a:extLst>
                <a:ext uri="{FF2B5EF4-FFF2-40B4-BE49-F238E27FC236}">
                  <a16:creationId xmlns:a16="http://schemas.microsoft.com/office/drawing/2014/main" id="{7AD70FDF-CAEE-F024-E16A-D59193CD967F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rapèze 11">
              <a:extLst>
                <a:ext uri="{FF2B5EF4-FFF2-40B4-BE49-F238E27FC236}">
                  <a16:creationId xmlns:a16="http://schemas.microsoft.com/office/drawing/2014/main" id="{64EA63A1-AB42-CCFD-C2A2-B236B7A288E2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04331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47473E-37C4-F283-7EEC-615CE9DEC1C2}"/>
              </a:ext>
            </a:extLst>
          </p:cNvPr>
          <p:cNvSpPr/>
          <p:nvPr userDrawn="1"/>
        </p:nvSpPr>
        <p:spPr>
          <a:xfrm>
            <a:off x="-1" y="0"/>
            <a:ext cx="3945699" cy="6858000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D9523-FE29-6EC8-DB80-8AF819D6B6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45699" y="0"/>
            <a:ext cx="8246302" cy="6857999"/>
          </a:xfrm>
        </p:spPr>
        <p:txBody>
          <a:bodyPr tIns="468000" anchor="t"/>
          <a:lstStyle>
            <a:lvl1pPr marL="0" indent="0" algn="ctr">
              <a:spcBef>
                <a:spcPts val="3400"/>
              </a:spcBef>
              <a:buNone/>
              <a:defRPr sz="2800" b="0" i="0">
                <a:latin typeface="Anton" pitchFamily="2" charset="77"/>
                <a:ea typeface="Roboto" panose="02000000000000000000" pitchFamily="2" charset="0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intégrer votre  texte ou objet</a:t>
            </a:r>
          </a:p>
        </p:txBody>
      </p:sp>
      <p:sp>
        <p:nvSpPr>
          <p:cNvPr id="6" name="Trapèze 5">
            <a:extLst>
              <a:ext uri="{FF2B5EF4-FFF2-40B4-BE49-F238E27FC236}">
                <a16:creationId xmlns:a16="http://schemas.microsoft.com/office/drawing/2014/main" id="{99A1850A-5A19-23D5-1596-B88CFABB0EB1}"/>
              </a:ext>
            </a:extLst>
          </p:cNvPr>
          <p:cNvSpPr/>
          <p:nvPr userDrawn="1"/>
        </p:nvSpPr>
        <p:spPr>
          <a:xfrm rot="5400000">
            <a:off x="355038" y="1971236"/>
            <a:ext cx="436999" cy="478523"/>
          </a:xfrm>
          <a:prstGeom prst="trapezoid">
            <a:avLst>
              <a:gd name="adj" fmla="val 335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16A582B-E5FD-025C-CB1D-BFF77FEEA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4851" y="220159"/>
            <a:ext cx="2278961" cy="618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0EA8A23-AD80-1A01-C4A3-E032820932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bg1"/>
                </a:solidFill>
                <a:latin typeface="Anton" pitchFamily="2" charset="77"/>
              </a:defRPr>
            </a:lvl1pPr>
          </a:lstStyle>
          <a:p>
            <a:r>
              <a:rPr lang="fr-CA"/>
              <a:t>CLIQUEZ POUR MODIFIER LE TITRE DE LA SECTION (V5)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969592-D444-2B6F-748D-842F61FA54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55037" y="4142792"/>
            <a:ext cx="3396344" cy="2170922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3044538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INTRODUCTION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684BAF-95B5-C91C-88D9-330705A245AF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D05624F-76F3-811E-833A-7705B58D6C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B723EEF-A10F-6AD3-43D9-F2EC9579BDBE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7E79130B-6372-F145-F727-ECB5583BAE22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38468B76-847B-B4A2-9DD5-BFF5FFB8AC40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575505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(page avec le texte courant)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688B9C-BA35-F7FB-3618-5A7E47661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5665" y="2562808"/>
            <a:ext cx="11296262" cy="3614155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CA" sz="1600">
                <a:ln w="18415" cmpd="sng">
                  <a:noFill/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fr-FR" sz="160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endParaRPr lang="fr-CA" sz="1600">
              <a:ln w="18415" cmpd="sng">
                <a:noFill/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3BD541-6981-4FE2-27A9-1FDEF130BF4C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F97C75-88EC-C73A-0513-B5D16D96E0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FFA94D6-21DF-5FDC-65AB-68FF5E153C4E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1626BA18-BA38-B5F3-5F01-F93F87D67EBB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8F81C85B-CFB7-9CA0-5FB4-4211A7ED1C20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831131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(standard) :</a:t>
            </a:r>
            <a:endParaRPr lang="fr-FR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2043FEEC-6252-E893-B706-596260E07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3684588"/>
          </a:xfrm>
        </p:spPr>
        <p:txBody>
          <a:bodyPr/>
          <a:lstStyle>
            <a:lvl1pPr marL="228600" indent="-228600">
              <a:buFont typeface="Système normal"/>
              <a:buChar char="&gt;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indent="-228600">
              <a:buFont typeface="Système normal"/>
              <a:buChar char="&gt;"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143000" indent="-228600">
              <a:buFont typeface="Système normal"/>
              <a:buChar char="&gt;"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600200" indent="-228600">
              <a:buFont typeface="Système normal"/>
              <a:buChar char="&gt;"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97F874-48BD-2AF5-E747-7678085192BC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3A0BC4E-3833-3A14-E5A2-C48082B8C9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BD98B2AD-8334-77C9-0E5C-E78994B62077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FCFEBB9A-89CE-497D-AB1E-E5E6A72AA9BE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59A4C774-361C-4F43-2312-3DCF04B9BC67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065923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(colonnes)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1BF8E321-7E0C-015E-A0F0-BA0B42FDD3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257870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F688524-0879-9840-6BE1-77CC95C98CE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130074" y="2566938"/>
            <a:ext cx="3558074" cy="630352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TITRE D’UNE COLONNE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5E4FFF2-F557-D61B-F309-14C7EA57FF3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254759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7BEF3DE9-9CCA-F82A-40AC-D72B3C958F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30074" y="3290596"/>
            <a:ext cx="3558074" cy="2886367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716B77-22FE-A2AB-E888-14363206713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39A0FE-90A2-9437-BFC6-E7E079383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150E5D4-68C4-DF0C-64D8-6B840A7AD424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2F05CD7F-9DFE-B21E-FD7B-9C97D7A820E7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0B42042B-5F77-6328-A37F-F6B302ECD238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8187621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LISTE DES POINTS (lignes avec les sous-titres) :</a:t>
            </a:r>
            <a:endParaRPr lang="fr-FR"/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4C4250A9-A6E7-F354-5CC2-14B89BA4D80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5665" y="2566938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A5660DD-FF60-5E0B-0563-3A4B9AF6F5F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85665" y="2942254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1EAA908-20E5-7B5A-4ED4-BCE9F963BB2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5665" y="3867003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78E3B78-BAC4-4AA2-1FF0-81F79D404F9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85665" y="4242319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D0C7AF-629B-6771-DE2F-D0DA636C71B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85665" y="5167069"/>
            <a:ext cx="11296262" cy="306891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endParaRPr lang="fr-CA"/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A5B19490-2393-1923-768E-DF166F9270E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85665" y="5542385"/>
            <a:ext cx="11296262" cy="783770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144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3716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828800" indent="0"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>
              <a:spcAft>
                <a:spcPts val="2400"/>
              </a:spcAft>
            </a:pP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orem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adipisicing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le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consectetur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Lorem ipsum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dolor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sit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fr-FR" sz="1600" err="1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amet</a:t>
            </a:r>
            <a:r>
              <a:rPr lang="fr-FR" sz="160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59562C-A6C1-6399-5DDE-08F4372F615F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884A45E-C07F-8D56-2A9A-942792209B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5F1B2E38-B555-C90B-5D07-A811151CAE1B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DDF28BF6-8659-DC26-ACDB-694174E982D0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BA97635D-6AD8-3FFE-4C85-23991592D071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36694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54C53E-5594-2FAA-BBA6-2EF8E61418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5665" y="1492898"/>
            <a:ext cx="11296262" cy="864637"/>
          </a:xfrm>
        </p:spPr>
        <p:txBody>
          <a:bodyPr anchor="t">
            <a:normAutofit/>
          </a:bodyPr>
          <a:lstStyle>
            <a:lvl1pPr>
              <a:defRPr sz="3600">
                <a:latin typeface="Anton" pitchFamily="2" charset="77"/>
              </a:defRPr>
            </a:lvl1pPr>
          </a:lstStyle>
          <a:p>
            <a:r>
              <a:rPr lang="fr-CA"/>
              <a:t>TITRE D’UN TABLEAU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4B4AB-D636-59E8-A1A1-C11CD4BD12A5}"/>
              </a:ext>
            </a:extLst>
          </p:cNvPr>
          <p:cNvSpPr/>
          <p:nvPr userDrawn="1"/>
        </p:nvSpPr>
        <p:spPr>
          <a:xfrm>
            <a:off x="0" y="0"/>
            <a:ext cx="12192000" cy="1141414"/>
          </a:xfrm>
          <a:prstGeom prst="rect">
            <a:avLst/>
          </a:prstGeom>
          <a:solidFill>
            <a:srgbClr val="2980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0785B0-9FE1-F96A-9065-35E6B2E00F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13651" y="220159"/>
            <a:ext cx="2278961" cy="618454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98584A7C-78FB-9E99-082C-25289C5BA5FE}"/>
              </a:ext>
            </a:extLst>
          </p:cNvPr>
          <p:cNvGrpSpPr/>
          <p:nvPr userDrawn="1"/>
        </p:nvGrpSpPr>
        <p:grpSpPr>
          <a:xfrm>
            <a:off x="491142" y="164858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10" name="Trapèze 9">
              <a:extLst>
                <a:ext uri="{FF2B5EF4-FFF2-40B4-BE49-F238E27FC236}">
                  <a16:creationId xmlns:a16="http://schemas.microsoft.com/office/drawing/2014/main" id="{522292DF-A2FE-C038-55A7-D3527518DDB2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apèze 10">
              <a:extLst>
                <a:ext uri="{FF2B5EF4-FFF2-40B4-BE49-F238E27FC236}">
                  <a16:creationId xmlns:a16="http://schemas.microsoft.com/office/drawing/2014/main" id="{00AD1FF2-15F9-A368-21E6-471339B0C9E4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2699376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re et contenu">
    <p:bg>
      <p:bgPr>
        <a:solidFill>
          <a:srgbClr val="E305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C8090DBF-C26F-1F3A-DFB3-55E602561BCA}"/>
              </a:ext>
            </a:extLst>
          </p:cNvPr>
          <p:cNvGrpSpPr/>
          <p:nvPr userDrawn="1"/>
        </p:nvGrpSpPr>
        <p:grpSpPr>
          <a:xfrm>
            <a:off x="491142" y="5779080"/>
            <a:ext cx="1940943" cy="805615"/>
            <a:chOff x="497324" y="165587"/>
            <a:chExt cx="1940943" cy="805615"/>
          </a:xfrm>
          <a:solidFill>
            <a:schemeClr val="bg1"/>
          </a:solidFill>
        </p:grpSpPr>
        <p:sp>
          <p:nvSpPr>
            <p:cNvPr id="4" name="Trapèze 3">
              <a:extLst>
                <a:ext uri="{FF2B5EF4-FFF2-40B4-BE49-F238E27FC236}">
                  <a16:creationId xmlns:a16="http://schemas.microsoft.com/office/drawing/2014/main" id="{59750CC3-135C-1E27-7ABD-3BEF5C040E7A}"/>
                </a:ext>
              </a:extLst>
            </p:cNvPr>
            <p:cNvSpPr/>
            <p:nvPr/>
          </p:nvSpPr>
          <p:spPr>
            <a:xfrm rot="5400000">
              <a:off x="535599" y="127312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Trapèze 4">
              <a:extLst>
                <a:ext uri="{FF2B5EF4-FFF2-40B4-BE49-F238E27FC236}">
                  <a16:creationId xmlns:a16="http://schemas.microsoft.com/office/drawing/2014/main" id="{E5B19F72-A78F-112B-3E7A-6292A8C1652B}"/>
                </a:ext>
              </a:extLst>
            </p:cNvPr>
            <p:cNvSpPr/>
            <p:nvPr/>
          </p:nvSpPr>
          <p:spPr>
            <a:xfrm rot="5400000">
              <a:off x="1594379" y="127313"/>
              <a:ext cx="805614" cy="882163"/>
            </a:xfrm>
            <a:prstGeom prst="trapezoid">
              <a:avLst>
                <a:gd name="adj" fmla="val 3353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E2EA58A3-1D9E-9358-469D-7290F09E7F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96979" y="5607545"/>
            <a:ext cx="4233283" cy="114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01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8D19D23-B3EA-BF07-0415-6B37B6F9D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5AF2F77-33CA-C861-6E56-9B25E5688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F60B6F-5163-DC4F-760D-976CAFFB8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BD285-3B83-1749-AAFE-152FD05756B4}" type="datetimeFigureOut">
              <a:rPr lang="fr-FR" smtClean="0"/>
              <a:t>16/03/2026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2F8134E-C1FC-1CB6-FF75-B395B8BCF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993F6B-33D0-6E09-3D32-A10520EF5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8D973A-A236-244A-99EB-46E37702AD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0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76" r:id="rId20"/>
    <p:sldLayoutId id="2147483677" r:id="rId21"/>
    <p:sldLayoutId id="2147483678" r:id="rId22"/>
    <p:sldLayoutId id="2147483679" r:id="rId23"/>
    <p:sldLayoutId id="2147483680" r:id="rId24"/>
    <p:sldLayoutId id="2147483681" r:id="rId25"/>
    <p:sldLayoutId id="2147483682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693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FD8C7-F087-E641-1A07-FB09172BD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156" y="460268"/>
            <a:ext cx="7207044" cy="2251401"/>
          </a:xfrm>
        </p:spPr>
        <p:txBody>
          <a:bodyPr>
            <a:normAutofit/>
          </a:bodyPr>
          <a:lstStyle/>
          <a:p>
            <a:r>
              <a:rPr lang="fr-FR" sz="3200"/>
              <a:t>LES MILIEUX D’APPRENTISSAGE EN RÉSEAU INTERNATIONAL (MARI) : UNE TRANSFORMATION DES PRATIQUES PÉDAGOGIQUES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11234F-BB75-A4C5-BE09-75BB468F8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156" y="3006367"/>
            <a:ext cx="6918610" cy="1655762"/>
          </a:xfrm>
        </p:spPr>
        <p:txBody>
          <a:bodyPr>
            <a:normAutofit fontScale="92500" lnSpcReduction="10000"/>
          </a:bodyPr>
          <a:lstStyle/>
          <a:p>
            <a:r>
              <a:rPr lang="fr-CA" sz="1800" b="0" i="0">
                <a:effectLst/>
                <a:latin typeface="Inter"/>
              </a:rPr>
              <a:t>Samuel Fournier-St-Laurent : </a:t>
            </a:r>
            <a:r>
              <a:rPr lang="fr-CA" sz="1800">
                <a:latin typeface="Inter"/>
              </a:rPr>
              <a:t>conseiller en </a:t>
            </a:r>
            <a:r>
              <a:rPr lang="fr-CA" sz="1800" b="0" i="0">
                <a:effectLst/>
                <a:latin typeface="Inter"/>
              </a:rPr>
              <a:t>recherche et en innovation</a:t>
            </a:r>
          </a:p>
          <a:p>
            <a:r>
              <a:rPr lang="fr-CA" sz="1800" b="0" i="0">
                <a:effectLst/>
                <a:latin typeface="Inter"/>
              </a:rPr>
              <a:t>Nathalie Roussin : enseignante en littérature</a:t>
            </a:r>
          </a:p>
          <a:p>
            <a:r>
              <a:rPr lang="fr-CA" sz="1800" b="0" i="0">
                <a:effectLst/>
                <a:latin typeface="Inter"/>
              </a:rPr>
              <a:t>François Séguin : enseignant, technologie du génie civil</a:t>
            </a:r>
          </a:p>
          <a:p>
            <a:r>
              <a:rPr lang="fr-CA" sz="1800" b="0" i="0">
                <a:effectLst/>
                <a:latin typeface="Inter"/>
              </a:rPr>
              <a:t>Julie Demers : enseignante, technologie de la géomatique</a:t>
            </a:r>
          </a:p>
          <a:p>
            <a:r>
              <a:rPr lang="fr-CA" sz="1800">
                <a:latin typeface="Inter"/>
              </a:rPr>
              <a:t>Annie Murray : directrice adjointe, bureau des activités internationales</a:t>
            </a:r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815497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A967BAAE-64B1-A0E9-0A55-7A8765685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PLAN DE LA PRÉSENTATION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7AD16C7-B447-352F-0698-236B540F2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666" y="2562808"/>
            <a:ext cx="5287548" cy="1937658"/>
          </a:xfrm>
        </p:spPr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fr-FR" sz="1800"/>
              <a:t>Mise en contexte</a:t>
            </a:r>
          </a:p>
          <a:p>
            <a:pPr marL="342900" indent="-342900">
              <a:buAutoNum type="arabicPeriod"/>
            </a:pPr>
            <a:r>
              <a:rPr lang="fr-FR" sz="1800"/>
              <a:t>Présentation de trois expériences de MARI</a:t>
            </a:r>
          </a:p>
          <a:p>
            <a:pPr marL="342900" indent="-342900">
              <a:buAutoNum type="arabicPeriod"/>
            </a:pPr>
            <a:r>
              <a:rPr lang="fr-FR" sz="1800"/>
              <a:t>Discussion sur les défis et retombées</a:t>
            </a:r>
          </a:p>
          <a:p>
            <a:pPr marL="342900" indent="-342900">
              <a:buAutoNum type="arabicPeriod"/>
            </a:pPr>
            <a:r>
              <a:rPr lang="fr-FR" sz="1800"/>
              <a:t>Ressources, trucs et astuces</a:t>
            </a:r>
          </a:p>
          <a:p>
            <a:pPr marL="342900" indent="-342900">
              <a:buAutoNum type="arabicPeriod"/>
            </a:pPr>
            <a:r>
              <a:rPr lang="fr-FR" sz="1800"/>
              <a:t>Période d’échanges et de questions</a:t>
            </a:r>
          </a:p>
        </p:txBody>
      </p:sp>
    </p:spTree>
    <p:extLst>
      <p:ext uri="{BB962C8B-B14F-4D97-AF65-F5344CB8AC3E}">
        <p14:creationId xmlns:p14="http://schemas.microsoft.com/office/powerpoint/2010/main" val="2687928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AF67B44-E930-732E-75C0-096A80692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181" y="1102544"/>
            <a:ext cx="10515600" cy="1149043"/>
          </a:xfrm>
        </p:spPr>
        <p:txBody>
          <a:bodyPr anchor="ctr">
            <a:normAutofit/>
          </a:bodyPr>
          <a:lstStyle/>
          <a:p>
            <a:r>
              <a:rPr lang="fr-FR"/>
              <a:t>DÉMOCRATISER L’ACCÈS À UNE EXPÉRIENCE INTERNATIONALE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D6B58AE-BF08-2EC3-2666-2FEAAB54B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8899" y="2251587"/>
            <a:ext cx="7969475" cy="3854245"/>
          </a:xfrm>
        </p:spPr>
        <p:txBody>
          <a:bodyPr>
            <a:normAutofit/>
          </a:bodyPr>
          <a:lstStyle/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L’internationalisation est une priorité pour plusieurs établissements d’enseignement supérieur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Dans 93% des cégeps, le plan stratégique fait référence à l’international (</a:t>
            </a:r>
            <a:r>
              <a:rPr lang="fr-CA" sz="1800" b="0" i="0" u="none" strike="noStrike" err="1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FdC</a:t>
            </a: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, 2020) 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Les limites de la mobilité sortante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​: </a:t>
            </a:r>
            <a:r>
              <a:rPr lang="en-US" sz="1800" b="0" i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contraintes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financières</a:t>
            </a:r>
            <a:r>
              <a:rPr lang="en-US" sz="1800">
                <a:solidFill>
                  <a:srgbClr val="000000"/>
                </a:solidFill>
                <a:latin typeface="Calibri" panose="020F0502020204030204" pitchFamily="34" charset="0"/>
              </a:rPr>
              <a:t>, implications, etc. 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2,3% des étudiants des cégeps en 2018-2019 (</a:t>
            </a:r>
            <a:r>
              <a:rPr lang="fr-CA" sz="1800" b="0" i="0" u="none" strike="noStrike" err="1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FdC</a:t>
            </a: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, 2020).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La pandémie de COVID-19 a eu des effets dévastateurs sur la mobilité 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500"/>
              </a:lnSpc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étudiante (de Wit et </a:t>
            </a:r>
            <a:r>
              <a:rPr lang="fr-CA" sz="1800" b="0" i="0" u="none" strike="noStrike" err="1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Albtach</a:t>
            </a: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, 2021).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Les nouvelles occasions créées par l’internationalisation numérique</a:t>
            </a:r>
            <a:r>
              <a:rPr lang="en-US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Calibri" panose="020F0502020204030204" pitchFamily="34" charset="0"/>
              </a:rPr>
              <a:t>Mobilité virtuelle : plus rare en contexte collégial.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  <p:pic>
        <p:nvPicPr>
          <p:cNvPr id="5122" name="Picture 2" descr="Une image contenant personne, habits, Visage humain, personnes&#10;&#10;Description générée automatiquement">
            <a:extLst>
              <a:ext uri="{FF2B5EF4-FFF2-40B4-BE49-F238E27FC236}">
                <a16:creationId xmlns:a16="http://schemas.microsoft.com/office/drawing/2014/main" id="{BFDF2167-4229-A480-97CC-6A5FF8C24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6" r="-2" b="5469"/>
          <a:stretch>
            <a:fillRect/>
          </a:stretch>
        </p:blipFill>
        <p:spPr bwMode="auto">
          <a:xfrm>
            <a:off x="229578" y="2251587"/>
            <a:ext cx="3331728" cy="361415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04346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72373-DC6F-0E5E-DCE0-B79DF87DA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4D31E04-DCFF-DD41-D95B-C1BAD4C5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Qu’est-ce qu’un MARI ?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EBA1ADDE-3169-C448-4C39-CE0301D8F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3071" y="211394"/>
            <a:ext cx="8268929" cy="6435212"/>
          </a:xfrm>
        </p:spPr>
        <p:txBody>
          <a:bodyPr/>
          <a:lstStyle/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2000" b="0" i="1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Collaborative online international </a:t>
            </a:r>
            <a:r>
              <a:rPr lang="fr-CA" sz="2000" b="0" i="1" u="none" strike="noStrike" err="1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learning</a:t>
            </a:r>
            <a:r>
              <a:rPr lang="fr-CA" sz="2000" b="0" i="1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(Rubin, 2017).​</a:t>
            </a: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fr-CA" sz="20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Milieux d’apprentissage en réseau international (Bégin-Caouette et al., 2015):​</a:t>
            </a:r>
            <a:endParaRPr lang="fr-CA" sz="20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lnSpc>
                <a:spcPts val="2025"/>
              </a:lnSpc>
            </a:pPr>
            <a:r>
              <a:rPr lang="fr-CA" sz="2000">
                <a:solidFill>
                  <a:srgbClr val="283C46"/>
                </a:solidFill>
                <a:latin typeface="Arial" panose="020B0604020202020204" pitchFamily="34" charset="0"/>
              </a:rPr>
              <a:t>	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Les MARI consistent en la 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cocréation,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par des </a:t>
            </a:r>
            <a:r>
              <a:rPr lang="fr-CA" sz="2000" b="0" i="0" u="none" strike="noStrike" err="1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enseignant·es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	de différents pays, d’un espace 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numérique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d’apprentissage 	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expérientiel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internationalisé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à l’intérieur duquel des 	</a:t>
            </a:r>
            <a:r>
              <a:rPr lang="fr-CA" sz="2000" b="0" i="0" u="none" strike="noStrike" err="1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étudiant·es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collaborent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à des projets communs et, tout en 	réalisant les apprentissages prévus au cours, examinent 	les contenus à travers une </a:t>
            </a:r>
            <a:r>
              <a:rPr lang="fr-CA" sz="2000" b="1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perspective planétaire,</a:t>
            </a:r>
            <a:r>
              <a:rPr lang="fr-CA" sz="2000" b="0" i="0" u="none" strike="noStrike">
                <a:solidFill>
                  <a:srgbClr val="283C46"/>
                </a:solidFill>
                <a:effectLst/>
                <a:latin typeface="Arial" panose="020B0604020202020204" pitchFamily="34" charset="0"/>
              </a:rPr>
              <a:t> tout en 	étant plus sensible aux contextes géographiques, linguistiques 	et culturels.</a:t>
            </a:r>
            <a:endParaRPr lang="en-US" sz="20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20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FC207-78BF-892C-D770-877853ABA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26D376-4AE1-4B1C-DE38-E6528553C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développement d’un MARI peut contribuer: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5439D9-6A6A-5821-F110-E9337E41B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2666693"/>
          </a:xfrm>
        </p:spPr>
        <p:txBody>
          <a:bodyPr>
            <a:normAutofit/>
          </a:bodyPr>
          <a:lstStyle/>
          <a:p>
            <a:pPr marL="285750" indent="-285750" algn="l" rtl="0" fontAlgn="base">
              <a:lnSpc>
                <a:spcPts val="23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l’internationalisation des programmes d’études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3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la démocratisation de l’accès à des expériences interculturelles et internationales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3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 renforcement des relations partenariales</a:t>
            </a:r>
            <a:r>
              <a:rPr lang="en-US" sz="1800" b="0" i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3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l’accroissement de la notoriété du Collège</a:t>
            </a:r>
            <a:endParaRPr lang="en-US" sz="1800" b="0" i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23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À la préparation des </a:t>
            </a:r>
            <a:r>
              <a:rPr lang="fr-CA" sz="1800" b="0" i="0" u="none" strike="noStrike" err="1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étudiant·es</a:t>
            </a:r>
            <a:r>
              <a:rPr lang="fr-CA" sz="1800" b="0" i="0" u="none" strike="noStrike">
                <a:solidFill>
                  <a:srgbClr val="40404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à des mobilités traditionnelles</a:t>
            </a:r>
            <a:endParaRPr lang="en-US" sz="1800" b="0" i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40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4886675-5C0E-073B-3349-7152ACDE3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CA" sz="3200" b="1" i="0" u="none" strike="noStrike">
                <a:effectLst/>
                <a:latin typeface="Arial" panose="020B0604020202020204" pitchFamily="34" charset="0"/>
              </a:rPr>
              <a:t>Cocréation et évaluation de milieux d’apprentissage en réseau international dans les cégeps</a:t>
            </a:r>
            <a:endParaRPr lang="fr-FR" sz="320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7674024-965D-6B48-F052-C3FA48010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69" y="2562808"/>
            <a:ext cx="11296262" cy="3614155"/>
          </a:xfrm>
        </p:spPr>
        <p:txBody>
          <a:bodyPr>
            <a:normAutofit fontScale="85000" lnSpcReduction="10000"/>
          </a:bodyPr>
          <a:lstStyle/>
          <a:p>
            <a:pPr algn="l" rtl="0" fontAlgn="base">
              <a:lnSpc>
                <a:spcPts val="2025"/>
              </a:lnSpc>
            </a:pPr>
            <a:r>
              <a:rPr lang="fr-CA" sz="20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Projet de recherche-action mené dans quatre cégeps : Ahuntsic, Edouard Montpetit, Montmorency, La Pocatière. </a:t>
            </a:r>
            <a:endParaRPr lang="en-US" sz="2000" b="0" i="0">
              <a:solidFill>
                <a:srgbClr val="2A2E33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2025"/>
              </a:lnSpc>
            </a:pPr>
            <a:r>
              <a:rPr lang="fr-CA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fr-CA" sz="2000" b="0" i="0">
              <a:solidFill>
                <a:srgbClr val="2A2E33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lnSpc>
                <a:spcPts val="2025"/>
              </a:lnSpc>
            </a:pPr>
            <a:r>
              <a:rPr lang="fr-CA" sz="2000" b="1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Objectifs : </a:t>
            </a:r>
            <a:r>
              <a:rPr lang="en-US" sz="2000" b="1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2000" b="1" i="0">
              <a:solidFill>
                <a:srgbClr val="2A2E33"/>
              </a:solidFill>
              <a:effectLst/>
              <a:latin typeface="Segoe UI" panose="020B0502040204020203" pitchFamily="34" charset="0"/>
            </a:endParaRP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endParaRPr lang="fr-CA" sz="2000" b="0" i="0" u="none" strike="noStrike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20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Outiller les équipes enseignantes impliquées dans la planification et le déploiement de MARI</a:t>
            </a: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Documenter les </a:t>
            </a:r>
            <a:r>
              <a:rPr lang="en-US" sz="2000" b="0" i="0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effets</a:t>
            </a: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 des MARI dans les </a:t>
            </a:r>
            <a:r>
              <a:rPr lang="en-US" sz="2000" b="0" i="0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Cégeps</a:t>
            </a:r>
            <a:endParaRPr lang="en-US" sz="20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20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Mesurer l’acquisition de compétences interculturelles </a:t>
            </a: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342900" indent="-34290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20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Publication d’un guide de bonnes pratiques </a:t>
            </a:r>
            <a:r>
              <a:rPr lang="en-US" sz="20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2025"/>
              </a:lnSpc>
            </a:pPr>
            <a:r>
              <a:rPr lang="fr-CA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fr-CA" b="0" i="0">
              <a:solidFill>
                <a:srgbClr val="2A2E33"/>
              </a:solidFill>
              <a:effectLst/>
              <a:latin typeface="Segoe UI" panose="020B0502040204020203" pitchFamily="34" charset="0"/>
            </a:endParaRP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66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A00BD-24C3-BC9B-18A4-3C4B059C7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85E0309F-0AD6-D58F-FF79-634C633B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MARI en études littéraires </a:t>
            </a:r>
          </a:p>
        </p:txBody>
      </p:sp>
      <p:pic>
        <p:nvPicPr>
          <p:cNvPr id="2" name="Content Placeholder 1" descr="A group of women sitting in a room&#10;&#10;AI-generated content may be incorrect.">
            <a:extLst>
              <a:ext uri="{FF2B5EF4-FFF2-40B4-BE49-F238E27FC236}">
                <a16:creationId xmlns:a16="http://schemas.microsoft.com/office/drawing/2014/main" id="{892C1B2E-A2D4-09C9-1B57-F476A224B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8753" y="1191995"/>
            <a:ext cx="6306332" cy="4734969"/>
          </a:xfrm>
          <a:prstGeom prst="rect">
            <a:avLst/>
          </a:prstGeom>
        </p:spPr>
      </p:pic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6B446A6F-CC82-8DA7-C1E0-D6F68C0DB6BB}"/>
              </a:ext>
            </a:extLst>
          </p:cNvPr>
          <p:cNvSpPr txBox="1">
            <a:spLocks/>
          </p:cNvSpPr>
          <p:nvPr/>
        </p:nvSpPr>
        <p:spPr>
          <a:xfrm>
            <a:off x="4132609" y="161985"/>
            <a:ext cx="8060370" cy="1536923"/>
          </a:xfrm>
          <a:prstGeom prst="rect">
            <a:avLst/>
          </a:prstGeom>
        </p:spPr>
        <p:txBody>
          <a:bodyPr vert="horz" lIns="91440" tIns="46800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34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tx1"/>
                </a:solidFill>
                <a:latin typeface="Anton" pitchFamily="2" charset="77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CA" sz="1900">
                <a:solidFill>
                  <a:srgbClr val="2A2E33"/>
                </a:solidFill>
                <a:latin typeface="Arial"/>
                <a:ea typeface="Roboto"/>
                <a:cs typeface="Arial"/>
              </a:rPr>
              <a:t>La littérature française d’origine maghrébine et la littérature québécoise</a:t>
            </a:r>
            <a:endParaRPr lang="fr-CA" sz="1900">
              <a:solidFill>
                <a:srgbClr val="2A2E33"/>
              </a:solidFill>
              <a:latin typeface="Arial"/>
              <a:ea typeface="Robot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788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0CD0-2677-5D82-2AA9-1EC355F9D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05F6AD-9CDB-7D2D-8BA4-2357C1D3A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nton"/>
              </a:rPr>
              <a:t>Contexte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9430DA-9155-4944-75F6-ECF87B3B5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5665" y="2505075"/>
            <a:ext cx="11296261" cy="208659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Cours littérature québécoise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Établissement partenaire: L’ÉNS (Université Hassan II Casablanca/Maroc).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Pays:  Maroc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Déroulement des séances:  français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Activité obligatoire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1800">
                <a:latin typeface="Roboto"/>
                <a:ea typeface="Roboto"/>
                <a:cs typeface="Roboto"/>
              </a:rPr>
              <a:t>Évaluation valant pour 20% de la note finale</a:t>
            </a:r>
          </a:p>
          <a:p>
            <a:endParaRPr lang="fr-FR" sz="2000"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8306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E4C53F6-203C-034B-9D70-147C8540E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>
                <a:latin typeface="Arial"/>
                <a:cs typeface="Arial"/>
              </a:rPr>
              <a:t>Cibler des œuvres ayant des thèmes communs entre la littérature marocaine d'expression française et la littérature québécoise d'origines étrangères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54F989-2999-5730-0F2A-3092A898F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/>
            <a:r>
              <a:rPr lang="fr-FR">
                <a:latin typeface="Arial"/>
                <a:ea typeface="Roboto Black"/>
                <a:cs typeface="Arial"/>
              </a:rPr>
              <a:t>Phase de développement</a:t>
            </a:r>
            <a:endParaRPr lang="en-US"/>
          </a:p>
          <a:p>
            <a:pPr algn="ctr"/>
            <a:r>
              <a:rPr lang="fr-FR">
                <a:latin typeface="Arial"/>
                <a:ea typeface="Roboto Black"/>
                <a:cs typeface="Arial"/>
              </a:rPr>
              <a:t>début janvier 2025</a:t>
            </a:r>
            <a:endParaRPr lang="fr-FR">
              <a:latin typeface="Arial"/>
              <a:cs typeface="Arial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070F82D-0364-B2F6-53F0-BB290DE24FB6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/>
            <a:r>
              <a:rPr lang="fr-FR">
                <a:latin typeface="Arial"/>
                <a:ea typeface="Roboto Black"/>
                <a:cs typeface="Arial"/>
              </a:rPr>
              <a:t>Activités "en classe"</a:t>
            </a:r>
            <a:endParaRPr lang="en-US"/>
          </a:p>
          <a:p>
            <a:pPr algn="ctr"/>
            <a:r>
              <a:rPr lang="fr-FR">
                <a:latin typeface="Arial"/>
                <a:ea typeface="Roboto Black"/>
                <a:cs typeface="Arial"/>
              </a:rPr>
              <a:t>début mars 2025</a:t>
            </a:r>
            <a:endParaRPr lang="fr-FR">
              <a:latin typeface="Arial"/>
              <a:cs typeface="Arial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4789799-1906-8D08-D4FF-F29C9320EEE5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/>
            <a:r>
              <a:rPr lang="fr-FR">
                <a:latin typeface="Arial"/>
                <a:ea typeface="Roboto Black"/>
                <a:cs typeface="Arial"/>
              </a:rPr>
              <a:t>Phase de réinvestissement</a:t>
            </a:r>
            <a:endParaRPr lang="en-US"/>
          </a:p>
          <a:p>
            <a:pPr algn="ctr"/>
            <a:r>
              <a:rPr lang="fr-FR">
                <a:latin typeface="Arial"/>
                <a:ea typeface="Roboto Black"/>
                <a:cs typeface="Arial"/>
              </a:rPr>
              <a:t>avril 2025</a:t>
            </a:r>
            <a:endParaRPr lang="fr-FR">
              <a:latin typeface="Arial"/>
              <a:cs typeface="Arial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D8621FE-C182-E823-AB17-B281C8AE7E8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5665" y="3309621"/>
            <a:ext cx="3558074" cy="101657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Présentation des œuvres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4 rencontres et plusieurs échanges par courriel</a:t>
            </a:r>
            <a:endParaRPr lang="fr-FR">
              <a:latin typeface="Arial"/>
              <a:cs typeface="Arial"/>
            </a:endParaRPr>
          </a:p>
          <a:p>
            <a:pPr marL="285750" indent="-285750">
              <a:buChar char="•"/>
            </a:pPr>
            <a:endParaRPr lang="fr-FR">
              <a:latin typeface="Arial"/>
              <a:cs typeface="Arial"/>
            </a:endParaRPr>
          </a:p>
          <a:p>
            <a:endParaRPr lang="fr-FR">
              <a:latin typeface="Arial"/>
              <a:cs typeface="Arial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F238307-69B7-FB4D-D4EE-352142609112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Séances théoriques préparatoires</a:t>
            </a:r>
            <a:endParaRPr lang="en-US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Formation d'équipes de 4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Choix libre des auteurs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Plan de travail pour guider les discussions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Vidéoconférences dans la CLAAC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6 rencontres au total</a:t>
            </a:r>
            <a:endParaRPr lang="fr-FR">
              <a:latin typeface="Arial"/>
              <a:cs typeface="Arial"/>
            </a:endParaRPr>
          </a:p>
          <a:p>
            <a:endParaRPr lang="fr-FR">
              <a:latin typeface="Arial"/>
              <a:cs typeface="Arial"/>
            </a:endParaRP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A42C7503-B278-2938-610E-1FB1C5B8BCF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30074" y="3321911"/>
            <a:ext cx="3558074" cy="17220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Mise en commun des travaux</a:t>
            </a:r>
            <a:endParaRPr lang="fr-FR">
              <a:latin typeface="Arial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Discussion sur les enjeux liés au projet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Arial"/>
                <a:ea typeface="Roboto"/>
                <a:cs typeface="Arial"/>
              </a:rPr>
              <a:t>Évaluation du travail jumelé dont une partie est corrigée au Québec et l'autre au Maroc.</a:t>
            </a:r>
            <a:endParaRPr lang="fr-FR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23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71410-5A2B-8FC3-587A-E81F58EAC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nton"/>
              </a:rPr>
              <a:t>     Séances:  Maroc/Québec via teams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DB00AD-0B11-DCC1-3FCB-35A2BDE25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latin typeface="Roboto Black"/>
                <a:ea typeface="Roboto Black"/>
                <a:cs typeface="Roboto Black"/>
              </a:rPr>
              <a:t>Plan Proposé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0B558B-97EF-7F66-122C-337E231E5FA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latin typeface="Roboto Black"/>
                <a:ea typeface="Roboto Black"/>
                <a:cs typeface="Roboto Black"/>
              </a:rPr>
              <a:t>Cours 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056EFE-C221-4F53-3A33-C7AC52B05D7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latin typeface="Roboto Black"/>
                <a:ea typeface="Roboto Black"/>
                <a:cs typeface="Roboto Black"/>
              </a:rPr>
              <a:t>CLAAC</a:t>
            </a:r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FAF730-5881-C1AA-2231-81DD396E1FB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5665" y="3474950"/>
            <a:ext cx="3558074" cy="27020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Auteurs et thèmes (exil etc...)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Diaspora et événements politiques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Identité et double appartenance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Discrimination/racisme</a:t>
            </a:r>
            <a:endParaRPr lang="fr-FR">
              <a:cs typeface="Roboto"/>
            </a:endParaRP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Famille et tradition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Quête d'identité</a:t>
            </a:r>
            <a:endParaRPr lang="fr-FR">
              <a:cs typeface="Roboto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5BFE78-761A-DC79-3CF3-BE9400CFAAE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Survol littéraire (Québec)</a:t>
            </a:r>
          </a:p>
          <a:p>
            <a:pPr marL="285750" indent="-285750">
              <a:buChar char="•"/>
            </a:pPr>
            <a:endParaRPr lang="fr-FR">
              <a:cs typeface="Roboto"/>
            </a:endParaRP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Révolution tranquille - Référendum</a:t>
            </a:r>
            <a:endParaRPr lang="fr-FR">
              <a:cs typeface="Roboto"/>
            </a:endParaRPr>
          </a:p>
          <a:p>
            <a:pPr marL="285750" indent="-285750">
              <a:buChar char="•"/>
            </a:pPr>
            <a:endParaRPr lang="fr-FR">
              <a:cs typeface="Roboto"/>
            </a:endParaRP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La question du joual</a:t>
            </a:r>
            <a:endParaRPr lang="fr-FR">
              <a:cs typeface="Roboto"/>
            </a:endParaRPr>
          </a:p>
          <a:p>
            <a:pPr marL="285750" indent="-285750">
              <a:buChar char="•"/>
            </a:pPr>
            <a:endParaRPr lang="fr-FR">
              <a:cs typeface="Roboto"/>
            </a:endParaRP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Littérature migrante</a:t>
            </a:r>
            <a:endParaRPr lang="fr-FR">
              <a:cs typeface="Roboto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0DBF0734-A109-4E14-7AEF-D442D54D5DD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Plan de travail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Discussion autour des œuvres 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Stratégie (qui fait quoi, pistes retenues)</a:t>
            </a: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Élaboration d'un plan commun</a:t>
            </a:r>
          </a:p>
          <a:p>
            <a:pPr marL="285750" indent="-285750">
              <a:buChar char="•"/>
            </a:pPr>
            <a:endParaRPr lang="fr-FR">
              <a:cs typeface="Roboto"/>
            </a:endParaRPr>
          </a:p>
          <a:p>
            <a:pPr marL="285750" indent="-285750">
              <a:buChar char="•"/>
            </a:pPr>
            <a:r>
              <a:rPr lang="fr-FR">
                <a:latin typeface="Roboto"/>
                <a:ea typeface="Roboto"/>
                <a:cs typeface="Roboto"/>
              </a:rPr>
              <a:t>Synthèse entre équipes</a:t>
            </a:r>
            <a:endParaRPr lang="fr-FR"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33764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A832C-83EA-9296-CDEF-B919CD29C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2D1178-CD6E-61E9-9BA4-6CCA1EE5C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err="1">
                <a:latin typeface="Anton"/>
              </a:rPr>
              <a:t>Oeuvres</a:t>
            </a:r>
            <a:r>
              <a:rPr lang="fr-FR">
                <a:latin typeface="Anton"/>
              </a:rPr>
              <a:t> proposées (travail: 20% de la note finale)</a:t>
            </a:r>
            <a:endParaRPr lang="fr-FR" err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D14654-F652-A73F-A0E4-E6FCC6D41BA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LBEDDIARI, Salah El </a:t>
            </a:r>
            <a:r>
              <a:rPr lang="fr-FR" sz="1400" err="1">
                <a:latin typeface="Arial"/>
                <a:ea typeface="Roboto"/>
                <a:cs typeface="Times New Roman"/>
              </a:rPr>
              <a:t>Khalfa</a:t>
            </a:r>
            <a:r>
              <a:rPr lang="fr-FR" sz="1400">
                <a:latin typeface="Arial"/>
                <a:ea typeface="Roboto"/>
                <a:cs typeface="Times New Roman"/>
              </a:rPr>
              <a:t>, </a:t>
            </a:r>
            <a:r>
              <a:rPr lang="fr-FR" sz="1400" i="1">
                <a:latin typeface="Arial"/>
                <a:ea typeface="Roboto"/>
                <a:cs typeface="Times New Roman"/>
              </a:rPr>
              <a:t>Adel, l’Apprenti migrateur</a:t>
            </a:r>
            <a:r>
              <a:rPr lang="fr-FR" sz="1400">
                <a:latin typeface="Arial"/>
                <a:ea typeface="Roboto"/>
                <a:cs typeface="Times New Roman"/>
              </a:rPr>
              <a:t>, Éditions Mémoire d’encrier, Montréal, 2017, 73p. (Auteur québécois d’origine algérienne)</a:t>
            </a:r>
            <a:endParaRPr lang="en-US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BLAL, Majid, </a:t>
            </a:r>
            <a:r>
              <a:rPr lang="fr-FR" sz="1400" i="1">
                <a:latin typeface="Arial"/>
                <a:ea typeface="Roboto"/>
                <a:cs typeface="Times New Roman"/>
              </a:rPr>
              <a:t>Cris des sans voix ou Complainte du deux-tiers monde</a:t>
            </a:r>
            <a:r>
              <a:rPr lang="fr-FR" sz="1400">
                <a:latin typeface="Arial"/>
                <a:ea typeface="Roboto"/>
                <a:cs typeface="Times New Roman"/>
              </a:rPr>
              <a:t>, Éditions La Grande Marée, Tracadie-Sheila, 2003, 48p. (Auteur québécois d’origine marocaine)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CHEN, Ying, </a:t>
            </a:r>
            <a:r>
              <a:rPr lang="fr-FR" sz="1400" i="1">
                <a:latin typeface="Arial"/>
                <a:ea typeface="Roboto"/>
                <a:cs typeface="Times New Roman"/>
              </a:rPr>
              <a:t>Les Lettres chinoises</a:t>
            </a:r>
            <a:r>
              <a:rPr lang="fr-FR" sz="1400">
                <a:latin typeface="Arial"/>
                <a:ea typeface="Roboto"/>
                <a:cs typeface="Times New Roman"/>
              </a:rPr>
              <a:t>, Montréal, Éditions </a:t>
            </a:r>
            <a:r>
              <a:rPr lang="fr-FR" sz="1400" err="1">
                <a:latin typeface="Arial"/>
                <a:ea typeface="Roboto"/>
                <a:cs typeface="Times New Roman"/>
              </a:rPr>
              <a:t>Leméac</a:t>
            </a:r>
            <a:r>
              <a:rPr lang="fr-FR" sz="1400">
                <a:latin typeface="Arial"/>
                <a:ea typeface="Roboto"/>
                <a:cs typeface="Times New Roman"/>
              </a:rPr>
              <a:t>, coll. « Nomades », 1993, 140p. (Auteure québécoise d’origine chinoise)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 err="1">
                <a:latin typeface="Arial"/>
                <a:ea typeface="Roboto"/>
                <a:cs typeface="Times New Roman"/>
              </a:rPr>
              <a:t>CHRAïBI</a:t>
            </a:r>
            <a:r>
              <a:rPr lang="fr-FR" sz="1400">
                <a:latin typeface="Arial"/>
                <a:ea typeface="Roboto"/>
                <a:cs typeface="Times New Roman"/>
              </a:rPr>
              <a:t>, Driss. </a:t>
            </a:r>
            <a:r>
              <a:rPr lang="fr-FR" sz="1400" i="1">
                <a:latin typeface="Arial"/>
                <a:ea typeface="Roboto"/>
                <a:cs typeface="Times New Roman"/>
              </a:rPr>
              <a:t>La Civilisation, ma Mère!..., </a:t>
            </a:r>
            <a:r>
              <a:rPr lang="fr-FR" sz="1400">
                <a:latin typeface="Arial"/>
                <a:ea typeface="Roboto"/>
                <a:cs typeface="Times New Roman"/>
              </a:rPr>
              <a:t>Paris, Gallimard, coll. « Folio », 2009, 246p. (Auteur québécois, Français d’origine marocaine)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CHRAÏBI, DRISS. Mort au Canada, (référence à venir)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DAWSON, Caroline, </a:t>
            </a:r>
            <a:r>
              <a:rPr lang="fr-FR" sz="1400" i="1">
                <a:latin typeface="Arial"/>
                <a:ea typeface="Roboto"/>
                <a:cs typeface="Times New Roman"/>
              </a:rPr>
              <a:t>Là où je me terre</a:t>
            </a:r>
            <a:r>
              <a:rPr lang="fr-FR" sz="1400">
                <a:latin typeface="Arial"/>
                <a:ea typeface="Roboto"/>
                <a:cs typeface="Times New Roman"/>
              </a:rPr>
              <a:t>, Montréal, les Éditions du remue-ménage, 2020, 200p. (Auteure québécoise d’origine chilienne)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LAFERRIÈRE, Dany </a:t>
            </a:r>
            <a:r>
              <a:rPr lang="fr-FR" sz="1400" i="1">
                <a:latin typeface="Arial"/>
                <a:ea typeface="Roboto"/>
                <a:cs typeface="Times New Roman"/>
              </a:rPr>
              <a:t>L’énigme du retour</a:t>
            </a:r>
            <a:r>
              <a:rPr lang="fr-FR" sz="1400">
                <a:latin typeface="Arial"/>
                <a:ea typeface="Roboto"/>
                <a:cs typeface="Times New Roman"/>
              </a:rPr>
              <a:t>, Montréal, Éditions Boréal, 2009, 288p. (Auteur québécois d’origine haïtienne)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LAROUI, Fouad, </a:t>
            </a:r>
            <a:r>
              <a:rPr lang="fr-FR" sz="1400" i="1">
                <a:latin typeface="Arial"/>
                <a:ea typeface="Roboto"/>
                <a:cs typeface="Times New Roman"/>
              </a:rPr>
              <a:t>Une année chez les Français</a:t>
            </a:r>
            <a:r>
              <a:rPr lang="fr-FR" sz="1400">
                <a:latin typeface="Arial"/>
                <a:ea typeface="Roboto"/>
                <a:cs typeface="Times New Roman"/>
              </a:rPr>
              <a:t>, Éditions Julliard, coll. « Pocket », Paris, 2010, 287p. (Auteur français d’origine marocaine)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MOUAWAD, Wajdi, </a:t>
            </a:r>
            <a:r>
              <a:rPr lang="fr-FR" sz="1400" i="1">
                <a:latin typeface="Arial"/>
                <a:ea typeface="Roboto"/>
                <a:cs typeface="Times New Roman"/>
              </a:rPr>
              <a:t>Incendies</a:t>
            </a:r>
            <a:r>
              <a:rPr lang="fr-FR" sz="1400">
                <a:latin typeface="Arial"/>
                <a:ea typeface="Roboto"/>
                <a:cs typeface="Times New Roman"/>
              </a:rPr>
              <a:t>, Montréal, Édition </a:t>
            </a:r>
            <a:r>
              <a:rPr lang="fr-FR" sz="1400" err="1">
                <a:latin typeface="Arial"/>
                <a:ea typeface="Roboto"/>
                <a:cs typeface="Times New Roman"/>
              </a:rPr>
              <a:t>Leméac</a:t>
            </a:r>
            <a:r>
              <a:rPr lang="fr-FR" sz="1400">
                <a:latin typeface="Arial"/>
                <a:ea typeface="Roboto"/>
                <a:cs typeface="Times New Roman"/>
              </a:rPr>
              <a:t>, 2009, coll. « Nomades », 170p. (Écrivain québécois/ français d’origine libanaise)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fr-FR" sz="1400">
                <a:latin typeface="Arial"/>
                <a:ea typeface="Roboto"/>
                <a:cs typeface="Times New Roman"/>
              </a:rPr>
              <a:t>PÉAN, Stanley, </a:t>
            </a:r>
            <a:r>
              <a:rPr lang="fr-FR" sz="1400" i="1">
                <a:latin typeface="Arial"/>
                <a:ea typeface="Roboto"/>
                <a:cs typeface="Times New Roman"/>
              </a:rPr>
              <a:t>La plage des songes</a:t>
            </a:r>
            <a:r>
              <a:rPr lang="fr-FR" sz="1400">
                <a:latin typeface="Arial"/>
                <a:ea typeface="Roboto"/>
                <a:cs typeface="Times New Roman"/>
              </a:rPr>
              <a:t>, Éditions Mains libres, 2023, 174p. (Auteur québécois d’origine haïtienne)</a:t>
            </a:r>
            <a:endParaRPr lang="fr-FR" sz="1400">
              <a:latin typeface="Arial"/>
              <a:cs typeface="Roboto" panose="02000000000000000000" pitchFamily="2" charset="0"/>
            </a:endParaRPr>
          </a:p>
          <a:p>
            <a:endParaRPr lang="fr-FR" sz="2000">
              <a:latin typeface="Roboto"/>
              <a:ea typeface="Roboto"/>
              <a:cs typeface="Roboto"/>
            </a:endParaRPr>
          </a:p>
          <a:p>
            <a:endParaRPr lang="fr-FR" sz="2000"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757595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8D740-A7ED-63B4-5033-3873986C9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FC36990-1E6D-D1E8-0885-177C434D5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6628"/>
          <a:stretch>
            <a:fillRect/>
          </a:stretch>
        </p:blipFill>
        <p:spPr bwMode="auto">
          <a:xfrm>
            <a:off x="3945699" y="10"/>
            <a:ext cx="8246302" cy="685798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84058B0-E23E-8249-6194-800E2CEC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890" y="1991998"/>
            <a:ext cx="2780491" cy="1939300"/>
          </a:xfrm>
        </p:spPr>
        <p:txBody>
          <a:bodyPr anchor="t">
            <a:normAutofit/>
          </a:bodyPr>
          <a:lstStyle/>
          <a:p>
            <a:r>
              <a:rPr lang="fr-FR"/>
              <a:t>MARI en Technologie de la géomatique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56FA076-1D0B-5BBF-6683-F395612CC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037" y="4142792"/>
            <a:ext cx="3396344" cy="2170922"/>
          </a:xfrm>
        </p:spPr>
        <p:txBody>
          <a:bodyPr>
            <a:normAutofit/>
          </a:bodyPr>
          <a:lstStyle/>
          <a:p>
            <a:r>
              <a:rPr lang="fr-FR" sz="2400"/>
              <a:t>Densification d’un réseau de points de référence au Sénégal</a:t>
            </a:r>
          </a:p>
          <a:p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0451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C95B6-F2E6-A38A-B6B8-0FF1ED3EB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D002C04-A9F4-5440-A056-252C23EB9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8243" y="1550095"/>
            <a:ext cx="4504701" cy="6303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sz="1800" b="1" i="0" u="none" strike="noStrike">
                <a:solidFill>
                  <a:srgbClr val="005958"/>
                </a:solidFill>
                <a:effectLst/>
                <a:latin typeface="Arial"/>
                <a:ea typeface="Roboto Black"/>
                <a:cs typeface="Arial"/>
              </a:rPr>
              <a:t>Partenariat</a:t>
            </a:r>
            <a:r>
              <a:rPr lang="fr-CA" sz="1800">
                <a:solidFill>
                  <a:srgbClr val="005958"/>
                </a:solidFill>
                <a:latin typeface="Arial"/>
                <a:ea typeface="Roboto Black"/>
                <a:cs typeface="Arial"/>
              </a:rPr>
              <a:t>:</a:t>
            </a:r>
            <a:r>
              <a:rPr lang="fr-CA" sz="1800" b="1" i="0" u="none" strike="noStrike">
                <a:solidFill>
                  <a:srgbClr val="005958"/>
                </a:solidFill>
                <a:effectLst/>
                <a:latin typeface="Arial"/>
                <a:ea typeface="Roboto Black"/>
                <a:cs typeface="Arial"/>
              </a:rPr>
              <a:t> Ahuntsic -</a:t>
            </a:r>
            <a:r>
              <a:rPr lang="fr-CA" sz="1800">
                <a:solidFill>
                  <a:srgbClr val="005958"/>
                </a:solidFill>
                <a:latin typeface="Arial"/>
                <a:ea typeface="Roboto Black"/>
                <a:cs typeface="Arial"/>
              </a:rPr>
              <a:t> </a:t>
            </a:r>
            <a:r>
              <a:rPr lang="fr-CA" sz="1800" b="1" i="0" u="none" strike="noStrike">
                <a:solidFill>
                  <a:srgbClr val="005958"/>
                </a:solidFill>
                <a:effectLst/>
                <a:latin typeface="Arial"/>
                <a:ea typeface="Roboto Black"/>
                <a:cs typeface="Arial"/>
              </a:rPr>
              <a:t>UIDT</a:t>
            </a:r>
            <a:r>
              <a:rPr lang="fr-CA" sz="1800">
                <a:solidFill>
                  <a:srgbClr val="005958"/>
                </a:solidFill>
                <a:latin typeface="Arial"/>
                <a:ea typeface="Roboto Black"/>
                <a:cs typeface="Arial"/>
              </a:rPr>
              <a:t> - </a:t>
            </a:r>
            <a:r>
              <a:rPr lang="fr-CA" sz="1800" err="1">
                <a:solidFill>
                  <a:srgbClr val="005958"/>
                </a:solidFill>
                <a:latin typeface="Arial"/>
                <a:ea typeface="Roboto Black"/>
                <a:cs typeface="Arial"/>
              </a:rPr>
              <a:t>GeoXPRT</a:t>
            </a:r>
            <a:endParaRPr lang="fr-FR">
              <a:solidFill>
                <a:srgbClr val="000000"/>
              </a:solidFill>
              <a:latin typeface="Arial"/>
              <a:ea typeface="Roboto Black"/>
              <a:cs typeface="Arial"/>
            </a:endParaRP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CB74F6C-60E2-4248-650D-9DBB03D480B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282123" y="1601777"/>
            <a:ext cx="3558074" cy="630352"/>
          </a:xfrm>
        </p:spPr>
        <p:txBody>
          <a:bodyPr/>
          <a:lstStyle/>
          <a:p>
            <a:r>
              <a:rPr lang="fr-CA" sz="18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Mise en contexte</a:t>
            </a:r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0990E0E-9B00-77BC-B8EC-53D9790103E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909753" y="1553497"/>
            <a:ext cx="3945348" cy="630352"/>
          </a:xfrm>
        </p:spPr>
        <p:txBody>
          <a:bodyPr/>
          <a:lstStyle/>
          <a:p>
            <a:r>
              <a:rPr lang="en-US" sz="18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Université Iba der Thiam de </a:t>
            </a:r>
            <a:r>
              <a:rPr lang="en-US" sz="1800" b="1" i="0" u="none" strike="noStrike" err="1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Thiès</a:t>
            </a:r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A82EC42-43FA-9607-BC85-ABE20689D214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674652" y="2648203"/>
            <a:ext cx="3881593" cy="35565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 fontAlgn="base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Première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approche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via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GeoXPRT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, un contact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commun</a:t>
            </a:r>
            <a:endParaRPr lang="en-US">
              <a:solidFill>
                <a:srgbClr val="2A2E33"/>
              </a:solidFill>
              <a:latin typeface="Roboto"/>
              <a:ea typeface="Roboto"/>
              <a:cs typeface="Arial"/>
            </a:endParaRPr>
          </a:p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Groupe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d’étudiant·es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en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perte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de motivation qui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exprime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un goût pour les voyages​</a:t>
            </a:r>
          </a:p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Le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projet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>
                <a:solidFill>
                  <a:srgbClr val="FF0000"/>
                </a:solidFill>
                <a:latin typeface="Roboto"/>
                <a:ea typeface="Roboto"/>
                <a:cs typeface="Arial"/>
              </a:rPr>
              <a:t>RÉEL 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de densification des points de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référence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à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l’UIDT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tombe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à point​</a:t>
            </a:r>
          </a:p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Début de la collaboration à distance et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poursuite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jusqu’à</a:t>
            </a:r>
            <a:r>
              <a:rPr lang="en-US">
                <a:solidFill>
                  <a:srgbClr val="2A2E33"/>
                </a:solidFill>
                <a:latin typeface="Roboto"/>
                <a:ea typeface="Roboto"/>
                <a:cs typeface="Arial"/>
              </a:rPr>
              <a:t> </a:t>
            </a:r>
            <a:r>
              <a:rPr lang="en-US" err="1">
                <a:solidFill>
                  <a:srgbClr val="2A2E33"/>
                </a:solidFill>
                <a:latin typeface="Roboto"/>
                <a:ea typeface="Roboto"/>
                <a:cs typeface="Arial"/>
              </a:rPr>
              <a:t>maintenant</a:t>
            </a:r>
            <a:endParaRPr lang="en-US">
              <a:solidFill>
                <a:srgbClr val="2A2E33"/>
              </a:solidFill>
              <a:latin typeface="Roboto"/>
              <a:ea typeface="Roboto"/>
              <a:cs typeface="Arial"/>
            </a:endParaRPr>
          </a:p>
          <a:p>
            <a:endParaRPr lang="fr-FR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F3AC5BB3-1564-6180-B48F-3AFF77D8EB0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-247255" y="2648203"/>
            <a:ext cx="3762243" cy="356041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0" indent="-285750" fontAlgn="base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CA">
                <a:solidFill>
                  <a:srgbClr val="2A2E33"/>
                </a:solidFill>
                <a:latin typeface="Roboto"/>
                <a:ea typeface="Roboto"/>
                <a:cs typeface="Arial"/>
              </a:rPr>
              <a:t>Cours de 75 heures (2-3-2) qu’on peut qualifier de cours « écueil »​</a:t>
            </a:r>
            <a:endParaRPr lang="fr-FR">
              <a:latin typeface="Roboto"/>
              <a:ea typeface="Roboto"/>
              <a:cs typeface="Arial"/>
            </a:endParaRPr>
          </a:p>
          <a:p>
            <a:pPr marL="685800" indent="-285750" fontAlgn="base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CA">
                <a:solidFill>
                  <a:srgbClr val="2A2E33"/>
                </a:solidFill>
                <a:latin typeface="Roboto"/>
                <a:ea typeface="Roboto"/>
                <a:cs typeface="Arial"/>
              </a:rPr>
              <a:t>Environ 8 premières semaines sur les compensations par moindres carrés et l’analyse statistique​</a:t>
            </a:r>
          </a:p>
          <a:p>
            <a:pPr marL="685800" indent="-285750" fontAlgn="base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fr-CA">
                <a:solidFill>
                  <a:srgbClr val="2A2E33"/>
                </a:solidFill>
                <a:latin typeface="Roboto"/>
                <a:ea typeface="Roboto"/>
                <a:cs typeface="Arial"/>
              </a:rPr>
              <a:t>Environ 6 semaines sur l’établissement de nouveaux points de référence sous forme d’une densification </a:t>
            </a:r>
            <a:r>
              <a:rPr lang="fr-CA">
                <a:solidFill>
                  <a:srgbClr val="FF0000"/>
                </a:solidFill>
                <a:latin typeface="Roboto"/>
                <a:ea typeface="Roboto"/>
                <a:cs typeface="Arial"/>
              </a:rPr>
              <a:t>FICTIVE</a:t>
            </a:r>
            <a:r>
              <a:rPr lang="fr-CA">
                <a:solidFill>
                  <a:srgbClr val="2A2E33"/>
                </a:solidFill>
                <a:latin typeface="Roboto"/>
                <a:ea typeface="Roboto"/>
                <a:cs typeface="Arial"/>
              </a:rPr>
              <a:t>, jusqu’à ce que…</a:t>
            </a:r>
          </a:p>
          <a:p>
            <a:endParaRPr lang="fr-FR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6B744551-1A42-E895-830F-CEEA3015D0E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60846" y="2648202"/>
            <a:ext cx="3558074" cy="312506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 b="0" i="0" u="none" strike="noStrike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DUT, license et master</a:t>
            </a:r>
          </a:p>
          <a:p>
            <a:pPr marL="171450" indent="-171450" algn="l" rtl="0" fontAlgn="base">
              <a:buFont typeface="Wingdings" panose="05000000000000000000" pitchFamily="2" charset="2"/>
              <a:buChar char="§"/>
            </a:pPr>
            <a:r>
              <a:rPr lang="en-US" sz="1300" b="0" i="0" u="none" strike="noStrike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Des </a:t>
            </a:r>
            <a:r>
              <a:rPr lang="en-US" sz="1300" b="0" i="0" u="none" strike="noStrike" err="1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centaines</a:t>
            </a:r>
            <a:r>
              <a:rPr lang="en-US" sz="1300" b="0" i="0" u="none" strike="noStrike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 de </a:t>
            </a:r>
            <a:r>
              <a:rPr lang="en-US" sz="1300" b="0" i="0" u="none" strike="noStrike" err="1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demandes</a:t>
            </a:r>
            <a:r>
              <a:rPr lang="en-US" sz="1300" b="0" i="0" u="none" strike="noStrike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, 35-50 admissions</a:t>
            </a:r>
            <a:endParaRPr lang="en-US" sz="1300" b="0" i="0">
              <a:solidFill>
                <a:srgbClr val="2A2E33"/>
              </a:solidFill>
              <a:effectLst/>
              <a:latin typeface="Arial"/>
              <a:ea typeface="Roboto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0" i="0" u="none" strike="noStrike">
                <a:solidFill>
                  <a:srgbClr val="2A2E33"/>
                </a:solidFill>
                <a:effectLst/>
                <a:latin typeface="Arial"/>
                <a:ea typeface="Roboto"/>
                <a:cs typeface="Arial"/>
              </a:rPr>
              <a:t>Pr. Ndour et Pr. Tine</a:t>
            </a:r>
          </a:p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en-US" sz="1300" err="1">
                <a:solidFill>
                  <a:srgbClr val="2A2E33"/>
                </a:solidFill>
                <a:latin typeface="Arial"/>
                <a:ea typeface="Roboto"/>
                <a:cs typeface="Arial"/>
              </a:rPr>
              <a:t>Professeurs</a:t>
            </a:r>
            <a:r>
              <a:rPr lang="en-US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300" err="1">
                <a:solidFill>
                  <a:srgbClr val="2A2E33"/>
                </a:solidFill>
                <a:latin typeface="Arial"/>
                <a:ea typeface="Roboto"/>
                <a:cs typeface="Arial"/>
              </a:rPr>
              <a:t>chercheurs</a:t>
            </a:r>
            <a:r>
              <a:rPr lang="en-US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300" err="1">
                <a:solidFill>
                  <a:srgbClr val="2A2E33"/>
                </a:solidFill>
                <a:latin typeface="Arial"/>
                <a:ea typeface="Roboto"/>
                <a:cs typeface="Arial"/>
              </a:rPr>
              <a:t>pionniers</a:t>
            </a:r>
            <a:r>
              <a:rPr lang="en-US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300" err="1">
                <a:solidFill>
                  <a:srgbClr val="2A2E33"/>
                </a:solidFill>
                <a:latin typeface="Arial"/>
                <a:ea typeface="Roboto"/>
                <a:cs typeface="Arial"/>
              </a:rPr>
              <a:t>en</a:t>
            </a:r>
            <a:r>
              <a:rPr lang="en-US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300" err="1">
                <a:solidFill>
                  <a:srgbClr val="2A2E33"/>
                </a:solidFill>
                <a:latin typeface="Arial"/>
                <a:ea typeface="Roboto"/>
                <a:cs typeface="Arial"/>
              </a:rPr>
              <a:t>géomatique</a:t>
            </a:r>
            <a:endParaRPr lang="en-US" sz="1300">
              <a:solidFill>
                <a:srgbClr val="2A2E33"/>
              </a:solidFill>
              <a:latin typeface="Arial"/>
              <a:ea typeface="Roboto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>
                <a:latin typeface="Roboto"/>
                <a:ea typeface="Roboto"/>
                <a:cs typeface="Roboto"/>
              </a:rPr>
              <a:t>Profil des personnes étudiantes</a:t>
            </a:r>
          </a:p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fr-CA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Arrivée du lycée avec un profil STIM (± 23 ans)​</a:t>
            </a:r>
          </a:p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fr-CA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L'éducation est une valeur centrale au Sénégal</a:t>
            </a:r>
            <a:r>
              <a:rPr lang="en-US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​</a:t>
            </a:r>
          </a:p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fr-CA" sz="1300">
                <a:solidFill>
                  <a:srgbClr val="2A2E33"/>
                </a:solidFill>
                <a:latin typeface="Arial"/>
                <a:ea typeface="Roboto"/>
                <a:cs typeface="Arial"/>
              </a:rPr>
              <a:t>Attitude sérieuse, enjouée et impliquée</a:t>
            </a:r>
            <a:endParaRPr lang="en-US" sz="1300">
              <a:solidFill>
                <a:srgbClr val="2A2E33"/>
              </a:solidFill>
              <a:latin typeface="Arial"/>
              <a:ea typeface="Roboto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sz="1500"/>
          </a:p>
        </p:txBody>
      </p:sp>
    </p:spTree>
    <p:extLst>
      <p:ext uri="{BB962C8B-B14F-4D97-AF65-F5344CB8AC3E}">
        <p14:creationId xmlns:p14="http://schemas.microsoft.com/office/powerpoint/2010/main" val="1910215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98AB-C4D7-5ABB-E4D5-1373707C9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056806-5B0B-6519-08FA-73FA03F99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Anton"/>
              </a:rPr>
              <a:t>La place de la technologie</a:t>
            </a:r>
            <a:endParaRPr lang="fr-FR"/>
          </a:p>
        </p:txBody>
      </p:sp>
      <p:pic>
        <p:nvPicPr>
          <p:cNvPr id="6" name="Espace réservé du contenu 5" descr="Une image contenant mur, intérieur, texte, ordinateur&#10;&#10;Le contenu généré par l’IA peut être incorrect.">
            <a:extLst>
              <a:ext uri="{FF2B5EF4-FFF2-40B4-BE49-F238E27FC236}">
                <a16:creationId xmlns:a16="http://schemas.microsoft.com/office/drawing/2014/main" id="{E0DD8B83-5C32-3CD7-B536-7FA1C3A355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7156" b="187"/>
          <a:stretch>
            <a:fillRect/>
          </a:stretch>
        </p:blipFill>
        <p:spPr>
          <a:xfrm rot="5400000">
            <a:off x="7464710" y="1998659"/>
            <a:ext cx="4138685" cy="4845623"/>
          </a:xfrm>
          <a:prstGeom prst="rect">
            <a:avLst/>
          </a:prstGeom>
        </p:spPr>
      </p:pic>
      <p:pic>
        <p:nvPicPr>
          <p:cNvPr id="8" name="Image 7" descr="Une image contenant personne, habits, bureau, intérieur&#10;&#10;Le contenu généré par l’IA peut être incorrect.">
            <a:extLst>
              <a:ext uri="{FF2B5EF4-FFF2-40B4-BE49-F238E27FC236}">
                <a16:creationId xmlns:a16="http://schemas.microsoft.com/office/drawing/2014/main" id="{15E121FC-BAB3-D09C-D2B4-BF1A5F463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49" y="2367642"/>
            <a:ext cx="3592288" cy="2739573"/>
          </a:xfrm>
          <a:prstGeom prst="rect">
            <a:avLst/>
          </a:prstGeom>
        </p:spPr>
      </p:pic>
      <p:pic>
        <p:nvPicPr>
          <p:cNvPr id="7" name="Image 6" descr="Une image contenant personne, intérieur, ordinateur, habits&#10;&#10;Le contenu généré par l’IA peut être incorrect.">
            <a:extLst>
              <a:ext uri="{FF2B5EF4-FFF2-40B4-BE49-F238E27FC236}">
                <a16:creationId xmlns:a16="http://schemas.microsoft.com/office/drawing/2014/main" id="{B5E604A8-53A5-AA68-20EE-DAFAC4591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463" y="2367642"/>
            <a:ext cx="3147787" cy="415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9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BA47B-F0B3-A770-5C5B-5F0944411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F07F1-BCFE-BBCF-F0C4-DD7A9EA8A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Séjour d’études à Thiès</a:t>
            </a:r>
          </a:p>
        </p:txBody>
      </p:sp>
      <p:pic>
        <p:nvPicPr>
          <p:cNvPr id="5" name="Espace réservé du contenu 4" descr="Une image contenant Visage humain, habits, personne, homme&#10;&#10;Le contenu généré par l’IA peut être incorrect.">
            <a:extLst>
              <a:ext uri="{FF2B5EF4-FFF2-40B4-BE49-F238E27FC236}">
                <a16:creationId xmlns:a16="http://schemas.microsoft.com/office/drawing/2014/main" id="{BF0BE846-0DC4-58A8-C4AD-396C39C3460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902" t="6628" r="4168" b="6340"/>
          <a:stretch>
            <a:fillRect/>
          </a:stretch>
        </p:blipFill>
        <p:spPr>
          <a:xfrm>
            <a:off x="385286" y="2450645"/>
            <a:ext cx="6401836" cy="2740959"/>
          </a:xfrm>
        </p:spPr>
      </p:pic>
      <p:pic>
        <p:nvPicPr>
          <p:cNvPr id="3" name="Image 2" descr="Une image contenant plein air, ciel, sol, personne&#10;&#10;Le contenu généré par l’IA peut être incorrect.">
            <a:extLst>
              <a:ext uri="{FF2B5EF4-FFF2-40B4-BE49-F238E27FC236}">
                <a16:creationId xmlns:a16="http://schemas.microsoft.com/office/drawing/2014/main" id="{3DA59C63-482B-7A07-6A67-B29CD49044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85" t="1984" r="10472" b="3439"/>
          <a:stretch>
            <a:fillRect/>
          </a:stretch>
        </p:blipFill>
        <p:spPr>
          <a:xfrm>
            <a:off x="7012214" y="1496783"/>
            <a:ext cx="4893643" cy="465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4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269D-E2A1-7155-2240-6D6669596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Espace réservé du contenu 14" descr="Une image contenant habits, homme, personne, Col bleu&#10;&#10;Le contenu généré par l’IA peut être incorrect.">
            <a:extLst>
              <a:ext uri="{FF2B5EF4-FFF2-40B4-BE49-F238E27FC236}">
                <a16:creationId xmlns:a16="http://schemas.microsoft.com/office/drawing/2014/main" id="{8AAEF3EC-01F7-67F5-CD6B-0D8261D664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657" r="14781"/>
          <a:stretch>
            <a:fillRect/>
          </a:stretch>
        </p:blipFill>
        <p:spPr>
          <a:xfrm>
            <a:off x="3943350" y="24"/>
            <a:ext cx="8248650" cy="6857976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44DE9298-E53A-19E1-CB63-0C9FDA257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MARI en Technologie du génie civil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FCFEA65-837F-AFAD-4D85-861CDE411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2400"/>
              <a:t>Naissance d’un partenariat et évolution sur plusieurs années.</a:t>
            </a:r>
          </a:p>
        </p:txBody>
      </p:sp>
    </p:spTree>
    <p:extLst>
      <p:ext uri="{BB962C8B-B14F-4D97-AF65-F5344CB8AC3E}">
        <p14:creationId xmlns:p14="http://schemas.microsoft.com/office/powerpoint/2010/main" val="921726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E1E8D-7DDD-E98B-60CC-81064ACD8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A790D00-DFC2-5B27-3DBB-C2DD97CA68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7" b="1087"/>
          <a:stretch/>
        </p:blipFill>
        <p:spPr>
          <a:xfrm>
            <a:off x="8020281" y="1142548"/>
            <a:ext cx="4171720" cy="571545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65B8060F-5B59-EBC2-3BF5-084DFBAB1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Évolution du partenariat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0F75760-701F-C66D-E2A2-CBE72DA14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2022-2025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8ECCB10-2C8C-D5A1-5FB2-463EC548B959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CA"/>
              <a:t>2026 - …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FAB5312-EBA9-A55E-D868-E725FB4018C8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2022 : visite d’enseignants de l’IUT du Limousin au Collège Ahuntsic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2023 : mise en place d’un MARI dans un cours de génie civil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2024 : première mobilité de groupe sortante vers la France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2024 : première mobilité de groupe entrante vers le Québec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Le MARI s’est tenu en 2023, 2024 et 2025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9AEB858C-EB60-612B-4BAA-73DFBCE7DE2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1</a:t>
            </a:r>
            <a:r>
              <a:rPr lang="fr-CA" baseline="30000"/>
              <a:t>ère</a:t>
            </a:r>
            <a:r>
              <a:rPr lang="fr-CA"/>
              <a:t> mobilité étudiante individuelle entrante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3</a:t>
            </a:r>
            <a:r>
              <a:rPr lang="fr-CA" baseline="30000"/>
              <a:t>e</a:t>
            </a:r>
            <a:r>
              <a:rPr lang="fr-CA"/>
              <a:t> édition de la mobilité de groupe en France, intégration de personnes étudiantes en Sciences de la nature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3</a:t>
            </a:r>
            <a:r>
              <a:rPr lang="fr-CA" baseline="30000"/>
              <a:t>e</a:t>
            </a:r>
            <a:r>
              <a:rPr lang="fr-CA"/>
              <a:t> édition de la mobilité entrante au Québec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A"/>
              <a:t>Nouvelle formule pour le MARI en génie civil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44614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F22CC-D20C-3907-1F31-7386308FE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intérieur, meubles, chaise, scène&#10;&#10;Le contenu généré par l’IA peut être incorrect.">
            <a:extLst>
              <a:ext uri="{FF2B5EF4-FFF2-40B4-BE49-F238E27FC236}">
                <a16:creationId xmlns:a16="http://schemas.microsoft.com/office/drawing/2014/main" id="{86F5A3B8-64FF-61AB-1D02-D7C8EA1B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21" r="33836"/>
          <a:stretch>
            <a:fillRect/>
          </a:stretch>
        </p:blipFill>
        <p:spPr>
          <a:xfrm>
            <a:off x="8020281" y="1142548"/>
            <a:ext cx="4171720" cy="571545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61E12D-CD42-0D76-47F3-05859D6F4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Modifications au MARI en génie civil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6429D7-DAFB-2C4B-2DEB-437B14CC9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FORMULE PRÉCÉDENTE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00FC63-E28F-49D7-E206-7D6C0AA7D10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CA"/>
              <a:t>FORMULE PROPOSÉE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6D728581-753E-83C4-6597-B18A377601B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5665" y="3290596"/>
            <a:ext cx="3558074" cy="33411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>
                <a:latin typeface="Roboto"/>
                <a:ea typeface="Roboto"/>
                <a:cs typeface="Roboto"/>
              </a:rPr>
              <a:t>Cours de lecture de plans sur 5 semaines</a:t>
            </a:r>
          </a:p>
          <a:p>
            <a:r>
              <a:rPr lang="fr-CA">
                <a:latin typeface="Roboto"/>
                <a:ea typeface="Roboto"/>
                <a:cs typeface="Roboto"/>
              </a:rPr>
              <a:t>Relevés d’une maison à Égletons, production des plans techniques à Ahuntsic</a:t>
            </a:r>
          </a:p>
          <a:p>
            <a:r>
              <a:rPr lang="fr-CA"/>
              <a:t>3 séances de cours conjointes sur la maison en bois et les unités impériales</a:t>
            </a:r>
          </a:p>
          <a:p>
            <a:r>
              <a:rPr lang="fr-CA"/>
              <a:t>1 compte rendu de rencontre Égletons-Ahuntsic pour questions</a:t>
            </a:r>
          </a:p>
          <a:p>
            <a:r>
              <a:rPr lang="fr-CA"/>
              <a:t>Évaluation des plans produits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908B95E-FB33-2151-F06D-7F561A233E4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54759" y="3290596"/>
            <a:ext cx="3558074" cy="33411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CA">
                <a:latin typeface="Roboto"/>
                <a:ea typeface="Roboto"/>
                <a:cs typeface="Roboto"/>
              </a:rPr>
              <a:t>Cours de structure sur 7 semaines</a:t>
            </a:r>
          </a:p>
          <a:p>
            <a:r>
              <a:rPr lang="fr-CA"/>
              <a:t>Travail de comparaison entre les normes canadiennes et européennes</a:t>
            </a:r>
          </a:p>
          <a:p>
            <a:r>
              <a:rPr lang="fr-CA"/>
              <a:t>Pas de séance de cours conjointe</a:t>
            </a:r>
          </a:p>
          <a:p>
            <a:r>
              <a:rPr lang="fr-CA"/>
              <a:t>3 rencontres Égletons-Ahuntsic pour expliquer le travail fait de part et d’autre, et échanger des infos techniques</a:t>
            </a:r>
          </a:p>
          <a:p>
            <a:r>
              <a:rPr lang="fr-CA"/>
              <a:t>Évaluation des groupes sur leur compréhension du travail fait par leurs vis-à-vis internationaux</a:t>
            </a:r>
          </a:p>
        </p:txBody>
      </p:sp>
    </p:spTree>
    <p:extLst>
      <p:ext uri="{BB962C8B-B14F-4D97-AF65-F5344CB8AC3E}">
        <p14:creationId xmlns:p14="http://schemas.microsoft.com/office/powerpoint/2010/main" val="1223481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4545A23-3E00-A6C7-F902-FFA4669534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21" r="26008" b="1481"/>
          <a:stretch>
            <a:fillRect/>
          </a:stretch>
        </p:blipFill>
        <p:spPr>
          <a:xfrm>
            <a:off x="1289" y="1099029"/>
            <a:ext cx="4653743" cy="57573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512C4C-14BB-21CF-1337-72DEEAB5E6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02" b="-673"/>
          <a:stretch>
            <a:fillRect/>
          </a:stretch>
        </p:blipFill>
        <p:spPr>
          <a:xfrm rot="5400000">
            <a:off x="3252650" y="1603951"/>
            <a:ext cx="5756275" cy="47545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49CC4E-0C01-1A26-BBA1-9670256C77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880" b="1446"/>
          <a:stretch>
            <a:fillRect/>
          </a:stretch>
        </p:blipFill>
        <p:spPr>
          <a:xfrm>
            <a:off x="7947909" y="1104715"/>
            <a:ext cx="4244798" cy="575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69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1CE35-7685-C654-DA91-06C80FCE4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67700-18DC-1E9E-4013-FE37D60C5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DÉFIS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7EDD2B-C2F3-4A05-B117-785D1A50C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79" y="2151057"/>
            <a:ext cx="9288675" cy="4013769"/>
          </a:xfrm>
        </p:spPr>
        <p:txBody>
          <a:bodyPr>
            <a:normAutofit fontScale="25000" lnSpcReduction="20000"/>
          </a:bodyPr>
          <a:lstStyle/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technologiques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adaptation à la qualité/rapidité de la connexion internet et à ses imprévus, utilisation des plateformes Teams, Zoom, et de leurs particularités</a:t>
            </a: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de temps en session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intégration de travaux prévus, plans B</a:t>
            </a:r>
            <a:r>
              <a:rPr lang="en-US" sz="72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de décalage horaire et d'horaires de cours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adaptations de part et d'autre</a:t>
            </a:r>
            <a:r>
              <a:rPr lang="en-US" sz="72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sz="72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de créations de liens entre les </a:t>
            </a:r>
            <a:r>
              <a:rPr lang="fr-CA" sz="7200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étudiant·es</a:t>
            </a: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 en ligne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mobilité étudiante, rencontres en petits groupes facilitantes</a:t>
            </a:r>
            <a:r>
              <a:rPr lang="en-US" sz="72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de motivation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motivations variées selon le groupe, l'institution</a:t>
            </a:r>
            <a:r>
              <a:rPr lang="en-US" sz="72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fr-CA" sz="72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Défis des ressources disponibles dans chaque institution</a:t>
            </a:r>
            <a:r>
              <a:rPr lang="fr-CA" sz="72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857250" indent="-8572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72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Enjeux du lieu de réalisation – </a:t>
            </a:r>
            <a:r>
              <a:rPr lang="fr-CA" sz="7200" b="1" i="0" u="none" strike="noStrike">
                <a:solidFill>
                  <a:srgbClr val="005958"/>
                </a:solidFill>
                <a:effectLst/>
                <a:latin typeface="Arial" panose="020B0604020202020204" pitchFamily="34" charset="0"/>
              </a:rPr>
              <a:t>de la maison, en classe, dans des cubicules </a:t>
            </a:r>
            <a:endParaRPr lang="en-US" sz="72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C00D87A2-1D01-38D0-CB8A-12F1D69DB3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  <p:sp>
        <p:nvSpPr>
          <p:cNvPr id="5" name="AutoShape 4" descr="École contour">
            <a:extLst>
              <a:ext uri="{FF2B5EF4-FFF2-40B4-BE49-F238E27FC236}">
                <a16:creationId xmlns:a16="http://schemas.microsoft.com/office/drawing/2014/main" id="{5E8CCE89-E4A1-5FE1-BF56-6DB2F36A57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24277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60799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490D1-26B8-4C34-B623-09F8114BD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0624E-03C8-3FBD-5F30-C2B7AABB3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RETOMBÉES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899CA9-2BA6-F79D-57A5-6811D0411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097" y="2199015"/>
            <a:ext cx="11296262" cy="4260779"/>
          </a:xfrm>
        </p:spPr>
        <p:txBody>
          <a:bodyPr>
            <a:normAutofit/>
          </a:bodyPr>
          <a:lstStyle/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Création d'autres MARI dans le programme et au-delà</a:t>
            </a:r>
            <a:r>
              <a:rPr lang="fr-FR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Prémisse à un séjour d’études ou un stage</a:t>
            </a:r>
            <a:r>
              <a:rPr lang="fr-CA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Mise en valeur de la mission d'internationalisation du Collège</a:t>
            </a:r>
            <a:endParaRPr lang="en-US" sz="18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2025"/>
              </a:lnSpc>
            </a:pPr>
            <a:endParaRPr lang="fr-CA" sz="18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Échanges réels = débrouillardise, curiosité, engagement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Compétences spécifiques valorisées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​: travail </a:t>
            </a:r>
            <a:r>
              <a:rPr lang="en-US" sz="1800" b="0" i="0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d’équipe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1800" b="0" i="0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réussite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0" i="0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éducative</a:t>
            </a:r>
            <a:endParaRPr lang="en-US" sz="18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Développement d'habiletés interculturelles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2025"/>
              </a:lnSpc>
            </a:pPr>
            <a:endParaRPr lang="fr-CA" sz="18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Exposition à de nouvelles façons de faire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Diversification des activités pédagogiques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2025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Changement dans la routine</a:t>
            </a:r>
            <a:endParaRPr lang="fr-CA" sz="18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  <p:sp>
        <p:nvSpPr>
          <p:cNvPr id="4" name="AutoShape 2" descr="Internet des objets contour">
            <a:extLst>
              <a:ext uri="{FF2B5EF4-FFF2-40B4-BE49-F238E27FC236}">
                <a16:creationId xmlns:a16="http://schemas.microsoft.com/office/drawing/2014/main" id="{DED28EF0-0945-AB00-513C-4629221563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114851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77375-FE5A-C812-C87B-040946A76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18469-1FCE-DA9B-5165-2F9350749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RESSOURCES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2FCEBB-3637-5390-3BD8-ABB4BA55B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Ressources humaines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892974C-8528-A23C-6FFB-E96A27582ADD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fr-FR"/>
              <a:t>Ressources matérielles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B7FAFB40-4A27-BF3D-890D-201697076F47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fr-FR"/>
              <a:t>Ressources en ligne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F27BBF93-A7BB-F359-CB35-21B813ACF4E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79444" y="3057282"/>
            <a:ext cx="3558074" cy="2886367"/>
          </a:xfrm>
        </p:spPr>
        <p:txBody>
          <a:bodyPr>
            <a:normAutofit/>
          </a:bodyPr>
          <a:lstStyle/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Équipe enseignante en accord et flexible</a:t>
            </a:r>
            <a:r>
              <a:rPr lang="en-US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Communauté d'échange</a:t>
            </a:r>
            <a:endParaRPr lang="en-US" sz="15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Direction des études en temps de libération de l’enseignement (recherche, planification, implantation) </a:t>
            </a:r>
            <a:r>
              <a:rPr lang="fr-CA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Conseillers pédagogiques à l’international. </a:t>
            </a: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Appui techno pédagogique</a:t>
            </a:r>
            <a:endParaRPr lang="fr-CA" sz="15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98DCC3B1-1E44-EF91-6DD8-F3A89C39642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51648" y="3057281"/>
            <a:ext cx="3558074" cy="2886367"/>
          </a:xfrm>
        </p:spPr>
        <p:txBody>
          <a:bodyPr/>
          <a:lstStyle/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Local adapté pour les classes en ligne: son de qualité, caméra fixe avec télécommande pour l'angle et le zoom</a:t>
            </a:r>
            <a:r>
              <a:rPr lang="en-US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Petits locaux pour travail d'équipe</a:t>
            </a:r>
            <a:r>
              <a:rPr lang="en-US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Caméra hibou, casque d’écoute, ordinateur portable, écran géant avec caméra et micro</a:t>
            </a:r>
            <a:r>
              <a:rPr lang="en-US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50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Caméra portée ou sur trépied</a:t>
            </a:r>
            <a:endParaRPr lang="fr-CA" sz="15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69C17D91-DBB2-A49E-D749-099DD9782F8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30074" y="3139353"/>
            <a:ext cx="3558074" cy="2225750"/>
          </a:xfrm>
        </p:spPr>
        <p:txBody>
          <a:bodyPr/>
          <a:lstStyle/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Bonne connexion Internet</a:t>
            </a:r>
            <a:r>
              <a:rPr lang="en-US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Plateformes de visioconférence compatibles (Zoom, Teams ou autres) en vue des rencontres synchrones réunions, classes sur Teams ou autres</a:t>
            </a:r>
            <a:r>
              <a:rPr lang="fr-CA" sz="15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350"/>
              </a:lnSpc>
              <a:buFont typeface="Wingdings" panose="05000000000000000000" pitchFamily="2" charset="2"/>
              <a:buChar char="Ø"/>
            </a:pPr>
            <a:r>
              <a:rPr lang="fr-CA" sz="15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Plateformes de partage de dossiers, de documents divers : Google Drive, et autres messageries</a:t>
            </a:r>
            <a:endParaRPr lang="en-US" sz="1500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375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63585-4D4F-FA27-D616-5C248EA6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D5AB050-607D-751D-A1D7-0041419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TRUCS ET ASTUCES - </a:t>
            </a:r>
            <a:r>
              <a:rPr lang="fr-FR">
                <a:solidFill>
                  <a:srgbClr val="FF0000"/>
                </a:solidFill>
              </a:rPr>
              <a:t>PLANIFICATION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07AB6AC-934E-18CC-6038-80E4A6455F98}"/>
              </a:ext>
            </a:extLst>
          </p:cNvPr>
          <p:cNvSpPr txBox="1"/>
          <p:nvPr/>
        </p:nvSpPr>
        <p:spPr>
          <a:xfrm>
            <a:off x="510073" y="2200204"/>
            <a:ext cx="10245214" cy="423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Bien cibler le partenaire (pays - contexte, apprendre à l</a:t>
            </a:r>
            <a:r>
              <a:rPr lang="fr-CA">
                <a:solidFill>
                  <a:srgbClr val="2A2E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connaitre, s'intéresser à ses motivations)</a:t>
            </a:r>
            <a:r>
              <a:rPr lang="en-US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Trouver des </a:t>
            </a:r>
            <a:r>
              <a:rPr lang="fr-CA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enseignant·es</a:t>
            </a: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avec qui on a des points communs</a:t>
            </a: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 montrer humble, ouvert et flexible</a:t>
            </a: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Prévoir des rencontres avec le partenaire en amont du MARI</a:t>
            </a: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Considérer fortement la possibilité de rencontrer les partenaires en personne (mobilité enseignante ou accueil du partenaire)</a:t>
            </a:r>
          </a:p>
          <a:p>
            <a:pPr algn="l" rtl="0" fontAlgn="base">
              <a:lnSpc>
                <a:spcPts val="1650"/>
              </a:lnSpc>
            </a:pP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Identifier les points de convergence entre les programmes</a:t>
            </a: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Identifier la plateforme de communication (Google, Teams, etc.)</a:t>
            </a:r>
            <a:r>
              <a:rPr lang="en-US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Soigner la relation, même dans les périodes de pause</a:t>
            </a:r>
            <a:r>
              <a:rPr lang="fr-CA" b="0" i="0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</a:p>
          <a:p>
            <a:pPr algn="l" rtl="0" fontAlgn="base">
              <a:lnSpc>
                <a:spcPts val="1650"/>
              </a:lnSpc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Avoir un « plan B » </a:t>
            </a: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589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2E736-1C48-A608-0E76-6C1D9907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B893F11-D4A2-8DEB-D5C9-5810E69B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TRUCS ET ASTUCES - </a:t>
            </a:r>
            <a:r>
              <a:rPr lang="fr-FR">
                <a:solidFill>
                  <a:srgbClr val="FF0000"/>
                </a:solidFill>
              </a:rPr>
              <a:t>RÉALISATION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6CA211-E292-D33F-B297-60C6E384888B}"/>
              </a:ext>
            </a:extLst>
          </p:cNvPr>
          <p:cNvSpPr txBox="1"/>
          <p:nvPr/>
        </p:nvSpPr>
        <p:spPr>
          <a:xfrm>
            <a:off x="510073" y="2200204"/>
            <a:ext cx="10245214" cy="3144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Faire des essais techniques en amont (liste des </a:t>
            </a:r>
            <a:r>
              <a:rPr lang="fr-CA" sz="1800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étudiant·es</a:t>
            </a: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, former les équipes, créer des canaux)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Tenir compte du calendrier différent (début/fin de session, congés), nécessité (ou non) de plages horaires communes, décalage horaire et changements d’heures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Prévoir des échanges en synchrone entre petites équipes d’</a:t>
            </a:r>
            <a:r>
              <a:rPr lang="fr-CA" sz="1800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étudiant</a:t>
            </a:r>
            <a:r>
              <a:rPr lang="fr-CA" err="1">
                <a:solidFill>
                  <a:srgbClr val="2A2E33"/>
                </a:solidFill>
                <a:latin typeface="Arial" panose="020B0604020202020204" pitchFamily="34" charset="0"/>
              </a:rPr>
              <a:t>·es</a:t>
            </a: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 avant les rencontres des classes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Identifier </a:t>
            </a:r>
            <a:r>
              <a:rPr lang="fr-CA">
                <a:solidFill>
                  <a:srgbClr val="2A2E33"/>
                </a:solidFill>
                <a:latin typeface="Arial" panose="020B0604020202020204" pitchFamily="34" charset="0"/>
              </a:rPr>
              <a:t>des évaluations et des projets inscrits </a:t>
            </a: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au cours dans lequel intégrer un MARI plutôt que d’ajouter des activités</a:t>
            </a:r>
            <a:r>
              <a:rPr lang="en-US" sz="1800" b="0" i="0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lnSpc>
                <a:spcPts val="1650"/>
              </a:lnSpc>
              <a:buFont typeface="Arial" panose="020B0604020202020204" pitchFamily="34" charset="0"/>
              <a:buChar char="•"/>
            </a:pPr>
            <a:endParaRPr lang="fr-CA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1650"/>
              </a:lnSpc>
              <a:buFont typeface="Wingdings" panose="05000000000000000000" pitchFamily="2" charset="2"/>
              <a:buChar char="Ø"/>
            </a:pP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Envisager obtenir de l'aide (</a:t>
            </a:r>
            <a:r>
              <a:rPr lang="fr-CA" sz="1800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technopédagogie</a:t>
            </a: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 ou autre </a:t>
            </a:r>
            <a:r>
              <a:rPr lang="fr-CA" sz="1800" b="0" i="0" u="none" strike="noStrike" err="1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enseignant·e</a:t>
            </a:r>
            <a:r>
              <a:rPr lang="fr-CA" sz="1800" b="0" i="0" u="none" strike="noStrike">
                <a:solidFill>
                  <a:srgbClr val="2A2E33"/>
                </a:solidFill>
                <a:effectLst/>
                <a:latin typeface="Arial" panose="020B0604020202020204" pitchFamily="34" charset="0"/>
              </a:rPr>
              <a:t>) lors de la première rencontre</a:t>
            </a:r>
            <a:endParaRPr lang="en-US" b="0" i="0">
              <a:solidFill>
                <a:srgbClr val="2A2E33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9895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9D73F17-9A16-3111-B6AF-9E8304649BFA}"/>
              </a:ext>
            </a:extLst>
          </p:cNvPr>
          <p:cNvSpPr txBox="1"/>
          <p:nvPr/>
        </p:nvSpPr>
        <p:spPr>
          <a:xfrm>
            <a:off x="2694039" y="2300059"/>
            <a:ext cx="80968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Discussions et </a:t>
            </a:r>
            <a:r>
              <a:rPr lang="en-US" sz="4400" b="1" i="0" u="none" strike="noStrike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écha</a:t>
            </a:r>
            <a:r>
              <a:rPr lang="en-US" sz="4400" b="1" err="1">
                <a:solidFill>
                  <a:schemeClr val="bg1"/>
                </a:solidFill>
                <a:latin typeface="Arial" panose="020B0604020202020204" pitchFamily="34" charset="0"/>
              </a:rPr>
              <a:t>n</a:t>
            </a:r>
            <a:r>
              <a:rPr lang="en-US" sz="4400" b="1" i="0" u="none" strike="noStrike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ges</a:t>
            </a:r>
            <a:r>
              <a:rPr lang="en-US" sz="44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​</a:t>
            </a:r>
            <a:endParaRPr lang="fr-CA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785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5790C-1AF7-E586-8C1F-649FDCBA9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880E39-E522-7D36-6C91-C2D0846333A6}"/>
              </a:ext>
            </a:extLst>
          </p:cNvPr>
          <p:cNvSpPr txBox="1"/>
          <p:nvPr/>
        </p:nvSpPr>
        <p:spPr>
          <a:xfrm>
            <a:off x="4640826" y="2459899"/>
            <a:ext cx="237940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i="0" u="none" strike="noStrike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Merci !</a:t>
            </a:r>
            <a:r>
              <a:rPr lang="en-US" sz="44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​</a:t>
            </a:r>
            <a:endParaRPr lang="fr-CA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770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6C35FB9576724FB0FDB463E28A95B9" ma:contentTypeVersion="21" ma:contentTypeDescription="Crée un document." ma:contentTypeScope="" ma:versionID="c353099f73d10908cad7059de0c57258">
  <xsd:schema xmlns:xsd="http://www.w3.org/2001/XMLSchema" xmlns:xs="http://www.w3.org/2001/XMLSchema" xmlns:p="http://schemas.microsoft.com/office/2006/metadata/properties" xmlns:ns2="06a29d60-e8f5-4189-b4ab-b4b6a767fa99" xmlns:ns3="08163c0c-7434-4a4e-b3fb-d24d80045910" targetNamespace="http://schemas.microsoft.com/office/2006/metadata/properties" ma:root="true" ma:fieldsID="deeb2f056a02415b1b8cd7dcef225bd9" ns2:_="" ns3:_="">
    <xsd:import namespace="06a29d60-e8f5-4189-b4ab-b4b6a767fa99"/>
    <xsd:import namespace="08163c0c-7434-4a4e-b3fb-d24d800459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  <xsd:element ref="ns2:Gravit_x00e9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a29d60-e8f5-4189-b4ab-b4b6a767fa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dbc2ca11-3758-4593-94bf-6b1a5b4b22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Gravit_x00e9_" ma:index="25" nillable="true" ma:displayName="Gravité" ma:format="Dropdown" ma:internalName="Gravit_x00e9_">
      <xsd:simpleType>
        <xsd:restriction base="dms:Choice">
          <xsd:enumeration value="Faible"/>
          <xsd:enumeration value="Moyen"/>
          <xsd:enumeration value="Élevé"/>
          <xsd:enumeration value="Sévère"/>
          <xsd:enumeration value="Critiqu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163c0c-7434-4a4e-b3fb-d24d8004591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d020ca5-5cdc-4ffb-9cc4-ae7db4c0df14}" ma:internalName="TaxCatchAll" ma:showField="CatchAllData" ma:web="08163c0c-7434-4a4e-b3fb-d24d800459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163c0c-7434-4a4e-b3fb-d24d80045910" xsi:nil="true"/>
    <lcf76f155ced4ddcb4097134ff3c332f xmlns="06a29d60-e8f5-4189-b4ab-b4b6a767fa99">
      <Terms xmlns="http://schemas.microsoft.com/office/infopath/2007/PartnerControls"/>
    </lcf76f155ced4ddcb4097134ff3c332f>
    <Gravit_x00e9_ xmlns="06a29d60-e8f5-4189-b4ab-b4b6a767fa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89A4E8-0EE2-44E8-8355-5A6ABB7C7960}"/>
</file>

<file path=customXml/itemProps2.xml><?xml version="1.0" encoding="utf-8"?>
<ds:datastoreItem xmlns:ds="http://schemas.openxmlformats.org/officeDocument/2006/customXml" ds:itemID="{3BAEA55B-7DE4-4882-BDCB-23405FFD359C}">
  <ds:schemaRefs>
    <ds:schemaRef ds:uri="5cb7b333-d3f1-4cd4-8806-7e3ead5d79b9"/>
    <ds:schemaRef ds:uri="c9ea6720-da54-46da-b829-c2b5a11d7c8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FC62A2D-F843-415C-B1A2-B1A26896AA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1879</Words>
  <Application>Microsoft Office PowerPoint</Application>
  <PresentationFormat>Grand écran</PresentationFormat>
  <Paragraphs>219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8" baseType="lpstr">
      <vt:lpstr>Anton</vt:lpstr>
      <vt:lpstr>Aptos</vt:lpstr>
      <vt:lpstr>Aptos Display</vt:lpstr>
      <vt:lpstr>Arial</vt:lpstr>
      <vt:lpstr>Calibri</vt:lpstr>
      <vt:lpstr>Inter</vt:lpstr>
      <vt:lpstr>Roboto</vt:lpstr>
      <vt:lpstr>Roboto Black</vt:lpstr>
      <vt:lpstr>Segoe UI</vt:lpstr>
      <vt:lpstr>Système normal</vt:lpstr>
      <vt:lpstr>Wingdings</vt:lpstr>
      <vt:lpstr>Thème Office</vt:lpstr>
      <vt:lpstr>LES MILIEUX D’APPRENTISSAGE EN RÉSEAU INTERNATIONAL (MARI) : UNE TRANSFORMATION DES PRATIQUES PÉDAGOGIQUES</vt:lpstr>
      <vt:lpstr>PLAN DE LA PRÉSENTATION</vt:lpstr>
      <vt:lpstr>DÉMOCRATISER L’ACCÈS À UNE EXPÉRIENCE INTERNATIONALE</vt:lpstr>
      <vt:lpstr>Qu’est-ce qu’un MARI ?</vt:lpstr>
      <vt:lpstr>Le développement d’un MARI peut contribuer: </vt:lpstr>
      <vt:lpstr>Cocréation et évaluation de milieux d’apprentissage en réseau international dans les cégeps</vt:lpstr>
      <vt:lpstr>MARI en études littéraires </vt:lpstr>
      <vt:lpstr>Contexte</vt:lpstr>
      <vt:lpstr>Cibler des œuvres ayant des thèmes communs entre la littérature marocaine d'expression française et la littérature québécoise d'origines étrangères</vt:lpstr>
      <vt:lpstr>     Séances:  Maroc/Québec via teams</vt:lpstr>
      <vt:lpstr>Oeuvres proposées (travail: 20% de la note finale)</vt:lpstr>
      <vt:lpstr>MARI en Technologie de la géomatique</vt:lpstr>
      <vt:lpstr>Présentation PowerPoint</vt:lpstr>
      <vt:lpstr>La place de la technologie</vt:lpstr>
      <vt:lpstr>Séjour d’études à Thiès</vt:lpstr>
      <vt:lpstr>MARI en Technologie du génie civil </vt:lpstr>
      <vt:lpstr>Évolution du partenariat </vt:lpstr>
      <vt:lpstr>Modifications au MARI en génie civil</vt:lpstr>
      <vt:lpstr>Présentation PowerPoint</vt:lpstr>
      <vt:lpstr>DÉFIS</vt:lpstr>
      <vt:lpstr>RETOMBÉES</vt:lpstr>
      <vt:lpstr>RESSOURCES</vt:lpstr>
      <vt:lpstr>TRUCS ET ASTUCES - PLANIFICATION</vt:lpstr>
      <vt:lpstr>TRUCS ET ASTUCES - RÉALISATION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Aksana Kachan</dc:creator>
  <cp:lastModifiedBy>Ginette Bélisle</cp:lastModifiedBy>
  <cp:revision>2</cp:revision>
  <dcterms:created xsi:type="dcterms:W3CDTF">2025-10-22T14:38:38Z</dcterms:created>
  <dcterms:modified xsi:type="dcterms:W3CDTF">2026-03-16T14:33:33Z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0x0101003D6C35FB9576724FB0FDB463E28A95B9</vt:lpwstr>
  </property>
  <property fmtid="{D5CDD505-2E9C-101B-9397-08002B2CF9AE}" pid="3" name="MediaServiceImageTags">
    <vt:lpwstr/>
  </property>
</Properties>
</file>